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4"/>
    <p:sldMasterId id="2147483808" r:id="rId5"/>
    <p:sldMasterId id="2147483822" r:id="rId6"/>
    <p:sldMasterId id="2147483834" r:id="rId7"/>
    <p:sldMasterId id="2147483847" r:id="rId8"/>
    <p:sldMasterId id="2147483860" r:id="rId9"/>
  </p:sldMasterIdLst>
  <p:notesMasterIdLst>
    <p:notesMasterId r:id="rId50"/>
  </p:notesMasterIdLst>
  <p:handoutMasterIdLst>
    <p:handoutMasterId r:id="rId51"/>
  </p:handoutMasterIdLst>
  <p:sldIdLst>
    <p:sldId id="352" r:id="rId10"/>
    <p:sldId id="300" r:id="rId11"/>
    <p:sldId id="319" r:id="rId12"/>
    <p:sldId id="534" r:id="rId13"/>
    <p:sldId id="558" r:id="rId14"/>
    <p:sldId id="575" r:id="rId15"/>
    <p:sldId id="329" r:id="rId16"/>
    <p:sldId id="580" r:id="rId17"/>
    <p:sldId id="328" r:id="rId18"/>
    <p:sldId id="543" r:id="rId19"/>
    <p:sldId id="349" r:id="rId20"/>
    <p:sldId id="581" r:id="rId21"/>
    <p:sldId id="360" r:id="rId22"/>
    <p:sldId id="560" r:id="rId23"/>
    <p:sldId id="561" r:id="rId24"/>
    <p:sldId id="559" r:id="rId25"/>
    <p:sldId id="562" r:id="rId26"/>
    <p:sldId id="546" r:id="rId27"/>
    <p:sldId id="563" r:id="rId28"/>
    <p:sldId id="338" r:id="rId29"/>
    <p:sldId id="350" r:id="rId30"/>
    <p:sldId id="564" r:id="rId31"/>
    <p:sldId id="342" r:id="rId32"/>
    <p:sldId id="571" r:id="rId33"/>
    <p:sldId id="565" r:id="rId34"/>
    <p:sldId id="566" r:id="rId35"/>
    <p:sldId id="567" r:id="rId36"/>
    <p:sldId id="569" r:id="rId37"/>
    <p:sldId id="568" r:id="rId38"/>
    <p:sldId id="570" r:id="rId39"/>
    <p:sldId id="572" r:id="rId40"/>
    <p:sldId id="579" r:id="rId41"/>
    <p:sldId id="582" r:id="rId42"/>
    <p:sldId id="573" r:id="rId43"/>
    <p:sldId id="578" r:id="rId44"/>
    <p:sldId id="574" r:id="rId45"/>
    <p:sldId id="576" r:id="rId46"/>
    <p:sldId id="577" r:id="rId47"/>
    <p:sldId id="285" r:id="rId48"/>
    <p:sldId id="273" r:id="rId49"/>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C30B8D-89FF-4794-2513-1A7C41AA825E}" name="Brian Knafou" initials="BK" userId="S::bknafou@rippleeffect.com::393121fa-301d-420c-b96e-aa7204096f82" providerId="AD"/>
  <p188:author id="{7D1963CF-5746-2AEA-F7AB-0CD79DFE69BC}" name="Michelle Neyra" initials="MN" userId="S::mneyra@rippleeffect.com::97eac793-685b-4962-ac6d-391b89ba62b0" providerId="AD"/>
  <p188:author id="{0932D7FB-192E-8F19-7988-3268A7FCD85C}" name="Lex Helsel" initials="LH" userId="S::AHelsel@rippleeffect.com::898ecfb7-099e-432b-800c-48bff31d3c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150"/>
    <a:srgbClr val="E47301"/>
    <a:srgbClr val="BF6001"/>
    <a:srgbClr val="125E57"/>
    <a:srgbClr val="616365"/>
    <a:srgbClr val="FE7F01"/>
    <a:srgbClr val="032251"/>
    <a:srgbClr val="616166"/>
    <a:srgbClr val="02102A"/>
    <a:srgbClr val="D9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D87C16-8458-418F-AD12-FABB38BF342C}" v="897" dt="2024-02-20T09:30:37.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6" d="100"/>
          <a:sy n="106" d="100"/>
        </p:scale>
        <p:origin x="108" y="75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d, Molly (NIH/OD) [E]" userId="S::birdma@nih.gov::715f7dfb-52e0-452c-b5f3-4e1b86c23372" providerId="AD" clId="Web-{548BD94D-8BA7-EC4B-030D-6B47E0EFC361}"/>
    <pc:docChg chg="modSld">
      <pc:chgData name="Bird, Molly (NIH/OD) [E]" userId="S::birdma@nih.gov::715f7dfb-52e0-452c-b5f3-4e1b86c23372" providerId="AD" clId="Web-{548BD94D-8BA7-EC4B-030D-6B47E0EFC361}" dt="2024-01-26T16:11:40.627" v="30"/>
      <pc:docMkLst>
        <pc:docMk/>
      </pc:docMkLst>
      <pc:sldChg chg="modSp">
        <pc:chgData name="Bird, Molly (NIH/OD) [E]" userId="S::birdma@nih.gov::715f7dfb-52e0-452c-b5f3-4e1b86c23372" providerId="AD" clId="Web-{548BD94D-8BA7-EC4B-030D-6B47E0EFC361}" dt="2024-01-26T16:11:40.627" v="30"/>
        <pc:sldMkLst>
          <pc:docMk/>
          <pc:sldMk cId="889322680" sldId="307"/>
        </pc:sldMkLst>
        <pc:graphicFrameChg chg="mod modGraphic">
          <ac:chgData name="Bird, Molly (NIH/OD) [E]" userId="S::birdma@nih.gov::715f7dfb-52e0-452c-b5f3-4e1b86c23372" providerId="AD" clId="Web-{548BD94D-8BA7-EC4B-030D-6B47E0EFC361}" dt="2024-01-26T16:11:40.627" v="30"/>
          <ac:graphicFrameMkLst>
            <pc:docMk/>
            <pc:sldMk cId="889322680" sldId="307"/>
            <ac:graphicFrameMk id="7" creationId="{B960A0BC-16F1-1AAA-C8CE-E5728EBCEEAB}"/>
          </ac:graphicFrameMkLst>
        </pc:graphicFrameChg>
      </pc:sldChg>
      <pc:sldChg chg="modSp">
        <pc:chgData name="Bird, Molly (NIH/OD) [E]" userId="S::birdma@nih.gov::715f7dfb-52e0-452c-b5f3-4e1b86c23372" providerId="AD" clId="Web-{548BD94D-8BA7-EC4B-030D-6B47E0EFC361}" dt="2024-01-26T16:06:04.715" v="2" actId="20577"/>
        <pc:sldMkLst>
          <pc:docMk/>
          <pc:sldMk cId="3770363000" sldId="562"/>
        </pc:sldMkLst>
        <pc:spChg chg="mod">
          <ac:chgData name="Bird, Molly (NIH/OD) [E]" userId="S::birdma@nih.gov::715f7dfb-52e0-452c-b5f3-4e1b86c23372" providerId="AD" clId="Web-{548BD94D-8BA7-EC4B-030D-6B47E0EFC361}" dt="2024-01-26T16:06:04.715" v="2" actId="20577"/>
          <ac:spMkLst>
            <pc:docMk/>
            <pc:sldMk cId="3770363000" sldId="562"/>
            <ac:spMk id="2" creationId="{D7AD5BE5-4626-41EC-FB38-4B44C5B56A05}"/>
          </ac:spMkLst>
        </pc:spChg>
      </pc:sldChg>
      <pc:sldChg chg="modSp">
        <pc:chgData name="Bird, Molly (NIH/OD) [E]" userId="S::birdma@nih.gov::715f7dfb-52e0-452c-b5f3-4e1b86c23372" providerId="AD" clId="Web-{548BD94D-8BA7-EC4B-030D-6B47E0EFC361}" dt="2024-01-26T16:08:22.873" v="6" actId="1076"/>
        <pc:sldMkLst>
          <pc:docMk/>
          <pc:sldMk cId="1565959078" sldId="567"/>
        </pc:sldMkLst>
        <pc:picChg chg="mod">
          <ac:chgData name="Bird, Molly (NIH/OD) [E]" userId="S::birdma@nih.gov::715f7dfb-52e0-452c-b5f3-4e1b86c23372" providerId="AD" clId="Web-{548BD94D-8BA7-EC4B-030D-6B47E0EFC361}" dt="2024-01-26T16:08:22.873" v="6" actId="1076"/>
          <ac:picMkLst>
            <pc:docMk/>
            <pc:sldMk cId="1565959078" sldId="567"/>
            <ac:picMk id="3" creationId="{F4DBAA24-6AC4-E64E-629E-4C793DC0E05C}"/>
          </ac:picMkLst>
        </pc:picChg>
      </pc:sldChg>
      <pc:sldChg chg="modSp">
        <pc:chgData name="Bird, Molly (NIH/OD) [E]" userId="S::birdma@nih.gov::715f7dfb-52e0-452c-b5f3-4e1b86c23372" providerId="AD" clId="Web-{548BD94D-8BA7-EC4B-030D-6B47E0EFC361}" dt="2024-01-26T16:09:37.125" v="13" actId="1076"/>
        <pc:sldMkLst>
          <pc:docMk/>
          <pc:sldMk cId="2324280713" sldId="568"/>
        </pc:sldMkLst>
        <pc:picChg chg="mod">
          <ac:chgData name="Bird, Molly (NIH/OD) [E]" userId="S::birdma@nih.gov::715f7dfb-52e0-452c-b5f3-4e1b86c23372" providerId="AD" clId="Web-{548BD94D-8BA7-EC4B-030D-6B47E0EFC361}" dt="2024-01-26T16:09:37.125" v="13" actId="1076"/>
          <ac:picMkLst>
            <pc:docMk/>
            <pc:sldMk cId="2324280713" sldId="568"/>
            <ac:picMk id="5" creationId="{C25559FB-6310-5344-9846-960D3A09202C}"/>
          </ac:picMkLst>
        </pc:picChg>
      </pc:sldChg>
      <pc:sldChg chg="modSp">
        <pc:chgData name="Bird, Molly (NIH/OD) [E]" userId="S::birdma@nih.gov::715f7dfb-52e0-452c-b5f3-4e1b86c23372" providerId="AD" clId="Web-{548BD94D-8BA7-EC4B-030D-6B47E0EFC361}" dt="2024-01-26T16:08:52.124" v="9"/>
        <pc:sldMkLst>
          <pc:docMk/>
          <pc:sldMk cId="2590531300" sldId="569"/>
        </pc:sldMkLst>
        <pc:picChg chg="mod ord">
          <ac:chgData name="Bird, Molly (NIH/OD) [E]" userId="S::birdma@nih.gov::715f7dfb-52e0-452c-b5f3-4e1b86c23372" providerId="AD" clId="Web-{548BD94D-8BA7-EC4B-030D-6B47E0EFC361}" dt="2024-01-26T16:08:52.124" v="9"/>
          <ac:picMkLst>
            <pc:docMk/>
            <pc:sldMk cId="2590531300" sldId="569"/>
            <ac:picMk id="5" creationId="{FEACCEC9-C7CE-000E-CA48-9A01E8D7096D}"/>
          </ac:picMkLst>
        </pc:picChg>
      </pc:sldChg>
      <pc:sldChg chg="modSp">
        <pc:chgData name="Bird, Molly (NIH/OD) [E]" userId="S::birdma@nih.gov::715f7dfb-52e0-452c-b5f3-4e1b86c23372" providerId="AD" clId="Web-{548BD94D-8BA7-EC4B-030D-6B47E0EFC361}" dt="2024-01-26T16:10:08.156" v="15" actId="1076"/>
        <pc:sldMkLst>
          <pc:docMk/>
          <pc:sldMk cId="2887733804" sldId="570"/>
        </pc:sldMkLst>
        <pc:picChg chg="mod">
          <ac:chgData name="Bird, Molly (NIH/OD) [E]" userId="S::birdma@nih.gov::715f7dfb-52e0-452c-b5f3-4e1b86c23372" providerId="AD" clId="Web-{548BD94D-8BA7-EC4B-030D-6B47E0EFC361}" dt="2024-01-26T16:10:08.156" v="15" actId="1076"/>
          <ac:picMkLst>
            <pc:docMk/>
            <pc:sldMk cId="2887733804" sldId="570"/>
            <ac:picMk id="3" creationId="{7CEB2CFB-91F7-862D-D20B-2B8E28464DEB}"/>
          </ac:picMkLst>
        </pc:picChg>
      </pc:sldChg>
      <pc:sldChg chg="modSp">
        <pc:chgData name="Bird, Molly (NIH/OD) [E]" userId="S::birdma@nih.gov::715f7dfb-52e0-452c-b5f3-4e1b86c23372" providerId="AD" clId="Web-{548BD94D-8BA7-EC4B-030D-6B47E0EFC361}" dt="2024-01-26T16:10:56.751" v="18" actId="1076"/>
        <pc:sldMkLst>
          <pc:docMk/>
          <pc:sldMk cId="704832375" sldId="572"/>
        </pc:sldMkLst>
        <pc:spChg chg="mod">
          <ac:chgData name="Bird, Molly (NIH/OD) [E]" userId="S::birdma@nih.gov::715f7dfb-52e0-452c-b5f3-4e1b86c23372" providerId="AD" clId="Web-{548BD94D-8BA7-EC4B-030D-6B47E0EFC361}" dt="2024-01-26T16:10:56.751" v="18" actId="1076"/>
          <ac:spMkLst>
            <pc:docMk/>
            <pc:sldMk cId="704832375" sldId="572"/>
            <ac:spMk id="3" creationId="{B89D3575-B55B-3BCC-1104-B37E6EA15B7C}"/>
          </ac:spMkLst>
        </pc:spChg>
        <pc:spChg chg="mod">
          <ac:chgData name="Bird, Molly (NIH/OD) [E]" userId="S::birdma@nih.gov::715f7dfb-52e0-452c-b5f3-4e1b86c23372" providerId="AD" clId="Web-{548BD94D-8BA7-EC4B-030D-6B47E0EFC361}" dt="2024-01-26T16:10:56.704" v="16" actId="1076"/>
          <ac:spMkLst>
            <pc:docMk/>
            <pc:sldMk cId="704832375" sldId="572"/>
            <ac:spMk id="8" creationId="{13E88B04-9327-5E4E-6173-15236B388084}"/>
          </ac:spMkLst>
        </pc:spChg>
        <pc:graphicFrameChg chg="mod">
          <ac:chgData name="Bird, Molly (NIH/OD) [E]" userId="S::birdma@nih.gov::715f7dfb-52e0-452c-b5f3-4e1b86c23372" providerId="AD" clId="Web-{548BD94D-8BA7-EC4B-030D-6B47E0EFC361}" dt="2024-01-26T16:10:56.735" v="17" actId="1076"/>
          <ac:graphicFrameMkLst>
            <pc:docMk/>
            <pc:sldMk cId="704832375" sldId="572"/>
            <ac:graphicFrameMk id="2" creationId="{98F91AA8-A87A-A737-A804-447241AC68C8}"/>
          </ac:graphicFrameMkLst>
        </pc:graphicFrameChg>
      </pc:sldChg>
    </pc:docChg>
  </pc:docChgLst>
  <pc:docChgLst>
    <pc:chgData name="Bird, Molly (NIH/OD) [E]" userId="S::birdma@nih.gov::715f7dfb-52e0-452c-b5f3-4e1b86c23372" providerId="AD" clId="Web-{9FB7D099-8569-5B41-68C4-7865A7F4665C}"/>
    <pc:docChg chg="modSld">
      <pc:chgData name="Bird, Molly (NIH/OD) [E]" userId="S::birdma@nih.gov::715f7dfb-52e0-452c-b5f3-4e1b86c23372" providerId="AD" clId="Web-{9FB7D099-8569-5B41-68C4-7865A7F4665C}" dt="2024-01-24T14:25:36.546" v="5" actId="20577"/>
      <pc:docMkLst>
        <pc:docMk/>
      </pc:docMkLst>
      <pc:sldChg chg="modSp">
        <pc:chgData name="Bird, Molly (NIH/OD) [E]" userId="S::birdma@nih.gov::715f7dfb-52e0-452c-b5f3-4e1b86c23372" providerId="AD" clId="Web-{9FB7D099-8569-5B41-68C4-7865A7F4665C}" dt="2024-01-24T14:24:36.076" v="3" actId="20577"/>
        <pc:sldMkLst>
          <pc:docMk/>
          <pc:sldMk cId="932779562" sldId="285"/>
        </pc:sldMkLst>
        <pc:spChg chg="mod">
          <ac:chgData name="Bird, Molly (NIH/OD) [E]" userId="S::birdma@nih.gov::715f7dfb-52e0-452c-b5f3-4e1b86c23372" providerId="AD" clId="Web-{9FB7D099-8569-5B41-68C4-7865A7F4665C}" dt="2024-01-24T14:24:36.076" v="3" actId="20577"/>
          <ac:spMkLst>
            <pc:docMk/>
            <pc:sldMk cId="932779562" sldId="285"/>
            <ac:spMk id="2" creationId="{3F2A20D3-1911-64A6-8591-161A3B5430C4}"/>
          </ac:spMkLst>
        </pc:spChg>
      </pc:sldChg>
      <pc:sldChg chg="modSp">
        <pc:chgData name="Bird, Molly (NIH/OD) [E]" userId="S::birdma@nih.gov::715f7dfb-52e0-452c-b5f3-4e1b86c23372" providerId="AD" clId="Web-{9FB7D099-8569-5B41-68C4-7865A7F4665C}" dt="2024-01-24T14:25:36.546" v="5" actId="20577"/>
        <pc:sldMkLst>
          <pc:docMk/>
          <pc:sldMk cId="2887733804" sldId="570"/>
        </pc:sldMkLst>
        <pc:spChg chg="mod">
          <ac:chgData name="Bird, Molly (NIH/OD) [E]" userId="S::birdma@nih.gov::715f7dfb-52e0-452c-b5f3-4e1b86c23372" providerId="AD" clId="Web-{9FB7D099-8569-5B41-68C4-7865A7F4665C}" dt="2024-01-24T14:25:36.546" v="5" actId="20577"/>
          <ac:spMkLst>
            <pc:docMk/>
            <pc:sldMk cId="2887733804" sldId="570"/>
            <ac:spMk id="2" creationId="{0EC21B82-149F-86D1-49BD-77B7FBFEB174}"/>
          </ac:spMkLst>
        </pc:spChg>
      </pc:sldChg>
    </pc:docChg>
  </pc:docChgLst>
  <pc:docChgLst>
    <pc:chgData name="Gunter, Chris (NIH/NHGRI) [E]" userId="8ce5f91e-cad0-4c29-82bf-420c81482014" providerId="ADAL" clId="{803F872F-C4BC-5B4F-8410-58ACAD0F19D8}"/>
    <pc:docChg chg="undo custSel addSld delSld modSld sldOrd">
      <pc:chgData name="Gunter, Chris (NIH/NHGRI) [E]" userId="8ce5f91e-cad0-4c29-82bf-420c81482014" providerId="ADAL" clId="{803F872F-C4BC-5B4F-8410-58ACAD0F19D8}" dt="2024-02-12T02:37:16.833" v="1233" actId="20577"/>
      <pc:docMkLst>
        <pc:docMk/>
      </pc:docMkLst>
      <pc:sldChg chg="modSp add mod ord">
        <pc:chgData name="Gunter, Chris (NIH/NHGRI) [E]" userId="8ce5f91e-cad0-4c29-82bf-420c81482014" providerId="ADAL" clId="{803F872F-C4BC-5B4F-8410-58ACAD0F19D8}" dt="2024-02-12T02:34:49.783" v="1107" actId="1036"/>
        <pc:sldMkLst>
          <pc:docMk/>
          <pc:sldMk cId="1242408151" sldId="300"/>
        </pc:sldMkLst>
        <pc:spChg chg="mod">
          <ac:chgData name="Gunter, Chris (NIH/NHGRI) [E]" userId="8ce5f91e-cad0-4c29-82bf-420c81482014" providerId="ADAL" clId="{803F872F-C4BC-5B4F-8410-58ACAD0F19D8}" dt="2024-02-12T02:34:49.783" v="1107" actId="1036"/>
          <ac:spMkLst>
            <pc:docMk/>
            <pc:sldMk cId="1242408151" sldId="300"/>
            <ac:spMk id="2" creationId="{00000000-0000-0000-0000-000000000000}"/>
          </ac:spMkLst>
        </pc:spChg>
        <pc:spChg chg="mod">
          <ac:chgData name="Gunter, Chris (NIH/NHGRI) [E]" userId="8ce5f91e-cad0-4c29-82bf-420c81482014" providerId="ADAL" clId="{803F872F-C4BC-5B4F-8410-58ACAD0F19D8}" dt="2024-02-12T02:34:45.572" v="1098" actId="20577"/>
          <ac:spMkLst>
            <pc:docMk/>
            <pc:sldMk cId="1242408151" sldId="300"/>
            <ac:spMk id="3" creationId="{00000000-0000-0000-0000-000000000000}"/>
          </ac:spMkLst>
        </pc:spChg>
        <pc:spChg chg="mod">
          <ac:chgData name="Gunter, Chris (NIH/NHGRI) [E]" userId="8ce5f91e-cad0-4c29-82bf-420c81482014" providerId="ADAL" clId="{803F872F-C4BC-5B4F-8410-58ACAD0F19D8}" dt="2024-02-08T21:27:54.178" v="453"/>
          <ac:spMkLst>
            <pc:docMk/>
            <pc:sldMk cId="1242408151" sldId="300"/>
            <ac:spMk id="4" creationId="{00000000-0000-0000-0000-000000000000}"/>
          </ac:spMkLst>
        </pc:spChg>
      </pc:sldChg>
      <pc:sldChg chg="del mod modShow">
        <pc:chgData name="Gunter, Chris (NIH/NHGRI) [E]" userId="8ce5f91e-cad0-4c29-82bf-420c81482014" providerId="ADAL" clId="{803F872F-C4BC-5B4F-8410-58ACAD0F19D8}" dt="2024-02-09T19:42:38.730" v="861" actId="2696"/>
        <pc:sldMkLst>
          <pc:docMk/>
          <pc:sldMk cId="889322680" sldId="307"/>
        </pc:sldMkLst>
      </pc:sldChg>
      <pc:sldChg chg="addSp delSp modSp mod modClrScheme chgLayout">
        <pc:chgData name="Gunter, Chris (NIH/NHGRI) [E]" userId="8ce5f91e-cad0-4c29-82bf-420c81482014" providerId="ADAL" clId="{803F872F-C4BC-5B4F-8410-58ACAD0F19D8}" dt="2024-02-12T02:36:58.050" v="1224" actId="14100"/>
        <pc:sldMkLst>
          <pc:docMk/>
          <pc:sldMk cId="3819161871" sldId="319"/>
        </pc:sldMkLst>
        <pc:spChg chg="del mod ord">
          <ac:chgData name="Gunter, Chris (NIH/NHGRI) [E]" userId="8ce5f91e-cad0-4c29-82bf-420c81482014" providerId="ADAL" clId="{803F872F-C4BC-5B4F-8410-58ACAD0F19D8}" dt="2024-02-12T02:36:12.256" v="1138" actId="478"/>
          <ac:spMkLst>
            <pc:docMk/>
            <pc:sldMk cId="3819161871" sldId="319"/>
            <ac:spMk id="2" creationId="{00000000-0000-0000-0000-000000000000}"/>
          </ac:spMkLst>
        </pc:spChg>
        <pc:spChg chg="mod ord">
          <ac:chgData name="Gunter, Chris (NIH/NHGRI) [E]" userId="8ce5f91e-cad0-4c29-82bf-420c81482014" providerId="ADAL" clId="{803F872F-C4BC-5B4F-8410-58ACAD0F19D8}" dt="2024-02-12T02:35:22.780" v="1131" actId="20577"/>
          <ac:spMkLst>
            <pc:docMk/>
            <pc:sldMk cId="3819161871" sldId="319"/>
            <ac:spMk id="3" creationId="{00000000-0000-0000-0000-000000000000}"/>
          </ac:spMkLst>
        </pc:spChg>
        <pc:spChg chg="mod ord">
          <ac:chgData name="Gunter, Chris (NIH/NHGRI) [E]" userId="8ce5f91e-cad0-4c29-82bf-420c81482014" providerId="ADAL" clId="{803F872F-C4BC-5B4F-8410-58ACAD0F19D8}" dt="2024-02-08T21:24:14.197" v="371" actId="700"/>
          <ac:spMkLst>
            <pc:docMk/>
            <pc:sldMk cId="3819161871" sldId="319"/>
            <ac:spMk id="4" creationId="{00000000-0000-0000-0000-000000000000}"/>
          </ac:spMkLst>
        </pc:spChg>
        <pc:spChg chg="add mod">
          <ac:chgData name="Gunter, Chris (NIH/NHGRI) [E]" userId="8ce5f91e-cad0-4c29-82bf-420c81482014" providerId="ADAL" clId="{803F872F-C4BC-5B4F-8410-58ACAD0F19D8}" dt="2024-02-12T02:36:50.330" v="1222" actId="20577"/>
          <ac:spMkLst>
            <pc:docMk/>
            <pc:sldMk cId="3819161871" sldId="319"/>
            <ac:spMk id="8" creationId="{E40664DA-5760-197A-D4F5-FCF83591D1D4}"/>
          </ac:spMkLst>
        </pc:spChg>
        <pc:spChg chg="add mod">
          <ac:chgData name="Gunter, Chris (NIH/NHGRI) [E]" userId="8ce5f91e-cad0-4c29-82bf-420c81482014" providerId="ADAL" clId="{803F872F-C4BC-5B4F-8410-58ACAD0F19D8}" dt="2024-02-09T19:51:58.870" v="984" actId="1076"/>
          <ac:spMkLst>
            <pc:docMk/>
            <pc:sldMk cId="3819161871" sldId="319"/>
            <ac:spMk id="9" creationId="{BA98ADE0-7AB4-A5EF-B42A-461E31A6540E}"/>
          </ac:spMkLst>
        </pc:spChg>
        <pc:picChg chg="add mod">
          <ac:chgData name="Gunter, Chris (NIH/NHGRI) [E]" userId="8ce5f91e-cad0-4c29-82bf-420c81482014" providerId="ADAL" clId="{803F872F-C4BC-5B4F-8410-58ACAD0F19D8}" dt="2024-02-12T02:36:58.050" v="1224" actId="14100"/>
          <ac:picMkLst>
            <pc:docMk/>
            <pc:sldMk cId="3819161871" sldId="319"/>
            <ac:picMk id="6" creationId="{B25DD34B-4CA6-E27E-758A-59851DE6CDA1}"/>
          </ac:picMkLst>
        </pc:picChg>
      </pc:sldChg>
      <pc:sldChg chg="modSp mod">
        <pc:chgData name="Gunter, Chris (NIH/NHGRI) [E]" userId="8ce5f91e-cad0-4c29-82bf-420c81482014" providerId="ADAL" clId="{803F872F-C4BC-5B4F-8410-58ACAD0F19D8}" dt="2024-02-12T02:08:11.201" v="998" actId="1036"/>
        <pc:sldMkLst>
          <pc:docMk/>
          <pc:sldMk cId="208054027" sldId="328"/>
        </pc:sldMkLst>
        <pc:spChg chg="mod">
          <ac:chgData name="Gunter, Chris (NIH/NHGRI) [E]" userId="8ce5f91e-cad0-4c29-82bf-420c81482014" providerId="ADAL" clId="{803F872F-C4BC-5B4F-8410-58ACAD0F19D8}" dt="2024-02-12T02:08:11.201" v="998" actId="1036"/>
          <ac:spMkLst>
            <pc:docMk/>
            <pc:sldMk cId="208054027" sldId="328"/>
            <ac:spMk id="2" creationId="{A36D723B-2FE8-E827-3A28-A2F6DCECD18F}"/>
          </ac:spMkLst>
        </pc:spChg>
      </pc:sldChg>
      <pc:sldChg chg="modSp add del mod modShow">
        <pc:chgData name="Gunter, Chris (NIH/NHGRI) [E]" userId="8ce5f91e-cad0-4c29-82bf-420c81482014" providerId="ADAL" clId="{803F872F-C4BC-5B4F-8410-58ACAD0F19D8}" dt="2024-02-12T02:11:15.776" v="999" actId="2696"/>
        <pc:sldMkLst>
          <pc:docMk/>
          <pc:sldMk cId="208106640" sldId="336"/>
        </pc:sldMkLst>
        <pc:spChg chg="mod">
          <ac:chgData name="Gunter, Chris (NIH/NHGRI) [E]" userId="8ce5f91e-cad0-4c29-82bf-420c81482014" providerId="ADAL" clId="{803F872F-C4BC-5B4F-8410-58ACAD0F19D8}" dt="2024-02-08T21:34:42.444" v="500" actId="1076"/>
          <ac:spMkLst>
            <pc:docMk/>
            <pc:sldMk cId="208106640" sldId="336"/>
            <ac:spMk id="2" creationId="{582D688D-6897-425F-2146-5F10C2A5D64B}"/>
          </ac:spMkLst>
        </pc:spChg>
      </pc:sldChg>
      <pc:sldChg chg="modSp">
        <pc:chgData name="Gunter, Chris (NIH/NHGRI) [E]" userId="8ce5f91e-cad0-4c29-82bf-420c81482014" providerId="ADAL" clId="{803F872F-C4BC-5B4F-8410-58ACAD0F19D8}" dt="2024-02-12T02:22:55.955" v="1003" actId="20577"/>
        <pc:sldMkLst>
          <pc:docMk/>
          <pc:sldMk cId="4169108264" sldId="350"/>
        </pc:sldMkLst>
        <pc:graphicFrameChg chg="mod">
          <ac:chgData name="Gunter, Chris (NIH/NHGRI) [E]" userId="8ce5f91e-cad0-4c29-82bf-420c81482014" providerId="ADAL" clId="{803F872F-C4BC-5B4F-8410-58ACAD0F19D8}" dt="2024-02-12T02:22:55.955" v="1003" actId="20577"/>
          <ac:graphicFrameMkLst>
            <pc:docMk/>
            <pc:sldMk cId="4169108264" sldId="350"/>
            <ac:graphicFrameMk id="9" creationId="{03684B3F-D107-CA22-924B-54F05AAF035F}"/>
          </ac:graphicFrameMkLst>
        </pc:graphicFrameChg>
      </pc:sldChg>
      <pc:sldChg chg="addSp delSp modSp mod modClrScheme chgLayout">
        <pc:chgData name="Gunter, Chris (NIH/NHGRI) [E]" userId="8ce5f91e-cad0-4c29-82bf-420c81482014" providerId="ADAL" clId="{803F872F-C4BC-5B4F-8410-58ACAD0F19D8}" dt="2024-02-09T15:22:53.941" v="525" actId="20577"/>
        <pc:sldMkLst>
          <pc:docMk/>
          <pc:sldMk cId="1097090759" sldId="352"/>
        </pc:sldMkLst>
        <pc:spChg chg="mod ord">
          <ac:chgData name="Gunter, Chris (NIH/NHGRI) [E]" userId="8ce5f91e-cad0-4c29-82bf-420c81482014" providerId="ADAL" clId="{803F872F-C4BC-5B4F-8410-58ACAD0F19D8}" dt="2024-02-08T21:23:24.681" v="351" actId="700"/>
          <ac:spMkLst>
            <pc:docMk/>
            <pc:sldMk cId="1097090759" sldId="352"/>
            <ac:spMk id="2" creationId="{B0454FE5-271F-9840-A199-4714DBEB1F9C}"/>
          </ac:spMkLst>
        </pc:spChg>
        <pc:spChg chg="mod ord">
          <ac:chgData name="Gunter, Chris (NIH/NHGRI) [E]" userId="8ce5f91e-cad0-4c29-82bf-420c81482014" providerId="ADAL" clId="{803F872F-C4BC-5B4F-8410-58ACAD0F19D8}" dt="2024-02-09T15:22:53.941" v="525" actId="20577"/>
          <ac:spMkLst>
            <pc:docMk/>
            <pc:sldMk cId="1097090759" sldId="352"/>
            <ac:spMk id="3" creationId="{11B1109B-0367-7540-BBC1-4115ADA69FBD}"/>
          </ac:spMkLst>
        </pc:spChg>
        <pc:spChg chg="mod ord">
          <ac:chgData name="Gunter, Chris (NIH/NHGRI) [E]" userId="8ce5f91e-cad0-4c29-82bf-420c81482014" providerId="ADAL" clId="{803F872F-C4BC-5B4F-8410-58ACAD0F19D8}" dt="2024-02-08T21:23:50.075" v="369" actId="20577"/>
          <ac:spMkLst>
            <pc:docMk/>
            <pc:sldMk cId="1097090759" sldId="352"/>
            <ac:spMk id="5" creationId="{53AA4C14-E055-0442-B54A-ECD732A578D9}"/>
          </ac:spMkLst>
        </pc:spChg>
        <pc:spChg chg="add del mod ord">
          <ac:chgData name="Gunter, Chris (NIH/NHGRI) [E]" userId="8ce5f91e-cad0-4c29-82bf-420c81482014" providerId="ADAL" clId="{803F872F-C4BC-5B4F-8410-58ACAD0F19D8}" dt="2024-02-08T21:24:03.444" v="370" actId="478"/>
          <ac:spMkLst>
            <pc:docMk/>
            <pc:sldMk cId="1097090759" sldId="352"/>
            <ac:spMk id="6" creationId="{0ADF4B41-8694-8039-F2E4-9E3365002E71}"/>
          </ac:spMkLst>
        </pc:spChg>
      </pc:sldChg>
      <pc:sldChg chg="modSp mod modClrScheme chgLayout">
        <pc:chgData name="Gunter, Chris (NIH/NHGRI) [E]" userId="8ce5f91e-cad0-4c29-82bf-420c81482014" providerId="ADAL" clId="{803F872F-C4BC-5B4F-8410-58ACAD0F19D8}" dt="2024-02-12T02:37:16.833" v="1233" actId="20577"/>
        <pc:sldMkLst>
          <pc:docMk/>
          <pc:sldMk cId="108739103" sldId="534"/>
        </pc:sldMkLst>
        <pc:spChg chg="mod">
          <ac:chgData name="Gunter, Chris (NIH/NHGRI) [E]" userId="8ce5f91e-cad0-4c29-82bf-420c81482014" providerId="ADAL" clId="{803F872F-C4BC-5B4F-8410-58ACAD0F19D8}" dt="2024-02-12T02:37:16.833" v="1233" actId="20577"/>
          <ac:spMkLst>
            <pc:docMk/>
            <pc:sldMk cId="108739103" sldId="534"/>
            <ac:spMk id="2" creationId="{254125E7-BCDD-BC8B-ECB2-F64037F258A8}"/>
          </ac:spMkLst>
        </pc:spChg>
        <pc:spChg chg="mod ord">
          <ac:chgData name="Gunter, Chris (NIH/NHGRI) [E]" userId="8ce5f91e-cad0-4c29-82bf-420c81482014" providerId="ADAL" clId="{803F872F-C4BC-5B4F-8410-58ACAD0F19D8}" dt="2024-02-08T21:24:24.706" v="373" actId="700"/>
          <ac:spMkLst>
            <pc:docMk/>
            <pc:sldMk cId="108739103" sldId="534"/>
            <ac:spMk id="3" creationId="{CBD6905E-D0A0-F037-2FAC-08D50C44E917}"/>
          </ac:spMkLst>
        </pc:spChg>
        <pc:spChg chg="mod ord">
          <ac:chgData name="Gunter, Chris (NIH/NHGRI) [E]" userId="8ce5f91e-cad0-4c29-82bf-420c81482014" providerId="ADAL" clId="{803F872F-C4BC-5B4F-8410-58ACAD0F19D8}" dt="2024-02-08T21:24:24.706" v="373" actId="700"/>
          <ac:spMkLst>
            <pc:docMk/>
            <pc:sldMk cId="108739103" sldId="534"/>
            <ac:spMk id="4" creationId="{D82FEDCA-053C-ABCC-D7BA-827DF6896A46}"/>
          </ac:spMkLst>
        </pc:spChg>
        <pc:picChg chg="mod ord">
          <ac:chgData name="Gunter, Chris (NIH/NHGRI) [E]" userId="8ce5f91e-cad0-4c29-82bf-420c81482014" providerId="ADAL" clId="{803F872F-C4BC-5B4F-8410-58ACAD0F19D8}" dt="2024-02-08T21:24:37.535" v="376" actId="1076"/>
          <ac:picMkLst>
            <pc:docMk/>
            <pc:sldMk cId="108739103" sldId="534"/>
            <ac:picMk id="6" creationId="{D0866231-EC0D-7EC1-3923-14C953DA86E6}"/>
          </ac:picMkLst>
        </pc:picChg>
      </pc:sldChg>
      <pc:sldChg chg="ord modAnim">
        <pc:chgData name="Gunter, Chris (NIH/NHGRI) [E]" userId="8ce5f91e-cad0-4c29-82bf-420c81482014" providerId="ADAL" clId="{803F872F-C4BC-5B4F-8410-58ACAD0F19D8}" dt="2024-02-08T21:20:36.879" v="350"/>
        <pc:sldMkLst>
          <pc:docMk/>
          <pc:sldMk cId="3693168217" sldId="558"/>
        </pc:sldMkLst>
      </pc:sldChg>
      <pc:sldChg chg="addSp delSp modSp mod">
        <pc:chgData name="Gunter, Chris (NIH/NHGRI) [E]" userId="8ce5f91e-cad0-4c29-82bf-420c81482014" providerId="ADAL" clId="{803F872F-C4BC-5B4F-8410-58ACAD0F19D8}" dt="2024-01-26T15:41:02.194" v="330" actId="20577"/>
        <pc:sldMkLst>
          <pc:docMk/>
          <pc:sldMk cId="1886297496" sldId="573"/>
        </pc:sldMkLst>
        <pc:spChg chg="del">
          <ac:chgData name="Gunter, Chris (NIH/NHGRI) [E]" userId="8ce5f91e-cad0-4c29-82bf-420c81482014" providerId="ADAL" clId="{803F872F-C4BC-5B4F-8410-58ACAD0F19D8}" dt="2024-01-26T15:30:06.108" v="236" actId="478"/>
          <ac:spMkLst>
            <pc:docMk/>
            <pc:sldMk cId="1886297496" sldId="573"/>
            <ac:spMk id="2" creationId="{C6906EAD-83F6-3364-C557-57333A449FA4}"/>
          </ac:spMkLst>
        </pc:spChg>
        <pc:spChg chg="add mod">
          <ac:chgData name="Gunter, Chris (NIH/NHGRI) [E]" userId="8ce5f91e-cad0-4c29-82bf-420c81482014" providerId="ADAL" clId="{803F872F-C4BC-5B4F-8410-58ACAD0F19D8}" dt="2024-01-26T15:41:02.194" v="330" actId="20577"/>
          <ac:spMkLst>
            <pc:docMk/>
            <pc:sldMk cId="1886297496" sldId="573"/>
            <ac:spMk id="5" creationId="{99E4AF02-16C1-2346-82E8-4320336C84D2}"/>
          </ac:spMkLst>
        </pc:spChg>
        <pc:spChg chg="mod">
          <ac:chgData name="Gunter, Chris (NIH/NHGRI) [E]" userId="8ce5f91e-cad0-4c29-82bf-420c81482014" providerId="ADAL" clId="{803F872F-C4BC-5B4F-8410-58ACAD0F19D8}" dt="2024-01-26T15:29:50.605" v="235" actId="20577"/>
          <ac:spMkLst>
            <pc:docMk/>
            <pc:sldMk cId="1886297496" sldId="573"/>
            <ac:spMk id="8" creationId="{13E88B04-9327-5E4E-6173-15236B388084}"/>
          </ac:spMkLst>
        </pc:spChg>
        <pc:spChg chg="add mod">
          <ac:chgData name="Gunter, Chris (NIH/NHGRI) [E]" userId="8ce5f91e-cad0-4c29-82bf-420c81482014" providerId="ADAL" clId="{803F872F-C4BC-5B4F-8410-58ACAD0F19D8}" dt="2024-01-26T15:34:33.572" v="290" actId="14100"/>
          <ac:spMkLst>
            <pc:docMk/>
            <pc:sldMk cId="1886297496" sldId="573"/>
            <ac:spMk id="9" creationId="{34CF24DD-9C48-8B7F-936F-A35A380B1EC4}"/>
          </ac:spMkLst>
        </pc:spChg>
        <pc:picChg chg="del">
          <ac:chgData name="Gunter, Chris (NIH/NHGRI) [E]" userId="8ce5f91e-cad0-4c29-82bf-420c81482014" providerId="ADAL" clId="{803F872F-C4BC-5B4F-8410-58ACAD0F19D8}" dt="2024-01-26T15:30:06.108" v="236" actId="478"/>
          <ac:picMkLst>
            <pc:docMk/>
            <pc:sldMk cId="1886297496" sldId="573"/>
            <ac:picMk id="3" creationId="{6DA1FF5D-FE80-18F7-428A-5F7227442712}"/>
          </ac:picMkLst>
        </pc:picChg>
        <pc:picChg chg="add mod">
          <ac:chgData name="Gunter, Chris (NIH/NHGRI) [E]" userId="8ce5f91e-cad0-4c29-82bf-420c81482014" providerId="ADAL" clId="{803F872F-C4BC-5B4F-8410-58ACAD0F19D8}" dt="2024-01-26T15:33:59.239" v="279" actId="1035"/>
          <ac:picMkLst>
            <pc:docMk/>
            <pc:sldMk cId="1886297496" sldId="573"/>
            <ac:picMk id="6" creationId="{043CD390-2533-16A8-77C5-B3ADEE04FD83}"/>
          </ac:picMkLst>
        </pc:picChg>
        <pc:picChg chg="add mod">
          <ac:chgData name="Gunter, Chris (NIH/NHGRI) [E]" userId="8ce5f91e-cad0-4c29-82bf-420c81482014" providerId="ADAL" clId="{803F872F-C4BC-5B4F-8410-58ACAD0F19D8}" dt="2024-01-26T15:34:01.395" v="280"/>
          <ac:picMkLst>
            <pc:docMk/>
            <pc:sldMk cId="1886297496" sldId="573"/>
            <ac:picMk id="10" creationId="{0A52EC95-3B0B-CAFF-FDEB-18BDD19122AB}"/>
          </ac:picMkLst>
        </pc:picChg>
      </pc:sldChg>
      <pc:sldChg chg="modSp mod">
        <pc:chgData name="Gunter, Chris (NIH/NHGRI) [E]" userId="8ce5f91e-cad0-4c29-82bf-420c81482014" providerId="ADAL" clId="{803F872F-C4BC-5B4F-8410-58ACAD0F19D8}" dt="2024-01-26T15:27:46.651" v="184" actId="20577"/>
        <pc:sldMkLst>
          <pc:docMk/>
          <pc:sldMk cId="2840629868" sldId="574"/>
        </pc:sldMkLst>
        <pc:spChg chg="mod">
          <ac:chgData name="Gunter, Chris (NIH/NHGRI) [E]" userId="8ce5f91e-cad0-4c29-82bf-420c81482014" providerId="ADAL" clId="{803F872F-C4BC-5B4F-8410-58ACAD0F19D8}" dt="2024-01-26T15:27:46.651" v="184" actId="20577"/>
          <ac:spMkLst>
            <pc:docMk/>
            <pc:sldMk cId="2840629868" sldId="574"/>
            <ac:spMk id="2" creationId="{C6906EAD-83F6-3364-C557-57333A449FA4}"/>
          </ac:spMkLst>
        </pc:spChg>
        <pc:spChg chg="mod">
          <ac:chgData name="Gunter, Chris (NIH/NHGRI) [E]" userId="8ce5f91e-cad0-4c29-82bf-420c81482014" providerId="ADAL" clId="{803F872F-C4BC-5B4F-8410-58ACAD0F19D8}" dt="2024-01-26T15:25:00.734" v="169" actId="20577"/>
          <ac:spMkLst>
            <pc:docMk/>
            <pc:sldMk cId="2840629868" sldId="574"/>
            <ac:spMk id="8" creationId="{13E88B04-9327-5E4E-6173-15236B388084}"/>
          </ac:spMkLst>
        </pc:spChg>
        <pc:picChg chg="mod">
          <ac:chgData name="Gunter, Chris (NIH/NHGRI) [E]" userId="8ce5f91e-cad0-4c29-82bf-420c81482014" providerId="ADAL" clId="{803F872F-C4BC-5B4F-8410-58ACAD0F19D8}" dt="2024-01-26T15:16:13.971" v="2" actId="1076"/>
          <ac:picMkLst>
            <pc:docMk/>
            <pc:sldMk cId="2840629868" sldId="574"/>
            <ac:picMk id="3" creationId="{6DA1FF5D-FE80-18F7-428A-5F7227442712}"/>
          </ac:picMkLst>
        </pc:picChg>
      </pc:sldChg>
      <pc:sldChg chg="addSp modSp add mod">
        <pc:chgData name="Gunter, Chris (NIH/NHGRI) [E]" userId="8ce5f91e-cad0-4c29-82bf-420c81482014" providerId="ADAL" clId="{803F872F-C4BC-5B4F-8410-58ACAD0F19D8}" dt="2024-01-26T15:38:07.383" v="329" actId="20577"/>
        <pc:sldMkLst>
          <pc:docMk/>
          <pc:sldMk cId="2416346497" sldId="576"/>
        </pc:sldMkLst>
        <pc:spChg chg="mod">
          <ac:chgData name="Gunter, Chris (NIH/NHGRI) [E]" userId="8ce5f91e-cad0-4c29-82bf-420c81482014" providerId="ADAL" clId="{803F872F-C4BC-5B4F-8410-58ACAD0F19D8}" dt="2024-01-26T15:38:05.657" v="328" actId="20577"/>
          <ac:spMkLst>
            <pc:docMk/>
            <pc:sldMk cId="2416346497" sldId="576"/>
            <ac:spMk id="2" creationId="{C6906EAD-83F6-3364-C557-57333A449FA4}"/>
          </ac:spMkLst>
        </pc:spChg>
        <pc:spChg chg="add mod">
          <ac:chgData name="Gunter, Chris (NIH/NHGRI) [E]" userId="8ce5f91e-cad0-4c29-82bf-420c81482014" providerId="ADAL" clId="{803F872F-C4BC-5B4F-8410-58ACAD0F19D8}" dt="2024-01-26T15:38:07.383" v="329" actId="20577"/>
          <ac:spMkLst>
            <pc:docMk/>
            <pc:sldMk cId="2416346497" sldId="576"/>
            <ac:spMk id="4" creationId="{157A0449-82BF-5208-C29E-4EED20910DFB}"/>
          </ac:spMkLst>
        </pc:spChg>
        <pc:spChg chg="mod">
          <ac:chgData name="Gunter, Chris (NIH/NHGRI) [E]" userId="8ce5f91e-cad0-4c29-82bf-420c81482014" providerId="ADAL" clId="{803F872F-C4BC-5B4F-8410-58ACAD0F19D8}" dt="2024-01-26T15:24:13.207" v="159" actId="20577"/>
          <ac:spMkLst>
            <pc:docMk/>
            <pc:sldMk cId="2416346497" sldId="576"/>
            <ac:spMk id="8" creationId="{13E88B04-9327-5E4E-6173-15236B388084}"/>
          </ac:spMkLst>
        </pc:spChg>
        <pc:picChg chg="add mod">
          <ac:chgData name="Gunter, Chris (NIH/NHGRI) [E]" userId="8ce5f91e-cad0-4c29-82bf-420c81482014" providerId="ADAL" clId="{803F872F-C4BC-5B4F-8410-58ACAD0F19D8}" dt="2024-01-26T15:19:10.286" v="50" actId="1036"/>
          <ac:picMkLst>
            <pc:docMk/>
            <pc:sldMk cId="2416346497" sldId="576"/>
            <ac:picMk id="6" creationId="{89CC322B-2E46-517C-CFC2-89F472593F20}"/>
          </ac:picMkLst>
        </pc:picChg>
      </pc:sldChg>
      <pc:sldChg chg="addSp modSp add mod modNotesTx">
        <pc:chgData name="Gunter, Chris (NIH/NHGRI) [E]" userId="8ce5f91e-cad0-4c29-82bf-420c81482014" providerId="ADAL" clId="{803F872F-C4BC-5B4F-8410-58ACAD0F19D8}" dt="2024-01-26T15:46:12.116" v="345" actId="20577"/>
        <pc:sldMkLst>
          <pc:docMk/>
          <pc:sldMk cId="858536108" sldId="577"/>
        </pc:sldMkLst>
        <pc:spChg chg="mod">
          <ac:chgData name="Gunter, Chris (NIH/NHGRI) [E]" userId="8ce5f91e-cad0-4c29-82bf-420c81482014" providerId="ADAL" clId="{803F872F-C4BC-5B4F-8410-58ACAD0F19D8}" dt="2024-01-26T15:23:43.561" v="147" actId="1035"/>
          <ac:spMkLst>
            <pc:docMk/>
            <pc:sldMk cId="858536108" sldId="577"/>
            <ac:spMk id="2" creationId="{C6906EAD-83F6-3364-C557-57333A449FA4}"/>
          </ac:spMkLst>
        </pc:spChg>
        <pc:spChg chg="add mod">
          <ac:chgData name="Gunter, Chris (NIH/NHGRI) [E]" userId="8ce5f91e-cad0-4c29-82bf-420c81482014" providerId="ADAL" clId="{803F872F-C4BC-5B4F-8410-58ACAD0F19D8}" dt="2024-01-26T15:23:29.437" v="123" actId="1036"/>
          <ac:spMkLst>
            <pc:docMk/>
            <pc:sldMk cId="858536108" sldId="577"/>
            <ac:spMk id="4" creationId="{672C0F76-F6B8-340E-9861-47E4A3C73DAA}"/>
          </ac:spMkLst>
        </pc:spChg>
        <pc:spChg chg="mod">
          <ac:chgData name="Gunter, Chris (NIH/NHGRI) [E]" userId="8ce5f91e-cad0-4c29-82bf-420c81482014" providerId="ADAL" clId="{803F872F-C4BC-5B4F-8410-58ACAD0F19D8}" dt="2024-01-26T15:46:12.116" v="345" actId="20577"/>
          <ac:spMkLst>
            <pc:docMk/>
            <pc:sldMk cId="858536108" sldId="577"/>
            <ac:spMk id="8" creationId="{13E88B04-9327-5E4E-6173-15236B388084}"/>
          </ac:spMkLst>
        </pc:spChg>
        <pc:picChg chg="add mod">
          <ac:chgData name="Gunter, Chris (NIH/NHGRI) [E]" userId="8ce5f91e-cad0-4c29-82bf-420c81482014" providerId="ADAL" clId="{803F872F-C4BC-5B4F-8410-58ACAD0F19D8}" dt="2024-01-26T15:23:35.927" v="135" actId="1036"/>
          <ac:picMkLst>
            <pc:docMk/>
            <pc:sldMk cId="858536108" sldId="577"/>
            <ac:picMk id="6" creationId="{5708405F-7920-CB7D-E817-3BFEA97678CF}"/>
          </ac:picMkLst>
        </pc:picChg>
      </pc:sldChg>
      <pc:sldChg chg="modSp add mod">
        <pc:chgData name="Gunter, Chris (NIH/NHGRI) [E]" userId="8ce5f91e-cad0-4c29-82bf-420c81482014" providerId="ADAL" clId="{803F872F-C4BC-5B4F-8410-58ACAD0F19D8}" dt="2024-01-26T15:37:39.854" v="327" actId="1076"/>
        <pc:sldMkLst>
          <pc:docMk/>
          <pc:sldMk cId="3960114172" sldId="578"/>
        </pc:sldMkLst>
        <pc:spChg chg="mod">
          <ac:chgData name="Gunter, Chris (NIH/NHGRI) [E]" userId="8ce5f91e-cad0-4c29-82bf-420c81482014" providerId="ADAL" clId="{803F872F-C4BC-5B4F-8410-58ACAD0F19D8}" dt="2024-01-26T15:37:36.842" v="326" actId="14100"/>
          <ac:spMkLst>
            <pc:docMk/>
            <pc:sldMk cId="3960114172" sldId="578"/>
            <ac:spMk id="2" creationId="{C6906EAD-83F6-3364-C557-57333A449FA4}"/>
          </ac:spMkLst>
        </pc:spChg>
        <pc:spChg chg="mod">
          <ac:chgData name="Gunter, Chris (NIH/NHGRI) [E]" userId="8ce5f91e-cad0-4c29-82bf-420c81482014" providerId="ADAL" clId="{803F872F-C4BC-5B4F-8410-58ACAD0F19D8}" dt="2024-01-26T15:29:17.998" v="220" actId="20577"/>
          <ac:spMkLst>
            <pc:docMk/>
            <pc:sldMk cId="3960114172" sldId="578"/>
            <ac:spMk id="8" creationId="{13E88B04-9327-5E4E-6173-15236B388084}"/>
          </ac:spMkLst>
        </pc:spChg>
        <pc:picChg chg="mod">
          <ac:chgData name="Gunter, Chris (NIH/NHGRI) [E]" userId="8ce5f91e-cad0-4c29-82bf-420c81482014" providerId="ADAL" clId="{803F872F-C4BC-5B4F-8410-58ACAD0F19D8}" dt="2024-01-26T15:37:39.854" v="327" actId="1076"/>
          <ac:picMkLst>
            <pc:docMk/>
            <pc:sldMk cId="3960114172" sldId="578"/>
            <ac:picMk id="3" creationId="{6DA1FF5D-FE80-18F7-428A-5F7227442712}"/>
          </ac:picMkLst>
        </pc:picChg>
      </pc:sldChg>
      <pc:sldChg chg="addSp modSp add mod">
        <pc:chgData name="Gunter, Chris (NIH/NHGRI) [E]" userId="8ce5f91e-cad0-4c29-82bf-420c81482014" providerId="ADAL" clId="{803F872F-C4BC-5B4F-8410-58ACAD0F19D8}" dt="2024-02-09T19:41:54.233" v="860"/>
        <pc:sldMkLst>
          <pc:docMk/>
          <pc:sldMk cId="790138278" sldId="579"/>
        </pc:sldMkLst>
        <pc:spChg chg="mod">
          <ac:chgData name="Gunter, Chris (NIH/NHGRI) [E]" userId="8ce5f91e-cad0-4c29-82bf-420c81482014" providerId="ADAL" clId="{803F872F-C4BC-5B4F-8410-58ACAD0F19D8}" dt="2024-02-09T15:20:29.261" v="502"/>
          <ac:spMkLst>
            <pc:docMk/>
            <pc:sldMk cId="790138278" sldId="579"/>
            <ac:spMk id="2" creationId="{00000000-0000-0000-0000-000000000000}"/>
          </ac:spMkLst>
        </pc:spChg>
        <pc:spChg chg="add mod">
          <ac:chgData name="Gunter, Chris (NIH/NHGRI) [E]" userId="8ce5f91e-cad0-4c29-82bf-420c81482014" providerId="ADAL" clId="{803F872F-C4BC-5B4F-8410-58ACAD0F19D8}" dt="2024-02-09T19:41:54.233" v="860"/>
          <ac:spMkLst>
            <pc:docMk/>
            <pc:sldMk cId="790138278" sldId="579"/>
            <ac:spMk id="4" creationId="{8ADA675B-C862-9B72-E271-5C14F363F4AE}"/>
          </ac:spMkLst>
        </pc:spChg>
        <pc:graphicFrameChg chg="mod modGraphic">
          <ac:chgData name="Gunter, Chris (NIH/NHGRI) [E]" userId="8ce5f91e-cad0-4c29-82bf-420c81482014" providerId="ADAL" clId="{803F872F-C4BC-5B4F-8410-58ACAD0F19D8}" dt="2024-02-09T15:39:52.580" v="830" actId="21"/>
          <ac:graphicFrameMkLst>
            <pc:docMk/>
            <pc:sldMk cId="790138278" sldId="579"/>
            <ac:graphicFrameMk id="7" creationId="{B960A0BC-16F1-1AAA-C8CE-E5728EBCEEAB}"/>
          </ac:graphicFrameMkLst>
        </pc:graphicFrameChg>
      </pc:sldChg>
      <pc:sldChg chg="modSp add mod">
        <pc:chgData name="Gunter, Chris (NIH/NHGRI) [E]" userId="8ce5f91e-cad0-4c29-82bf-420c81482014" providerId="ADAL" clId="{803F872F-C4BC-5B4F-8410-58ACAD0F19D8}" dt="2024-02-09T15:36:47.829" v="673" actId="207"/>
        <pc:sldMkLst>
          <pc:docMk/>
          <pc:sldMk cId="3708131176" sldId="580"/>
        </pc:sldMkLst>
        <pc:spChg chg="mod">
          <ac:chgData name="Gunter, Chris (NIH/NHGRI) [E]" userId="8ce5f91e-cad0-4c29-82bf-420c81482014" providerId="ADAL" clId="{803F872F-C4BC-5B4F-8410-58ACAD0F19D8}" dt="2024-02-09T15:36:36.432" v="671" actId="207"/>
          <ac:spMkLst>
            <pc:docMk/>
            <pc:sldMk cId="3708131176" sldId="580"/>
            <ac:spMk id="15" creationId="{70F61B5B-7AB3-0A3A-7FF3-9AD186BF6C7E}"/>
          </ac:spMkLst>
        </pc:spChg>
        <pc:spChg chg="mod">
          <ac:chgData name="Gunter, Chris (NIH/NHGRI) [E]" userId="8ce5f91e-cad0-4c29-82bf-420c81482014" providerId="ADAL" clId="{803F872F-C4BC-5B4F-8410-58ACAD0F19D8}" dt="2024-02-09T15:36:36.432" v="671" actId="207"/>
          <ac:spMkLst>
            <pc:docMk/>
            <pc:sldMk cId="3708131176" sldId="580"/>
            <ac:spMk id="16" creationId="{B7979322-7CEC-8FC5-68AC-E9E846929656}"/>
          </ac:spMkLst>
        </pc:spChg>
        <pc:spChg chg="mod">
          <ac:chgData name="Gunter, Chris (NIH/NHGRI) [E]" userId="8ce5f91e-cad0-4c29-82bf-420c81482014" providerId="ADAL" clId="{803F872F-C4BC-5B4F-8410-58ACAD0F19D8}" dt="2024-02-09T15:36:36.432" v="671" actId="207"/>
          <ac:spMkLst>
            <pc:docMk/>
            <pc:sldMk cId="3708131176" sldId="580"/>
            <ac:spMk id="17" creationId="{C4B02353-1AA9-D5C5-F4D6-90D616CD7C4D}"/>
          </ac:spMkLst>
        </pc:spChg>
        <pc:spChg chg="mod">
          <ac:chgData name="Gunter, Chris (NIH/NHGRI) [E]" userId="8ce5f91e-cad0-4c29-82bf-420c81482014" providerId="ADAL" clId="{803F872F-C4BC-5B4F-8410-58ACAD0F19D8}" dt="2024-02-09T15:36:36.432" v="671" actId="207"/>
          <ac:spMkLst>
            <pc:docMk/>
            <pc:sldMk cId="3708131176" sldId="580"/>
            <ac:spMk id="18" creationId="{0B79FEAE-8DE9-EF1D-9198-9D3937B665D4}"/>
          </ac:spMkLst>
        </pc:spChg>
        <pc:picChg chg="mod">
          <ac:chgData name="Gunter, Chris (NIH/NHGRI) [E]" userId="8ce5f91e-cad0-4c29-82bf-420c81482014" providerId="ADAL" clId="{803F872F-C4BC-5B4F-8410-58ACAD0F19D8}" dt="2024-02-09T15:36:45.195" v="672" actId="207"/>
          <ac:picMkLst>
            <pc:docMk/>
            <pc:sldMk cId="3708131176" sldId="580"/>
            <ac:picMk id="7" creationId="{A37F04F8-A3D9-EECD-D56A-EDDAD8035A7C}"/>
          </ac:picMkLst>
        </pc:picChg>
        <pc:picChg chg="mod">
          <ac:chgData name="Gunter, Chris (NIH/NHGRI) [E]" userId="8ce5f91e-cad0-4c29-82bf-420c81482014" providerId="ADAL" clId="{803F872F-C4BC-5B4F-8410-58ACAD0F19D8}" dt="2024-02-09T15:36:47.829" v="673" actId="207"/>
          <ac:picMkLst>
            <pc:docMk/>
            <pc:sldMk cId="3708131176" sldId="580"/>
            <ac:picMk id="19" creationId="{1844FD40-12AD-3A6B-E929-55510D816B34}"/>
          </ac:picMkLst>
        </pc:picChg>
      </pc:sldChg>
      <pc:sldChg chg="modSp add mod ord">
        <pc:chgData name="Gunter, Chris (NIH/NHGRI) [E]" userId="8ce5f91e-cad0-4c29-82bf-420c81482014" providerId="ADAL" clId="{803F872F-C4BC-5B4F-8410-58ACAD0F19D8}" dt="2024-02-09T15:36:14.856" v="670" actId="207"/>
        <pc:sldMkLst>
          <pc:docMk/>
          <pc:sldMk cId="4257057228" sldId="581"/>
        </pc:sldMkLst>
        <pc:spChg chg="mod">
          <ac:chgData name="Gunter, Chris (NIH/NHGRI) [E]" userId="8ce5f91e-cad0-4c29-82bf-420c81482014" providerId="ADAL" clId="{803F872F-C4BC-5B4F-8410-58ACAD0F19D8}" dt="2024-02-09T15:36:14.856" v="670" actId="207"/>
          <ac:spMkLst>
            <pc:docMk/>
            <pc:sldMk cId="4257057228" sldId="581"/>
            <ac:spMk id="5" creationId="{ECFA8B46-C502-9C2C-F64F-6F893D432AC6}"/>
          </ac:spMkLst>
        </pc:spChg>
        <pc:spChg chg="mod">
          <ac:chgData name="Gunter, Chris (NIH/NHGRI) [E]" userId="8ce5f91e-cad0-4c29-82bf-420c81482014" providerId="ADAL" clId="{803F872F-C4BC-5B4F-8410-58ACAD0F19D8}" dt="2024-02-09T15:33:41.488" v="574" actId="208"/>
          <ac:spMkLst>
            <pc:docMk/>
            <pc:sldMk cId="4257057228" sldId="581"/>
            <ac:spMk id="12" creationId="{196F8EA4-6ADC-AA0C-E17D-B49E138CEC8E}"/>
          </ac:spMkLst>
        </pc:spChg>
        <pc:spChg chg="mod">
          <ac:chgData name="Gunter, Chris (NIH/NHGRI) [E]" userId="8ce5f91e-cad0-4c29-82bf-420c81482014" providerId="ADAL" clId="{803F872F-C4BC-5B4F-8410-58ACAD0F19D8}" dt="2024-02-09T15:33:41.488" v="574" actId="208"/>
          <ac:spMkLst>
            <pc:docMk/>
            <pc:sldMk cId="4257057228" sldId="581"/>
            <ac:spMk id="13" creationId="{A3405909-422A-1816-682A-CA03A7E19711}"/>
          </ac:spMkLst>
        </pc:spChg>
        <pc:spChg chg="mod">
          <ac:chgData name="Gunter, Chris (NIH/NHGRI) [E]" userId="8ce5f91e-cad0-4c29-82bf-420c81482014" providerId="ADAL" clId="{803F872F-C4BC-5B4F-8410-58ACAD0F19D8}" dt="2024-02-09T15:33:41.488" v="574" actId="208"/>
          <ac:spMkLst>
            <pc:docMk/>
            <pc:sldMk cId="4257057228" sldId="581"/>
            <ac:spMk id="15" creationId="{70F61B5B-7AB3-0A3A-7FF3-9AD186BF6C7E}"/>
          </ac:spMkLst>
        </pc:spChg>
        <pc:spChg chg="mod">
          <ac:chgData name="Gunter, Chris (NIH/NHGRI) [E]" userId="8ce5f91e-cad0-4c29-82bf-420c81482014" providerId="ADAL" clId="{803F872F-C4BC-5B4F-8410-58ACAD0F19D8}" dt="2024-02-09T15:33:41.488" v="574" actId="208"/>
          <ac:spMkLst>
            <pc:docMk/>
            <pc:sldMk cId="4257057228" sldId="581"/>
            <ac:spMk id="16" creationId="{B7979322-7CEC-8FC5-68AC-E9E846929656}"/>
          </ac:spMkLst>
        </pc:spChg>
        <pc:picChg chg="mod">
          <ac:chgData name="Gunter, Chris (NIH/NHGRI) [E]" userId="8ce5f91e-cad0-4c29-82bf-420c81482014" providerId="ADAL" clId="{803F872F-C4BC-5B4F-8410-58ACAD0F19D8}" dt="2024-02-09T15:33:41.488" v="574" actId="208"/>
          <ac:picMkLst>
            <pc:docMk/>
            <pc:sldMk cId="4257057228" sldId="581"/>
            <ac:picMk id="7" creationId="{A37F04F8-A3D9-EECD-D56A-EDDAD8035A7C}"/>
          </ac:picMkLst>
        </pc:picChg>
      </pc:sldChg>
      <pc:sldChg chg="add">
        <pc:chgData name="Gunter, Chris (NIH/NHGRI) [E]" userId="8ce5f91e-cad0-4c29-82bf-420c81482014" providerId="ADAL" clId="{803F872F-C4BC-5B4F-8410-58ACAD0F19D8}" dt="2024-02-09T15:39:13.370" v="826" actId="2890"/>
        <pc:sldMkLst>
          <pc:docMk/>
          <pc:sldMk cId="2041069410" sldId="582"/>
        </pc:sldMkLst>
      </pc:sldChg>
    </pc:docChg>
  </pc:docChgLst>
  <pc:docChgLst>
    <pc:chgData name="Nerurkar, Mukul (NIH/NHGRI) [E]" userId="be8bdb26-adc5-400f-b2bf-755e98b0bb78" providerId="ADAL" clId="{88D87C16-8458-418F-AD12-FABB38BF342C}"/>
    <pc:docChg chg="undo custSel modSld">
      <pc:chgData name="Nerurkar, Mukul (NIH/NHGRI) [E]" userId="be8bdb26-adc5-400f-b2bf-755e98b0bb78" providerId="ADAL" clId="{88D87C16-8458-418F-AD12-FABB38BF342C}" dt="2024-02-20T09:32:12.890" v="1126" actId="962"/>
      <pc:docMkLst>
        <pc:docMk/>
      </pc:docMkLst>
      <pc:sldChg chg="modSp mod">
        <pc:chgData name="Nerurkar, Mukul (NIH/NHGRI) [E]" userId="be8bdb26-adc5-400f-b2bf-755e98b0bb78" providerId="ADAL" clId="{88D87C16-8458-418F-AD12-FABB38BF342C}" dt="2024-02-20T09:31:52.513" v="1078" actId="962"/>
        <pc:sldMkLst>
          <pc:docMk/>
          <pc:sldMk cId="3819161871" sldId="319"/>
        </pc:sldMkLst>
        <pc:picChg chg="mod">
          <ac:chgData name="Nerurkar, Mukul (NIH/NHGRI) [E]" userId="be8bdb26-adc5-400f-b2bf-755e98b0bb78" providerId="ADAL" clId="{88D87C16-8458-418F-AD12-FABB38BF342C}" dt="2024-02-20T09:31:52.513" v="1078" actId="962"/>
          <ac:picMkLst>
            <pc:docMk/>
            <pc:sldMk cId="3819161871" sldId="319"/>
            <ac:picMk id="6" creationId="{B25DD34B-4CA6-E27E-758A-59851DE6CDA1}"/>
          </ac:picMkLst>
        </pc:picChg>
      </pc:sldChg>
      <pc:sldChg chg="modSp mod">
        <pc:chgData name="Nerurkar, Mukul (NIH/NHGRI) [E]" userId="be8bdb26-adc5-400f-b2bf-755e98b0bb78" providerId="ADAL" clId="{88D87C16-8458-418F-AD12-FABB38BF342C}" dt="2024-02-20T09:32:12.890" v="1126" actId="962"/>
        <pc:sldMkLst>
          <pc:docMk/>
          <pc:sldMk cId="108739103" sldId="534"/>
        </pc:sldMkLst>
        <pc:picChg chg="mod">
          <ac:chgData name="Nerurkar, Mukul (NIH/NHGRI) [E]" userId="be8bdb26-adc5-400f-b2bf-755e98b0bb78" providerId="ADAL" clId="{88D87C16-8458-418F-AD12-FABB38BF342C}" dt="2024-02-20T09:32:12.890" v="1126" actId="962"/>
          <ac:picMkLst>
            <pc:docMk/>
            <pc:sldMk cId="108739103" sldId="534"/>
            <ac:picMk id="6" creationId="{D0866231-EC0D-7EC1-3923-14C953DA86E6}"/>
          </ac:picMkLst>
        </pc:picChg>
      </pc:sldChg>
      <pc:sldChg chg="modSp mod">
        <pc:chgData name="Nerurkar, Mukul (NIH/NHGRI) [E]" userId="be8bdb26-adc5-400f-b2bf-755e98b0bb78" providerId="ADAL" clId="{88D87C16-8458-418F-AD12-FABB38BF342C}" dt="2024-02-20T09:12:18.102" v="2" actId="962"/>
        <pc:sldMkLst>
          <pc:docMk/>
          <pc:sldMk cId="1224602584" sldId="546"/>
        </pc:sldMkLst>
        <pc:grpChg chg="mod">
          <ac:chgData name="Nerurkar, Mukul (NIH/NHGRI) [E]" userId="be8bdb26-adc5-400f-b2bf-755e98b0bb78" providerId="ADAL" clId="{88D87C16-8458-418F-AD12-FABB38BF342C}" dt="2024-02-20T09:12:18.102" v="2" actId="962"/>
          <ac:grpSpMkLst>
            <pc:docMk/>
            <pc:sldMk cId="1224602584" sldId="546"/>
            <ac:grpSpMk id="3" creationId="{4487968E-1223-90BE-7DBE-0A3E91F9EA74}"/>
          </ac:grpSpMkLst>
        </pc:grpChg>
      </pc:sldChg>
      <pc:sldChg chg="modSp mod">
        <pc:chgData name="Nerurkar, Mukul (NIH/NHGRI) [E]" userId="be8bdb26-adc5-400f-b2bf-755e98b0bb78" providerId="ADAL" clId="{88D87C16-8458-418F-AD12-FABB38BF342C}" dt="2024-02-20T09:12:03.319" v="1" actId="207"/>
        <pc:sldMkLst>
          <pc:docMk/>
          <pc:sldMk cId="3693168217" sldId="558"/>
        </pc:sldMkLst>
        <pc:spChg chg="mod">
          <ac:chgData name="Nerurkar, Mukul (NIH/NHGRI) [E]" userId="be8bdb26-adc5-400f-b2bf-755e98b0bb78" providerId="ADAL" clId="{88D87C16-8458-418F-AD12-FABB38BF342C}" dt="2024-02-20T09:12:03.319" v="1" actId="207"/>
          <ac:spMkLst>
            <pc:docMk/>
            <pc:sldMk cId="3693168217" sldId="558"/>
            <ac:spMk id="5" creationId="{EA315B84-38D0-6644-961E-124543617ABF}"/>
          </ac:spMkLst>
        </pc:spChg>
      </pc:sldChg>
      <pc:sldChg chg="modSp">
        <pc:chgData name="Nerurkar, Mukul (NIH/NHGRI) [E]" userId="be8bdb26-adc5-400f-b2bf-755e98b0bb78" providerId="ADAL" clId="{88D87C16-8458-418F-AD12-FABB38BF342C}" dt="2024-02-20T09:12:55.622" v="166" actId="962"/>
        <pc:sldMkLst>
          <pc:docMk/>
          <pc:sldMk cId="962525625" sldId="565"/>
        </pc:sldMkLst>
        <pc:graphicFrameChg chg="mod">
          <ac:chgData name="Nerurkar, Mukul (NIH/NHGRI) [E]" userId="be8bdb26-adc5-400f-b2bf-755e98b0bb78" providerId="ADAL" clId="{88D87C16-8458-418F-AD12-FABB38BF342C}" dt="2024-02-20T09:12:55.622" v="166" actId="962"/>
          <ac:graphicFrameMkLst>
            <pc:docMk/>
            <pc:sldMk cId="962525625" sldId="565"/>
            <ac:graphicFrameMk id="6" creationId="{6733FBAD-0F4E-0F51-C12E-0CD8F178F808}"/>
          </ac:graphicFrameMkLst>
        </pc:graphicFrameChg>
      </pc:sldChg>
      <pc:sldChg chg="modSp">
        <pc:chgData name="Nerurkar, Mukul (NIH/NHGRI) [E]" userId="be8bdb26-adc5-400f-b2bf-755e98b0bb78" providerId="ADAL" clId="{88D87C16-8458-418F-AD12-FABB38BF342C}" dt="2024-02-20T09:13:41.318" v="346" actId="962"/>
        <pc:sldMkLst>
          <pc:docMk/>
          <pc:sldMk cId="822679800" sldId="566"/>
        </pc:sldMkLst>
        <pc:graphicFrameChg chg="mod">
          <ac:chgData name="Nerurkar, Mukul (NIH/NHGRI) [E]" userId="be8bdb26-adc5-400f-b2bf-755e98b0bb78" providerId="ADAL" clId="{88D87C16-8458-418F-AD12-FABB38BF342C}" dt="2024-02-20T09:13:41.318" v="346" actId="962"/>
          <ac:graphicFrameMkLst>
            <pc:docMk/>
            <pc:sldMk cId="822679800" sldId="566"/>
            <ac:graphicFrameMk id="5" creationId="{66FD61CF-FEE5-7F06-8FDB-98801E46225F}"/>
          </ac:graphicFrameMkLst>
        </pc:graphicFrameChg>
      </pc:sldChg>
      <pc:sldChg chg="modSp mod">
        <pc:chgData name="Nerurkar, Mukul (NIH/NHGRI) [E]" userId="be8bdb26-adc5-400f-b2bf-755e98b0bb78" providerId="ADAL" clId="{88D87C16-8458-418F-AD12-FABB38BF342C}" dt="2024-02-20T09:13:52.891" v="347" actId="962"/>
        <pc:sldMkLst>
          <pc:docMk/>
          <pc:sldMk cId="1565959078" sldId="567"/>
        </pc:sldMkLst>
        <pc:picChg chg="mod">
          <ac:chgData name="Nerurkar, Mukul (NIH/NHGRI) [E]" userId="be8bdb26-adc5-400f-b2bf-755e98b0bb78" providerId="ADAL" clId="{88D87C16-8458-418F-AD12-FABB38BF342C}" dt="2024-02-20T09:13:52.891" v="347" actId="962"/>
          <ac:picMkLst>
            <pc:docMk/>
            <pc:sldMk cId="1565959078" sldId="567"/>
            <ac:picMk id="3" creationId="{F4DBAA24-6AC4-E64E-629E-4C793DC0E05C}"/>
          </ac:picMkLst>
        </pc:picChg>
      </pc:sldChg>
      <pc:sldChg chg="modSp mod">
        <pc:chgData name="Nerurkar, Mukul (NIH/NHGRI) [E]" userId="be8bdb26-adc5-400f-b2bf-755e98b0bb78" providerId="ADAL" clId="{88D87C16-8458-418F-AD12-FABB38BF342C}" dt="2024-02-20T09:14:10.246" v="349" actId="962"/>
        <pc:sldMkLst>
          <pc:docMk/>
          <pc:sldMk cId="2324280713" sldId="568"/>
        </pc:sldMkLst>
        <pc:picChg chg="mod">
          <ac:chgData name="Nerurkar, Mukul (NIH/NHGRI) [E]" userId="be8bdb26-adc5-400f-b2bf-755e98b0bb78" providerId="ADAL" clId="{88D87C16-8458-418F-AD12-FABB38BF342C}" dt="2024-02-20T09:14:10.246" v="349" actId="962"/>
          <ac:picMkLst>
            <pc:docMk/>
            <pc:sldMk cId="2324280713" sldId="568"/>
            <ac:picMk id="5" creationId="{C25559FB-6310-5344-9846-960D3A09202C}"/>
          </ac:picMkLst>
        </pc:picChg>
      </pc:sldChg>
      <pc:sldChg chg="modSp mod">
        <pc:chgData name="Nerurkar, Mukul (NIH/NHGRI) [E]" userId="be8bdb26-adc5-400f-b2bf-755e98b0bb78" providerId="ADAL" clId="{88D87C16-8458-418F-AD12-FABB38BF342C}" dt="2024-02-20T09:14:04.458" v="348" actId="962"/>
        <pc:sldMkLst>
          <pc:docMk/>
          <pc:sldMk cId="2590531300" sldId="569"/>
        </pc:sldMkLst>
        <pc:picChg chg="mod">
          <ac:chgData name="Nerurkar, Mukul (NIH/NHGRI) [E]" userId="be8bdb26-adc5-400f-b2bf-755e98b0bb78" providerId="ADAL" clId="{88D87C16-8458-418F-AD12-FABB38BF342C}" dt="2024-02-20T09:14:04.458" v="348" actId="962"/>
          <ac:picMkLst>
            <pc:docMk/>
            <pc:sldMk cId="2590531300" sldId="569"/>
            <ac:picMk id="5" creationId="{FEACCEC9-C7CE-000E-CA48-9A01E8D7096D}"/>
          </ac:picMkLst>
        </pc:picChg>
      </pc:sldChg>
      <pc:sldChg chg="modSp mod">
        <pc:chgData name="Nerurkar, Mukul (NIH/NHGRI) [E]" userId="be8bdb26-adc5-400f-b2bf-755e98b0bb78" providerId="ADAL" clId="{88D87C16-8458-418F-AD12-FABB38BF342C}" dt="2024-02-20T09:14:14.038" v="350" actId="962"/>
        <pc:sldMkLst>
          <pc:docMk/>
          <pc:sldMk cId="2887733804" sldId="570"/>
        </pc:sldMkLst>
        <pc:picChg chg="mod">
          <ac:chgData name="Nerurkar, Mukul (NIH/NHGRI) [E]" userId="be8bdb26-adc5-400f-b2bf-755e98b0bb78" providerId="ADAL" clId="{88D87C16-8458-418F-AD12-FABB38BF342C}" dt="2024-02-20T09:14:14.038" v="350" actId="962"/>
          <ac:picMkLst>
            <pc:docMk/>
            <pc:sldMk cId="2887733804" sldId="570"/>
            <ac:picMk id="3" creationId="{7CEB2CFB-91F7-862D-D20B-2B8E28464DEB}"/>
          </ac:picMkLst>
        </pc:picChg>
      </pc:sldChg>
      <pc:sldChg chg="modSp">
        <pc:chgData name="Nerurkar, Mukul (NIH/NHGRI) [E]" userId="be8bdb26-adc5-400f-b2bf-755e98b0bb78" providerId="ADAL" clId="{88D87C16-8458-418F-AD12-FABB38BF342C}" dt="2024-02-20T09:30:37.990" v="902" actId="962"/>
        <pc:sldMkLst>
          <pc:docMk/>
          <pc:sldMk cId="704832375" sldId="572"/>
        </pc:sldMkLst>
        <pc:graphicFrameChg chg="mod">
          <ac:chgData name="Nerurkar, Mukul (NIH/NHGRI) [E]" userId="be8bdb26-adc5-400f-b2bf-755e98b0bb78" providerId="ADAL" clId="{88D87C16-8458-418F-AD12-FABB38BF342C}" dt="2024-02-20T09:30:37.990" v="902" actId="962"/>
          <ac:graphicFrameMkLst>
            <pc:docMk/>
            <pc:sldMk cId="704832375" sldId="572"/>
            <ac:graphicFrameMk id="2" creationId="{98F91AA8-A87A-A737-A804-447241AC68C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rippleeffect.sharepoint.com/sites/NHGRI-CEGSProgramEvaluation/Shared%20Documents/General/Survey%20Documents/Survey%20Analysis%20Files/CEGS%20survey%20data%20QUANT%20(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3" Type="http://schemas.openxmlformats.org/officeDocument/2006/relationships/oleObject" Target="https://nih-my.sharepoint.com/personal/birdma_nih_gov/Documents/Documents/NHGRI/OD-Chris/Active%20Projects/Rapid%20qualitative%20analysis%20of%20interview%20of%20PI&#8217;s%20for%20the%20CEGS%20grants/Data%20visualizations%20for%20CEGS%20eval%20stori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nih-my.sharepoint.com/personal/birdma_nih_gov/Documents/Documents/NHGRI/OD-Chris/Active%20Projects/Rapid%20qualitative%20analysis%20of%20interview%20of%20PI&#8217;s%20for%20the%20CEGS%20grants/Data%20visualizations%20for%20CEGS%20eval%20stori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rippleeffect.sharepoint.com/sites/NHGRI-CEGSProgramEvaluation/Shared%20Documents/General/Survey%20Documents/Survey%20Analysis%20Files/CEGS%20survey%20data%20QUAN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1"/>
          <c:tx>
            <c:v>Comparison Grants</c:v>
          </c:tx>
          <c:spPr>
            <a:pattFill prst="pct70">
              <a:fgClr>
                <a:srgbClr val="FFFFFF">
                  <a:lumMod val="65000"/>
                </a:srgbClr>
              </a:fgClr>
              <a:bgClr>
                <a:srgbClr val="FFFFFF"/>
              </a:bgClr>
            </a:pattFill>
            <a:ln>
              <a:solidFill>
                <a:srgbClr val="000000"/>
              </a:solidFill>
            </a:ln>
            <a:effectLst/>
          </c:spPr>
          <c:invertIfNegative val="0"/>
          <c:cat>
            <c:numRef>
              <c:f>'CEGS and Comparison Yearly'!$A$2:$A$22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'CEGS and Comparison Yearly'!$F$2:$F$22</c:f>
              <c:numCache>
                <c:formatCode>General</c:formatCode>
                <c:ptCount val="21"/>
                <c:pt idx="0">
                  <c:v>9.3877551020408165E-2</c:v>
                </c:pt>
                <c:pt idx="1">
                  <c:v>0.17551020408163265</c:v>
                </c:pt>
                <c:pt idx="2">
                  <c:v>0.21224489795918366</c:v>
                </c:pt>
                <c:pt idx="3">
                  <c:v>0.26122448979591839</c:v>
                </c:pt>
                <c:pt idx="4">
                  <c:v>0.2530612244897959</c:v>
                </c:pt>
                <c:pt idx="5">
                  <c:v>0.25714285714285712</c:v>
                </c:pt>
                <c:pt idx="6">
                  <c:v>0.25714285714285712</c:v>
                </c:pt>
                <c:pt idx="7">
                  <c:v>0.24081632653061225</c:v>
                </c:pt>
                <c:pt idx="8">
                  <c:v>0.26530612244897961</c:v>
                </c:pt>
                <c:pt idx="9">
                  <c:v>0.26530612244897961</c:v>
                </c:pt>
                <c:pt idx="10">
                  <c:v>0.22857142857142856</c:v>
                </c:pt>
                <c:pt idx="11">
                  <c:v>0.24081632653061225</c:v>
                </c:pt>
                <c:pt idx="12">
                  <c:v>0.16734693877551021</c:v>
                </c:pt>
                <c:pt idx="13">
                  <c:v>0.17142857142857143</c:v>
                </c:pt>
                <c:pt idx="14">
                  <c:v>0.14693877551020409</c:v>
                </c:pt>
                <c:pt idx="15">
                  <c:v>0.18775510204081633</c:v>
                </c:pt>
                <c:pt idx="16">
                  <c:v>0.15918367346938775</c:v>
                </c:pt>
                <c:pt idx="17">
                  <c:v>0.17142857142857143</c:v>
                </c:pt>
                <c:pt idx="18">
                  <c:v>0.17142857142857143</c:v>
                </c:pt>
                <c:pt idx="19">
                  <c:v>0.22857142857142856</c:v>
                </c:pt>
                <c:pt idx="20">
                  <c:v>0.23265306122448978</c:v>
                </c:pt>
              </c:numCache>
            </c:numRef>
          </c:val>
          <c:extLst>
            <c:ext xmlns:c16="http://schemas.microsoft.com/office/drawing/2014/chart" uri="{C3380CC4-5D6E-409C-BE32-E72D297353CC}">
              <c16:uniqueId val="{00000001-FEF6-4832-B355-448CB54B2F6F}"/>
            </c:ext>
          </c:extLst>
        </c:ser>
        <c:dLbls>
          <c:showLegendKey val="0"/>
          <c:showVal val="0"/>
          <c:showCatName val="0"/>
          <c:showSerName val="0"/>
          <c:showPercent val="0"/>
          <c:showBubbleSize val="0"/>
        </c:dLbls>
        <c:gapWidth val="219"/>
        <c:axId val="1861354735"/>
        <c:axId val="1784280047"/>
      </c:barChart>
      <c:lineChart>
        <c:grouping val="standard"/>
        <c:varyColors val="0"/>
        <c:ser>
          <c:idx val="1"/>
          <c:order val="0"/>
          <c:tx>
            <c:v>CEGS Grants Funding</c:v>
          </c:tx>
          <c:spPr>
            <a:ln w="28575" cap="rnd">
              <a:solidFill>
                <a:srgbClr val="032251"/>
              </a:solidFill>
              <a:prstDash val="dash"/>
              <a:round/>
            </a:ln>
            <a:effectLst/>
          </c:spPr>
          <c:marker>
            <c:symbol val="none"/>
          </c:marker>
          <c:val>
            <c:numRef>
              <c:f>'CEGS and Comparison Yearly'!$D$2:$D$22</c:f>
              <c:numCache>
                <c:formatCode>General</c:formatCode>
                <c:ptCount val="21"/>
                <c:pt idx="0">
                  <c:v>7197646</c:v>
                </c:pt>
                <c:pt idx="1">
                  <c:v>12495581</c:v>
                </c:pt>
                <c:pt idx="2">
                  <c:v>15039562</c:v>
                </c:pt>
                <c:pt idx="3">
                  <c:v>19501499</c:v>
                </c:pt>
                <c:pt idx="4">
                  <c:v>20460178</c:v>
                </c:pt>
                <c:pt idx="5">
                  <c:v>20917522</c:v>
                </c:pt>
                <c:pt idx="6">
                  <c:v>20883786</c:v>
                </c:pt>
                <c:pt idx="7">
                  <c:v>16640641</c:v>
                </c:pt>
                <c:pt idx="8">
                  <c:v>23118731</c:v>
                </c:pt>
                <c:pt idx="9">
                  <c:v>28306415</c:v>
                </c:pt>
                <c:pt idx="10">
                  <c:v>18533624</c:v>
                </c:pt>
                <c:pt idx="11">
                  <c:v>14956829</c:v>
                </c:pt>
                <c:pt idx="12">
                  <c:v>13786237</c:v>
                </c:pt>
                <c:pt idx="13">
                  <c:v>11420734</c:v>
                </c:pt>
                <c:pt idx="14">
                  <c:v>13134654</c:v>
                </c:pt>
                <c:pt idx="15">
                  <c:v>16987319</c:v>
                </c:pt>
                <c:pt idx="16">
                  <c:v>15761591</c:v>
                </c:pt>
                <c:pt idx="17">
                  <c:v>16766983</c:v>
                </c:pt>
                <c:pt idx="18">
                  <c:v>15813541</c:v>
                </c:pt>
                <c:pt idx="19">
                  <c:v>20535952</c:v>
                </c:pt>
                <c:pt idx="20">
                  <c:v>22633017</c:v>
                </c:pt>
              </c:numCache>
            </c:numRef>
          </c:val>
          <c:smooth val="0"/>
          <c:extLst>
            <c:ext xmlns:c16="http://schemas.microsoft.com/office/drawing/2014/chart" uri="{C3380CC4-5D6E-409C-BE32-E72D297353CC}">
              <c16:uniqueId val="{00000002-FEF6-4832-B355-448CB54B2F6F}"/>
            </c:ext>
          </c:extLst>
        </c:ser>
        <c:ser>
          <c:idx val="3"/>
          <c:order val="2"/>
          <c:tx>
            <c:v>Comparison Grants Funding</c:v>
          </c:tx>
          <c:spPr>
            <a:ln w="28575" cap="rnd" cmpd="sng">
              <a:solidFill>
                <a:srgbClr val="5FE0D3"/>
              </a:solidFill>
              <a:prstDash val="solid"/>
              <a:round/>
            </a:ln>
            <a:effectLst/>
          </c:spPr>
          <c:marker>
            <c:symbol val="none"/>
          </c:marker>
          <c:val>
            <c:numRef>
              <c:f>'CEGS and Comparison Yearly'!$G$2:$G$22</c:f>
              <c:numCache>
                <c:formatCode>General</c:formatCode>
                <c:ptCount val="21"/>
                <c:pt idx="0">
                  <c:v>7120736</c:v>
                </c:pt>
                <c:pt idx="1">
                  <c:v>12600396</c:v>
                </c:pt>
                <c:pt idx="2">
                  <c:v>17387564</c:v>
                </c:pt>
                <c:pt idx="3">
                  <c:v>19667134</c:v>
                </c:pt>
                <c:pt idx="4">
                  <c:v>19985929</c:v>
                </c:pt>
                <c:pt idx="5">
                  <c:v>20924180</c:v>
                </c:pt>
                <c:pt idx="6">
                  <c:v>21981894</c:v>
                </c:pt>
                <c:pt idx="7">
                  <c:v>19832541</c:v>
                </c:pt>
                <c:pt idx="8">
                  <c:v>23205650</c:v>
                </c:pt>
                <c:pt idx="9">
                  <c:v>22964520</c:v>
                </c:pt>
                <c:pt idx="10">
                  <c:v>19288918</c:v>
                </c:pt>
                <c:pt idx="11">
                  <c:v>18897134</c:v>
                </c:pt>
                <c:pt idx="12">
                  <c:v>14381681</c:v>
                </c:pt>
                <c:pt idx="13">
                  <c:v>13756485</c:v>
                </c:pt>
                <c:pt idx="14">
                  <c:v>13136417</c:v>
                </c:pt>
                <c:pt idx="15">
                  <c:v>17179449</c:v>
                </c:pt>
                <c:pt idx="16">
                  <c:v>15823365</c:v>
                </c:pt>
                <c:pt idx="17">
                  <c:v>16886618</c:v>
                </c:pt>
                <c:pt idx="18">
                  <c:v>15776194</c:v>
                </c:pt>
                <c:pt idx="19">
                  <c:v>20517630</c:v>
                </c:pt>
                <c:pt idx="20">
                  <c:v>22911398</c:v>
                </c:pt>
              </c:numCache>
            </c:numRef>
          </c:val>
          <c:smooth val="0"/>
          <c:extLst>
            <c:ext xmlns:c16="http://schemas.microsoft.com/office/drawing/2014/chart" uri="{C3380CC4-5D6E-409C-BE32-E72D297353CC}">
              <c16:uniqueId val="{00000003-FEF6-4832-B355-448CB54B2F6F}"/>
            </c:ext>
          </c:extLst>
        </c:ser>
        <c:dLbls>
          <c:showLegendKey val="0"/>
          <c:showVal val="0"/>
          <c:showCatName val="0"/>
          <c:showSerName val="0"/>
          <c:showPercent val="0"/>
          <c:showBubbleSize val="0"/>
        </c:dLbls>
        <c:marker val="1"/>
        <c:smooth val="0"/>
        <c:axId val="1789224143"/>
        <c:axId val="1850750991"/>
      </c:lineChart>
      <c:catAx>
        <c:axId val="1861354735"/>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Fiscal 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84280047"/>
        <c:crosses val="autoZero"/>
        <c:auto val="1"/>
        <c:lblAlgn val="ctr"/>
        <c:lblOffset val="100"/>
        <c:noMultiLvlLbl val="0"/>
      </c:catAx>
      <c:valAx>
        <c:axId val="1784280047"/>
        <c:scaling>
          <c:orientation val="minMax"/>
        </c:scaling>
        <c:delete val="1"/>
        <c:axPos val="l"/>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crossAx val="1861354735"/>
        <c:crosses val="autoZero"/>
        <c:crossBetween val="between"/>
      </c:valAx>
      <c:valAx>
        <c:axId val="1850750991"/>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Direct</a:t>
                </a:r>
                <a:r>
                  <a:rPr lang="en-US" sz="1200" baseline="0"/>
                  <a:t> Funding (in millions)</a:t>
                </a:r>
                <a:endParaRPr lang="en-US"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9224143"/>
        <c:crosses val="max"/>
        <c:crossBetween val="between"/>
        <c:dispUnits>
          <c:builtInUnit val="millions"/>
        </c:dispUnits>
      </c:valAx>
      <c:catAx>
        <c:axId val="1789224143"/>
        <c:scaling>
          <c:orientation val="minMax"/>
        </c:scaling>
        <c:delete val="1"/>
        <c:axPos val="b"/>
        <c:majorTickMark val="out"/>
        <c:minorTickMark val="none"/>
        <c:tickLblPos val="nextTo"/>
        <c:crossAx val="1850750991"/>
        <c:crosses val="autoZero"/>
        <c:auto val="1"/>
        <c:lblAlgn val="ctr"/>
        <c:lblOffset val="100"/>
        <c:noMultiLvlLbl val="0"/>
      </c:cat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'[CEGS survey data QUANT (1).xlsx]Sheet1'!$C$19</c:f>
              <c:strCache>
                <c:ptCount val="1"/>
                <c:pt idx="0">
                  <c:v>Percent of Total Participants</c:v>
                </c:pt>
              </c:strCache>
            </c:strRef>
          </c:tx>
          <c:spPr>
            <a:solidFill>
              <a:schemeClr val="accent1"/>
            </a:solidFill>
            <a:ln>
              <a:solidFill>
                <a:srgbClr val="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[1]Sheet1!$B$20:$B$22</c:f>
              <c:strCache>
                <c:ptCount val="3"/>
                <c:pt idx="0">
                  <c:v>2001-2011</c:v>
                </c:pt>
                <c:pt idx="1">
                  <c:v>2012-2021</c:v>
                </c:pt>
                <c:pt idx="2">
                  <c:v>2022-2023</c:v>
                </c:pt>
              </c:strCache>
            </c:strRef>
          </c:cat>
          <c:val>
            <c:numRef>
              <c:f>[1]Sheet1!$C$20:$C$22</c:f>
              <c:numCache>
                <c:formatCode>0%</c:formatCode>
                <c:ptCount val="3"/>
                <c:pt idx="0">
                  <c:v>8.1000000000000003E-2</c:v>
                </c:pt>
                <c:pt idx="1">
                  <c:v>0.41899999999999998</c:v>
                </c:pt>
                <c:pt idx="2">
                  <c:v>0.5</c:v>
                </c:pt>
              </c:numCache>
            </c:numRef>
          </c:val>
          <c:extLst>
            <c:ext xmlns:c16="http://schemas.microsoft.com/office/drawing/2014/chart" uri="{C3380CC4-5D6E-409C-BE32-E72D297353CC}">
              <c16:uniqueId val="{00000000-A3BF-4881-A799-75A128E46AD6}"/>
            </c:ext>
          </c:extLst>
        </c:ser>
        <c:dLbls>
          <c:dLblPos val="outEnd"/>
          <c:showLegendKey val="0"/>
          <c:showVal val="1"/>
          <c:showCatName val="0"/>
          <c:showSerName val="0"/>
          <c:showPercent val="0"/>
          <c:showBubbleSize val="0"/>
        </c:dLbls>
        <c:gapWidth val="146"/>
        <c:overlap val="-27"/>
        <c:axId val="184068447"/>
        <c:axId val="184065567"/>
      </c:barChart>
      <c:catAx>
        <c:axId val="184068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4065567"/>
        <c:crosses val="autoZero"/>
        <c:auto val="1"/>
        <c:lblAlgn val="ctr"/>
        <c:lblOffset val="100"/>
        <c:noMultiLvlLbl val="0"/>
      </c:catAx>
      <c:valAx>
        <c:axId val="184065567"/>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4068447"/>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258075186885421"/>
          <c:y val="5.0950545453777633E-2"/>
          <c:w val="0.50443848272146974"/>
          <c:h val="0.64779237177639615"/>
        </c:manualLayout>
      </c:layout>
      <c:barChart>
        <c:barDir val="bar"/>
        <c:grouping val="percentStacked"/>
        <c:varyColors val="0"/>
        <c:ser>
          <c:idx val="0"/>
          <c:order val="0"/>
          <c:tx>
            <c:strRef>
              <c:f>'[CEGS survey data QUANT (1).xlsx]Sheet2'!$J$45</c:f>
              <c:strCache>
                <c:ptCount val="1"/>
                <c:pt idx="0">
                  <c:v>Not at all - To a small extent</c:v>
                </c:pt>
              </c:strCache>
            </c:strRef>
          </c:tx>
          <c:spPr>
            <a:solidFill>
              <a:srgbClr val="000000"/>
            </a:solidFill>
            <a:ln>
              <a:solidFill>
                <a:sysClr val="windowText" lastClr="000000"/>
              </a:solidFill>
            </a:ln>
            <a:effectLst/>
          </c:spPr>
          <c:invertIfNegative val="0"/>
          <c:dLbls>
            <c:dLbl>
              <c:idx val="0"/>
              <c:layout>
                <c:manualLayout>
                  <c:x val="-1.0514374612725219E-2"/>
                  <c:y val="-9.385626794116933E-2"/>
                </c:manualLayout>
              </c:layout>
              <c:tx>
                <c:rich>
                  <a:bodyPr/>
                  <a:lstStyle/>
                  <a:p>
                    <a:fld id="{EF281B1A-2E0C-4930-8675-7404A120FA9B}" type="VALUE">
                      <a:rPr lang="en-US">
                        <a:solidFill>
                          <a:srgbClr val="02102A"/>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74-8D4B-BE33-1B13330041D6}"/>
                </c:ext>
              </c:extLst>
            </c:dLbl>
            <c:dLbl>
              <c:idx val="1"/>
              <c:layout>
                <c:manualLayout>
                  <c:x val="-1.0514374612725134E-2"/>
                  <c:y val="-9.1174660285707351E-2"/>
                </c:manualLayout>
              </c:layout>
              <c:tx>
                <c:rich>
                  <a:bodyPr/>
                  <a:lstStyle/>
                  <a:p>
                    <a:fld id="{51D9CE04-B3C5-4BEA-B140-57EE18E9947A}" type="VALUE">
                      <a:rPr lang="en-US">
                        <a:solidFill>
                          <a:srgbClr val="02102A"/>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74-8D4B-BE33-1B13330041D6}"/>
                </c:ext>
              </c:extLst>
            </c:dLbl>
            <c:dLbl>
              <c:idx val="2"/>
              <c:layout>
                <c:manualLayout>
                  <c:x val="-7.0095830751501758E-3"/>
                  <c:y val="-9.385626794116933E-2"/>
                </c:manualLayout>
              </c:layout>
              <c:tx>
                <c:rich>
                  <a:bodyPr/>
                  <a:lstStyle/>
                  <a:p>
                    <a:fld id="{E4826178-5968-4F57-A5B3-8F241184FCFF}" type="VALUE">
                      <a:rPr lang="en-US">
                        <a:solidFill>
                          <a:srgbClr val="02102A"/>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74-8D4B-BE33-1B13330041D6}"/>
                </c:ext>
              </c:extLst>
            </c:dLbl>
            <c:dLbl>
              <c:idx val="3"/>
              <c:layout>
                <c:manualLayout>
                  <c:x val="-3.504791537575045E-3"/>
                  <c:y val="-0.1008976767892719"/>
                </c:manualLayout>
              </c:layout>
              <c:tx>
                <c:rich>
                  <a:bodyPr/>
                  <a:lstStyle/>
                  <a:p>
                    <a:fld id="{D9872AEB-6BF6-46D4-990F-0C7EFFDDC85D}" type="VALUE">
                      <a:rPr lang="en-US">
                        <a:solidFill>
                          <a:srgbClr val="02102A"/>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74-8D4B-BE33-1B13330041D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'[CEGS survey data QUANT (1).xlsx]Sheet2'!$K$44:$N$44</c:f>
              <c:strCache>
                <c:ptCount val="4"/>
                <c:pt idx="0">
                  <c:v>New concepts in genomics</c:v>
                </c:pt>
                <c:pt idx="1">
                  <c:v>New data analysis methods for genomics</c:v>
                </c:pt>
                <c:pt idx="2">
                  <c:v>New understanding of biological problems </c:v>
                </c:pt>
                <c:pt idx="3">
                  <c:v>New methods or technologies in genomics</c:v>
                </c:pt>
              </c:strCache>
            </c:strRef>
          </c:cat>
          <c:val>
            <c:numRef>
              <c:f>'[CEGS survey data QUANT (1).xlsx]Sheet2'!$K$45:$N$45</c:f>
              <c:numCache>
                <c:formatCode>0%</c:formatCode>
                <c:ptCount val="4"/>
                <c:pt idx="0">
                  <c:v>0.21</c:v>
                </c:pt>
                <c:pt idx="1">
                  <c:v>0.15000000000000002</c:v>
                </c:pt>
                <c:pt idx="2">
                  <c:v>0.18</c:v>
                </c:pt>
                <c:pt idx="3">
                  <c:v>0.1</c:v>
                </c:pt>
              </c:numCache>
            </c:numRef>
          </c:val>
          <c:extLst>
            <c:ext xmlns:c16="http://schemas.microsoft.com/office/drawing/2014/chart" uri="{C3380CC4-5D6E-409C-BE32-E72D297353CC}">
              <c16:uniqueId val="{00000004-DB74-8D4B-BE33-1B13330041D6}"/>
            </c:ext>
          </c:extLst>
        </c:ser>
        <c:ser>
          <c:idx val="1"/>
          <c:order val="1"/>
          <c:tx>
            <c:strRef>
              <c:f>'[CEGS survey data QUANT (1).xlsx]Sheet2'!$J$46</c:f>
              <c:strCache>
                <c:ptCount val="1"/>
                <c:pt idx="0">
                  <c:v>To a moderate extent</c:v>
                </c:pt>
              </c:strCache>
            </c:strRef>
          </c:tx>
          <c:spPr>
            <a:solidFill>
              <a:srgbClr val="001A56">
                <a:lumMod val="75000"/>
                <a:lumOff val="25000"/>
              </a:srgbClr>
            </a:solidFill>
            <a:ln>
              <a:solidFill>
                <a:sysClr val="windowText" lastClr="000000"/>
              </a:solidFill>
            </a:ln>
            <a:effectLst/>
          </c:spPr>
          <c:invertIfNegative val="0"/>
          <c:dLbls>
            <c:dLbl>
              <c:idx val="0"/>
              <c:layout>
                <c:manualLayout>
                  <c:x val="-5.8413192292917412E-3"/>
                  <c:y val="-9.385626794116933E-2"/>
                </c:manualLayout>
              </c:layout>
              <c:tx>
                <c:rich>
                  <a:bodyPr/>
                  <a:lstStyle/>
                  <a:p>
                    <a:fld id="{AAC56D5C-8333-4732-BD10-DAE058E6E323}" type="VALUE">
                      <a:rPr lang="en-US">
                        <a:solidFill>
                          <a:srgbClr val="02102A"/>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B74-8D4B-BE33-1B13330041D6}"/>
                </c:ext>
              </c:extLst>
            </c:dLbl>
            <c:dLbl>
              <c:idx val="1"/>
              <c:layout>
                <c:manualLayout>
                  <c:x val="-7.0095830751501758E-3"/>
                  <c:y val="-9.1174660285707351E-2"/>
                </c:manualLayout>
              </c:layout>
              <c:tx>
                <c:rich>
                  <a:bodyPr/>
                  <a:lstStyle/>
                  <a:p>
                    <a:fld id="{AED8B0D7-CB2D-4425-BF6F-BCCF1800CB95}" type="VALUE">
                      <a:rPr lang="en-US">
                        <a:solidFill>
                          <a:srgbClr val="02102A"/>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B74-8D4B-BE33-1B13330041D6}"/>
                </c:ext>
              </c:extLst>
            </c:dLbl>
            <c:dLbl>
              <c:idx val="2"/>
              <c:layout>
                <c:manualLayout>
                  <c:x val="-8.1778469210084387E-3"/>
                  <c:y val="-9.385626794116933E-2"/>
                </c:manualLayout>
              </c:layout>
              <c:tx>
                <c:rich>
                  <a:bodyPr/>
                  <a:lstStyle/>
                  <a:p>
                    <a:fld id="{58E055F5-8CCA-479B-BB8A-AD1F8E8CD403}" type="VALUE">
                      <a:rPr lang="en-US">
                        <a:solidFill>
                          <a:srgbClr val="02102A"/>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B74-8D4B-BE33-1B13330041D6}"/>
                </c:ext>
              </c:extLst>
            </c:dLbl>
            <c:dLbl>
              <c:idx val="3"/>
              <c:layout>
                <c:manualLayout>
                  <c:x val="-4.6730553834333933E-3"/>
                  <c:y val="-9.6537816747305924E-2"/>
                </c:manualLayout>
              </c:layout>
              <c:tx>
                <c:rich>
                  <a:bodyPr/>
                  <a:lstStyle/>
                  <a:p>
                    <a:fld id="{C0F31434-BCE3-48F9-BA45-AB76988007DD}" type="VALUE">
                      <a:rPr lang="en-US">
                        <a:solidFill>
                          <a:srgbClr val="02102A"/>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B74-8D4B-BE33-1B13330041D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'[CEGS survey data QUANT (1).xlsx]Sheet2'!$K$44:$N$44</c:f>
              <c:strCache>
                <c:ptCount val="4"/>
                <c:pt idx="0">
                  <c:v>New concepts in genomics</c:v>
                </c:pt>
                <c:pt idx="1">
                  <c:v>New data analysis methods for genomics</c:v>
                </c:pt>
                <c:pt idx="2">
                  <c:v>New understanding of biological problems </c:v>
                </c:pt>
                <c:pt idx="3">
                  <c:v>New methods or technologies in genomics</c:v>
                </c:pt>
              </c:strCache>
            </c:strRef>
          </c:cat>
          <c:val>
            <c:numRef>
              <c:f>'[CEGS survey data QUANT (1).xlsx]Sheet2'!$K$46:$N$46</c:f>
              <c:numCache>
                <c:formatCode>0%</c:formatCode>
                <c:ptCount val="4"/>
                <c:pt idx="0">
                  <c:v>0.22</c:v>
                </c:pt>
                <c:pt idx="1">
                  <c:v>0.19</c:v>
                </c:pt>
                <c:pt idx="2">
                  <c:v>0.15</c:v>
                </c:pt>
                <c:pt idx="3">
                  <c:v>0.08</c:v>
                </c:pt>
              </c:numCache>
            </c:numRef>
          </c:val>
          <c:extLst>
            <c:ext xmlns:c16="http://schemas.microsoft.com/office/drawing/2014/chart" uri="{C3380CC4-5D6E-409C-BE32-E72D297353CC}">
              <c16:uniqueId val="{00000009-DB74-8D4B-BE33-1B13330041D6}"/>
            </c:ext>
          </c:extLst>
        </c:ser>
        <c:ser>
          <c:idx val="2"/>
          <c:order val="2"/>
          <c:tx>
            <c:strRef>
              <c:f>'[CEGS survey data QUANT (1).xlsx]Sheet2'!$J$47</c:f>
              <c:strCache>
                <c:ptCount val="1"/>
                <c:pt idx="0">
                  <c:v>To a large - very large extent</c:v>
                </c:pt>
              </c:strCache>
            </c:strRef>
          </c:tx>
          <c:spPr>
            <a:solidFill>
              <a:srgbClr val="5FE0D3"/>
            </a:solidFill>
            <a:ln>
              <a:solidFill>
                <a:sysClr val="windowText" lastClr="000000"/>
              </a:solidFill>
            </a:ln>
            <a:effectLst/>
          </c:spPr>
          <c:invertIfNegative val="0"/>
          <c:dLbls>
            <c:dLbl>
              <c:idx val="0"/>
              <c:layout>
                <c:manualLayout>
                  <c:x val="-3.5047915375752163E-3"/>
                  <c:y val="-9.3856267941169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74-8D4B-BE33-1B13330041D6}"/>
                </c:ext>
              </c:extLst>
            </c:dLbl>
            <c:dLbl>
              <c:idx val="1"/>
              <c:layout>
                <c:manualLayout>
                  <c:x val="-4.6730553834333933E-3"/>
                  <c:y val="-9.3856267941169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74-8D4B-BE33-1B13330041D6}"/>
                </c:ext>
              </c:extLst>
            </c:dLbl>
            <c:dLbl>
              <c:idx val="2"/>
              <c:layout>
                <c:manualLayout>
                  <c:x val="-4.6730553834334792E-3"/>
                  <c:y val="-9.11746602857073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B74-8D4B-BE33-1B13330041D6}"/>
                </c:ext>
              </c:extLst>
            </c:dLbl>
            <c:dLbl>
              <c:idx val="3"/>
              <c:layout>
                <c:manualLayout>
                  <c:x val="-9.3461107668667866E-3"/>
                  <c:y val="-9.65378755966313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B74-8D4B-BE33-1B13330041D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'[CEGS survey data QUANT (1).xlsx]Sheet2'!$K$44:$N$44</c:f>
              <c:strCache>
                <c:ptCount val="4"/>
                <c:pt idx="0">
                  <c:v>New concepts in genomics</c:v>
                </c:pt>
                <c:pt idx="1">
                  <c:v>New data analysis methods for genomics</c:v>
                </c:pt>
                <c:pt idx="2">
                  <c:v>New understanding of biological problems </c:v>
                </c:pt>
                <c:pt idx="3">
                  <c:v>New methods or technologies in genomics</c:v>
                </c:pt>
              </c:strCache>
            </c:strRef>
          </c:cat>
          <c:val>
            <c:numRef>
              <c:f>'[CEGS survey data QUANT (1).xlsx]Sheet2'!$K$47:$N$47</c:f>
              <c:numCache>
                <c:formatCode>0%</c:formatCode>
                <c:ptCount val="4"/>
                <c:pt idx="0">
                  <c:v>0.56999999999999995</c:v>
                </c:pt>
                <c:pt idx="1">
                  <c:v>0.66</c:v>
                </c:pt>
                <c:pt idx="2">
                  <c:v>0.67</c:v>
                </c:pt>
                <c:pt idx="3">
                  <c:v>0.82</c:v>
                </c:pt>
              </c:numCache>
            </c:numRef>
          </c:val>
          <c:extLst>
            <c:ext xmlns:c16="http://schemas.microsoft.com/office/drawing/2014/chart" uri="{C3380CC4-5D6E-409C-BE32-E72D297353CC}">
              <c16:uniqueId val="{0000000E-DB74-8D4B-BE33-1B13330041D6}"/>
            </c:ext>
          </c:extLst>
        </c:ser>
        <c:dLbls>
          <c:dLblPos val="ctr"/>
          <c:showLegendKey val="0"/>
          <c:showVal val="1"/>
          <c:showCatName val="0"/>
          <c:showSerName val="0"/>
          <c:showPercent val="0"/>
          <c:showBubbleSize val="0"/>
        </c:dLbls>
        <c:gapWidth val="87"/>
        <c:overlap val="100"/>
        <c:axId val="1877434768"/>
        <c:axId val="1877452240"/>
      </c:barChart>
      <c:catAx>
        <c:axId val="1877434768"/>
        <c:scaling>
          <c:orientation val="minMax"/>
        </c:scaling>
        <c:delete val="0"/>
        <c:axPos val="l"/>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1877452240"/>
        <c:crosses val="autoZero"/>
        <c:auto val="1"/>
        <c:lblAlgn val="ctr"/>
        <c:lblOffset val="100"/>
        <c:noMultiLvlLbl val="0"/>
      </c:catAx>
      <c:valAx>
        <c:axId val="1877452240"/>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t>Percentage of Responses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187743476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CEGS Publications</c:v>
          </c:tx>
          <c:spPr>
            <a:ln w="28575" cap="rnd">
              <a:solidFill>
                <a:schemeClr val="accent1"/>
              </a:solidFill>
              <a:round/>
            </a:ln>
            <a:effectLst/>
          </c:spPr>
          <c:marker>
            <c:symbol val="none"/>
          </c:marker>
          <c:cat>
            <c:numRef>
              <c:f>'[CEGS Excel Visuals - V2.xlsx]Publications Per Year'!$M$5:$M$26</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'[CEGS Excel Visuals - V2.xlsx]Publications Per Year'!$N$5:$N$26</c:f>
              <c:numCache>
                <c:formatCode>General</c:formatCode>
                <c:ptCount val="22"/>
                <c:pt idx="0">
                  <c:v>1</c:v>
                </c:pt>
                <c:pt idx="1">
                  <c:v>7</c:v>
                </c:pt>
                <c:pt idx="2">
                  <c:v>14</c:v>
                </c:pt>
                <c:pt idx="3">
                  <c:v>26</c:v>
                </c:pt>
                <c:pt idx="4">
                  <c:v>39</c:v>
                </c:pt>
                <c:pt idx="5">
                  <c:v>46</c:v>
                </c:pt>
                <c:pt idx="6">
                  <c:v>54</c:v>
                </c:pt>
                <c:pt idx="7">
                  <c:v>70</c:v>
                </c:pt>
                <c:pt idx="8">
                  <c:v>74</c:v>
                </c:pt>
                <c:pt idx="9">
                  <c:v>66</c:v>
                </c:pt>
                <c:pt idx="10">
                  <c:v>77</c:v>
                </c:pt>
                <c:pt idx="11">
                  <c:v>91</c:v>
                </c:pt>
                <c:pt idx="12">
                  <c:v>111</c:v>
                </c:pt>
                <c:pt idx="13">
                  <c:v>93</c:v>
                </c:pt>
                <c:pt idx="14">
                  <c:v>95</c:v>
                </c:pt>
                <c:pt idx="15">
                  <c:v>83</c:v>
                </c:pt>
                <c:pt idx="16">
                  <c:v>156</c:v>
                </c:pt>
                <c:pt idx="17">
                  <c:v>135</c:v>
                </c:pt>
                <c:pt idx="18">
                  <c:v>140</c:v>
                </c:pt>
                <c:pt idx="19">
                  <c:v>144</c:v>
                </c:pt>
                <c:pt idx="20">
                  <c:v>157</c:v>
                </c:pt>
                <c:pt idx="21">
                  <c:v>133</c:v>
                </c:pt>
              </c:numCache>
            </c:numRef>
          </c:val>
          <c:smooth val="0"/>
          <c:extLst>
            <c:ext xmlns:c16="http://schemas.microsoft.com/office/drawing/2014/chart" uri="{C3380CC4-5D6E-409C-BE32-E72D297353CC}">
              <c16:uniqueId val="{00000000-C5EC-48E1-A52E-018F91BBF1EF}"/>
            </c:ext>
          </c:extLst>
        </c:ser>
        <c:ser>
          <c:idx val="1"/>
          <c:order val="1"/>
          <c:tx>
            <c:v>Comparison Publications</c:v>
          </c:tx>
          <c:spPr>
            <a:ln w="28575" cap="rnd">
              <a:solidFill>
                <a:schemeClr val="accent2"/>
              </a:solidFill>
              <a:prstDash val="sysDash"/>
              <a:round/>
            </a:ln>
            <a:effectLst/>
          </c:spPr>
          <c:marker>
            <c:symbol val="none"/>
          </c:marker>
          <c:cat>
            <c:numRef>
              <c:f>'[CEGS Excel Visuals - V2.xlsx]Publications Per Year'!$M$5:$M$26</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'[CEGS Excel Visuals - V2.xlsx]Publications Per Year'!$O$5:$O$26</c:f>
              <c:numCache>
                <c:formatCode>General</c:formatCode>
                <c:ptCount val="22"/>
                <c:pt idx="0">
                  <c:v>14</c:v>
                </c:pt>
                <c:pt idx="1">
                  <c:v>28</c:v>
                </c:pt>
                <c:pt idx="2">
                  <c:v>66</c:v>
                </c:pt>
                <c:pt idx="3">
                  <c:v>98</c:v>
                </c:pt>
                <c:pt idx="4">
                  <c:v>116</c:v>
                </c:pt>
                <c:pt idx="5">
                  <c:v>153</c:v>
                </c:pt>
                <c:pt idx="6">
                  <c:v>208</c:v>
                </c:pt>
                <c:pt idx="7">
                  <c:v>229</c:v>
                </c:pt>
                <c:pt idx="8">
                  <c:v>233</c:v>
                </c:pt>
                <c:pt idx="9">
                  <c:v>278</c:v>
                </c:pt>
                <c:pt idx="10">
                  <c:v>317</c:v>
                </c:pt>
                <c:pt idx="11">
                  <c:v>343</c:v>
                </c:pt>
                <c:pt idx="12">
                  <c:v>345</c:v>
                </c:pt>
                <c:pt idx="13">
                  <c:v>334</c:v>
                </c:pt>
                <c:pt idx="14">
                  <c:v>309</c:v>
                </c:pt>
                <c:pt idx="15">
                  <c:v>230</c:v>
                </c:pt>
                <c:pt idx="16">
                  <c:v>217</c:v>
                </c:pt>
                <c:pt idx="17">
                  <c:v>224</c:v>
                </c:pt>
                <c:pt idx="18">
                  <c:v>221</c:v>
                </c:pt>
                <c:pt idx="19">
                  <c:v>254</c:v>
                </c:pt>
                <c:pt idx="20">
                  <c:v>251</c:v>
                </c:pt>
                <c:pt idx="21">
                  <c:v>219</c:v>
                </c:pt>
              </c:numCache>
            </c:numRef>
          </c:val>
          <c:smooth val="0"/>
          <c:extLst>
            <c:ext xmlns:c16="http://schemas.microsoft.com/office/drawing/2014/chart" uri="{C3380CC4-5D6E-409C-BE32-E72D297353CC}">
              <c16:uniqueId val="{00000001-C5EC-48E1-A52E-018F91BBF1EF}"/>
            </c:ext>
          </c:extLst>
        </c:ser>
        <c:dLbls>
          <c:showLegendKey val="0"/>
          <c:showVal val="0"/>
          <c:showCatName val="0"/>
          <c:showSerName val="0"/>
          <c:showPercent val="0"/>
          <c:showBubbleSize val="0"/>
        </c:dLbls>
        <c:smooth val="0"/>
        <c:axId val="653443248"/>
        <c:axId val="653442768"/>
      </c:lineChart>
      <c:catAx>
        <c:axId val="6534432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Publication</a:t>
                </a:r>
                <a:r>
                  <a:rPr lang="en-US" sz="1200" baseline="0"/>
                  <a:t> Year</a:t>
                </a: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442768"/>
        <c:crosses val="autoZero"/>
        <c:auto val="1"/>
        <c:lblAlgn val="ctr"/>
        <c:lblOffset val="100"/>
        <c:noMultiLvlLbl val="0"/>
      </c:catAx>
      <c:valAx>
        <c:axId val="653442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Publications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3443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'[CEGS Excel Visuals - V2.xlsx]Sheet4'!$D$1</c:f>
              <c:strCache>
                <c:ptCount val="1"/>
                <c:pt idx="0">
                  <c:v>CEGS</c:v>
                </c:pt>
              </c:strCache>
            </c:strRef>
          </c:tx>
          <c:spPr>
            <a:solidFill>
              <a:schemeClr val="accent1"/>
            </a:solidFill>
            <a:ln>
              <a:solidFill>
                <a:srgbClr val="000000"/>
              </a:solidFill>
            </a:ln>
            <a:effectLst/>
          </c:spPr>
          <c:invertIfNegative val="0"/>
          <c:dLbls>
            <c:dLbl>
              <c:idx val="3"/>
              <c:layout>
                <c:manualLayout>
                  <c:x val="-8.7241452741923294E-3"/>
                  <c:y val="-5.623761507903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FC-134E-9A16-AC1152DFDFE4}"/>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'[CEGS Excel Visuals - V2.xlsx]Sheet4'!$A$2:$A$6</c:f>
              <c:strCache>
                <c:ptCount val="5"/>
                <c:pt idx="0">
                  <c:v>0-20</c:v>
                </c:pt>
                <c:pt idx="1">
                  <c:v>20-40</c:v>
                </c:pt>
                <c:pt idx="2">
                  <c:v>40-60</c:v>
                </c:pt>
                <c:pt idx="3">
                  <c:v>60-80</c:v>
                </c:pt>
                <c:pt idx="4">
                  <c:v>80-100</c:v>
                </c:pt>
              </c:strCache>
            </c:strRef>
          </c:cat>
          <c:val>
            <c:numRef>
              <c:f>'[CEGS Excel Visuals - V2.xlsx]Sheet4'!$D$2:$D$6</c:f>
              <c:numCache>
                <c:formatCode>General</c:formatCode>
                <c:ptCount val="5"/>
                <c:pt idx="0">
                  <c:v>0.1309867282169648</c:v>
                </c:pt>
                <c:pt idx="1">
                  <c:v>0.14368147720715521</c:v>
                </c:pt>
                <c:pt idx="2">
                  <c:v>0.14598961338718985</c:v>
                </c:pt>
                <c:pt idx="3">
                  <c:v>0.17945758799769188</c:v>
                </c:pt>
                <c:pt idx="4">
                  <c:v>0.39988459319099828</c:v>
                </c:pt>
              </c:numCache>
            </c:numRef>
          </c:val>
          <c:extLst>
            <c:ext xmlns:c16="http://schemas.microsoft.com/office/drawing/2014/chart" uri="{C3380CC4-5D6E-409C-BE32-E72D297353CC}">
              <c16:uniqueId val="{00000000-3461-4C4A-AB64-1EEE331BC4CB}"/>
            </c:ext>
          </c:extLst>
        </c:ser>
        <c:ser>
          <c:idx val="1"/>
          <c:order val="1"/>
          <c:tx>
            <c:strRef>
              <c:f>'[CEGS Excel Visuals - V2.xlsx]Sheet4'!$E$1</c:f>
              <c:strCache>
                <c:ptCount val="1"/>
                <c:pt idx="0">
                  <c:v>Comparison </c:v>
                </c:pt>
              </c:strCache>
            </c:strRef>
          </c:tx>
          <c:spPr>
            <a:pattFill prst="openDmnd">
              <a:fgClr>
                <a:srgbClr val="000000"/>
              </a:fgClr>
              <a:bgClr>
                <a:srgbClr val="FE7F01"/>
              </a:bgClr>
            </a:pattFill>
            <a:ln>
              <a:solidFill>
                <a:srgbClr val="000000"/>
              </a:solidFill>
            </a:ln>
            <a:effectLst/>
          </c:spPr>
          <c:invertIfNegative val="0"/>
          <c:dLbls>
            <c:dLbl>
              <c:idx val="4"/>
              <c:layout>
                <c:manualLayout>
                  <c:x val="1.308621791128849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FC-134E-9A16-AC1152DFDFE4}"/>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'[CEGS Excel Visuals - V2.xlsx]Sheet4'!$A$2:$A$6</c:f>
              <c:strCache>
                <c:ptCount val="5"/>
                <c:pt idx="0">
                  <c:v>0-20</c:v>
                </c:pt>
                <c:pt idx="1">
                  <c:v>20-40</c:v>
                </c:pt>
                <c:pt idx="2">
                  <c:v>40-60</c:v>
                </c:pt>
                <c:pt idx="3">
                  <c:v>60-80</c:v>
                </c:pt>
                <c:pt idx="4">
                  <c:v>80-100</c:v>
                </c:pt>
              </c:strCache>
            </c:strRef>
          </c:cat>
          <c:val>
            <c:numRef>
              <c:f>'[CEGS Excel Visuals - V2.xlsx]Sheet4'!$E$2:$E$6</c:f>
              <c:numCache>
                <c:formatCode>General</c:formatCode>
                <c:ptCount val="5"/>
                <c:pt idx="0">
                  <c:v>0.14465826144658261</c:v>
                </c:pt>
                <c:pt idx="1">
                  <c:v>0.19376244193762443</c:v>
                </c:pt>
                <c:pt idx="2">
                  <c:v>0.17097987170979873</c:v>
                </c:pt>
                <c:pt idx="3">
                  <c:v>0.17540367175403671</c:v>
                </c:pt>
                <c:pt idx="4">
                  <c:v>0.31519575315195753</c:v>
                </c:pt>
              </c:numCache>
            </c:numRef>
          </c:val>
          <c:extLst>
            <c:ext xmlns:c16="http://schemas.microsoft.com/office/drawing/2014/chart" uri="{C3380CC4-5D6E-409C-BE32-E72D297353CC}">
              <c16:uniqueId val="{00000001-3461-4C4A-AB64-1EEE331BC4CB}"/>
            </c:ext>
          </c:extLst>
        </c:ser>
        <c:dLbls>
          <c:dLblPos val="outEnd"/>
          <c:showLegendKey val="0"/>
          <c:showVal val="1"/>
          <c:showCatName val="0"/>
          <c:showSerName val="0"/>
          <c:showPercent val="0"/>
          <c:showBubbleSize val="0"/>
        </c:dLbls>
        <c:gapWidth val="219"/>
        <c:axId val="1016066096"/>
        <c:axId val="1016068976"/>
      </c:barChart>
      <c:catAx>
        <c:axId val="101606609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NIH Percentiles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6068976"/>
        <c:crosses val="autoZero"/>
        <c:auto val="1"/>
        <c:lblAlgn val="ctr"/>
        <c:lblOffset val="100"/>
        <c:noMultiLvlLbl val="0"/>
      </c:catAx>
      <c:valAx>
        <c:axId val="1016068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Percentage of Publications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606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NIH grant awards that mention RNA-Seq, by FY</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visualizations for CEGS eval stories.xlsx]RNA Seq - USE'!$D$5</c:f>
              <c:strCache>
                <c:ptCount val="1"/>
                <c:pt idx="0">
                  <c:v># of Apps</c:v>
                </c:pt>
              </c:strCache>
            </c:strRef>
          </c:tx>
          <c:spPr>
            <a:solidFill>
              <a:schemeClr val="accent6"/>
            </a:solidFill>
            <a:ln>
              <a:noFill/>
            </a:ln>
            <a:effectLst/>
          </c:spPr>
          <c:invertIfNegative val="0"/>
          <c:cat>
            <c:numRef>
              <c:f>'[Data visualizations for CEGS eval stories.xlsx]RNA Seq - USE'!$C$6:$C$21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 visualizations for CEGS eval stories.xlsx]RNA Seq - USE'!$D$6:$D$21</c:f>
              <c:numCache>
                <c:formatCode>General</c:formatCode>
                <c:ptCount val="16"/>
                <c:pt idx="0">
                  <c:v>1</c:v>
                </c:pt>
                <c:pt idx="1">
                  <c:v>82</c:v>
                </c:pt>
                <c:pt idx="2">
                  <c:v>182</c:v>
                </c:pt>
                <c:pt idx="3">
                  <c:v>395</c:v>
                </c:pt>
                <c:pt idx="4">
                  <c:v>685</c:v>
                </c:pt>
                <c:pt idx="5">
                  <c:v>965</c:v>
                </c:pt>
                <c:pt idx="6">
                  <c:v>1418</c:v>
                </c:pt>
                <c:pt idx="7">
                  <c:v>1877</c:v>
                </c:pt>
                <c:pt idx="8">
                  <c:v>2359</c:v>
                </c:pt>
                <c:pt idx="9">
                  <c:v>2761</c:v>
                </c:pt>
                <c:pt idx="10">
                  <c:v>3153</c:v>
                </c:pt>
                <c:pt idx="11">
                  <c:v>3454</c:v>
                </c:pt>
                <c:pt idx="12">
                  <c:v>3834</c:v>
                </c:pt>
                <c:pt idx="13">
                  <c:v>2681</c:v>
                </c:pt>
                <c:pt idx="14">
                  <c:v>3100</c:v>
                </c:pt>
                <c:pt idx="15">
                  <c:v>3913</c:v>
                </c:pt>
              </c:numCache>
            </c:numRef>
          </c:val>
          <c:extLst>
            <c:ext xmlns:c16="http://schemas.microsoft.com/office/drawing/2014/chart" uri="{C3380CC4-5D6E-409C-BE32-E72D297353CC}">
              <c16:uniqueId val="{00000000-8140-1547-B93A-6EB0BD3C7BB1}"/>
            </c:ext>
          </c:extLst>
        </c:ser>
        <c:dLbls>
          <c:showLegendKey val="0"/>
          <c:showVal val="0"/>
          <c:showCatName val="0"/>
          <c:showSerName val="0"/>
          <c:showPercent val="0"/>
          <c:showBubbleSize val="0"/>
        </c:dLbls>
        <c:gapWidth val="80"/>
        <c:overlap val="-27"/>
        <c:axId val="695085895"/>
        <c:axId val="695088415"/>
      </c:barChart>
      <c:catAx>
        <c:axId val="69508589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Fiscal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088415"/>
        <c:crosses val="autoZero"/>
        <c:auto val="1"/>
        <c:lblAlgn val="ctr"/>
        <c:lblOffset val="100"/>
        <c:noMultiLvlLbl val="0"/>
      </c:catAx>
      <c:valAx>
        <c:axId val="695088415"/>
        <c:scaling>
          <c:orientation val="minMax"/>
          <c:max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0858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 of NIH grant awards that mention </a:t>
            </a:r>
            <a:r>
              <a:rPr lang="en-US" sz="1800" b="0" i="0" baseline="0" err="1">
                <a:effectLst/>
              </a:rPr>
              <a:t>scATAC</a:t>
            </a:r>
            <a:r>
              <a:rPr lang="en-US" sz="1800" b="0" i="0" baseline="0">
                <a:effectLst/>
              </a:rPr>
              <a:t>-Seq</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visualizations for CEGS eval stories.xlsx]sc-ATAC Seq'!$U$6</c:f>
              <c:strCache>
                <c:ptCount val="1"/>
                <c:pt idx="0">
                  <c:v># of Apps</c:v>
                </c:pt>
              </c:strCache>
            </c:strRef>
          </c:tx>
          <c:spPr>
            <a:solidFill>
              <a:schemeClr val="accent6"/>
            </a:solidFill>
            <a:ln>
              <a:noFill/>
            </a:ln>
            <a:effectLst/>
          </c:spPr>
          <c:invertIfNegative val="0"/>
          <c:cat>
            <c:numRef>
              <c:f>'[Data visualizations for CEGS eval stories.xlsx]sc-ATAC Seq'!$T$7:$T$16</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'[Data visualizations for CEGS eval stories.xlsx]sc-ATAC Seq'!$U$7:$U$16</c:f>
              <c:numCache>
                <c:formatCode>General</c:formatCode>
                <c:ptCount val="10"/>
                <c:pt idx="0">
                  <c:v>15</c:v>
                </c:pt>
                <c:pt idx="1">
                  <c:v>22</c:v>
                </c:pt>
                <c:pt idx="2">
                  <c:v>97</c:v>
                </c:pt>
                <c:pt idx="3">
                  <c:v>195</c:v>
                </c:pt>
                <c:pt idx="4">
                  <c:v>272</c:v>
                </c:pt>
                <c:pt idx="5">
                  <c:v>413</c:v>
                </c:pt>
                <c:pt idx="6">
                  <c:v>548</c:v>
                </c:pt>
                <c:pt idx="7">
                  <c:v>462</c:v>
                </c:pt>
                <c:pt idx="8">
                  <c:v>562</c:v>
                </c:pt>
                <c:pt idx="9">
                  <c:v>755</c:v>
                </c:pt>
              </c:numCache>
            </c:numRef>
          </c:val>
          <c:extLst>
            <c:ext xmlns:c16="http://schemas.microsoft.com/office/drawing/2014/chart" uri="{C3380CC4-5D6E-409C-BE32-E72D297353CC}">
              <c16:uniqueId val="{00000000-2125-5447-91A3-D2B270F5534F}"/>
            </c:ext>
          </c:extLst>
        </c:ser>
        <c:dLbls>
          <c:showLegendKey val="0"/>
          <c:showVal val="0"/>
          <c:showCatName val="0"/>
          <c:showSerName val="0"/>
          <c:showPercent val="0"/>
          <c:showBubbleSize val="0"/>
        </c:dLbls>
        <c:gapWidth val="80"/>
        <c:overlap val="-27"/>
        <c:axId val="963987920"/>
        <c:axId val="963993320"/>
      </c:barChart>
      <c:catAx>
        <c:axId val="96398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Fiscal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993320"/>
        <c:crosses val="autoZero"/>
        <c:auto val="1"/>
        <c:lblAlgn val="ctr"/>
        <c:lblOffset val="100"/>
        <c:noMultiLvlLbl val="0"/>
      </c:catAx>
      <c:valAx>
        <c:axId val="963993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987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'[CEGS survey data QUANT (1).xlsx]Sheet1'!$E$132:$E$137</c:f>
              <c:strCache>
                <c:ptCount val="6"/>
                <c:pt idx="0">
                  <c:v>Other</c:v>
                </c:pt>
                <c:pt idx="1">
                  <c:v>Science communication to an non-academic audience</c:v>
                </c:pt>
                <c:pt idx="2">
                  <c:v>Completion of an Individual Development Plan (IDP)</c:v>
                </c:pt>
                <c:pt idx="3">
                  <c:v>Undergraduate courses or mentoring</c:v>
                </c:pt>
                <c:pt idx="4">
                  <c:v>Journal Club or Scientific Seminar</c:v>
                </c:pt>
                <c:pt idx="5">
                  <c:v>Summer Programs</c:v>
                </c:pt>
              </c:strCache>
            </c:strRef>
          </c:cat>
          <c:val>
            <c:numRef>
              <c:f>'[CEGS survey data QUANT (1).xlsx]Sheet1'!$G$132:$G$137</c:f>
              <c:numCache>
                <c:formatCode>0%</c:formatCode>
                <c:ptCount val="6"/>
                <c:pt idx="0">
                  <c:v>0.16666666666666666</c:v>
                </c:pt>
                <c:pt idx="1">
                  <c:v>0.375</c:v>
                </c:pt>
                <c:pt idx="2">
                  <c:v>0.41666666666666669</c:v>
                </c:pt>
                <c:pt idx="3">
                  <c:v>0.54166666666666663</c:v>
                </c:pt>
                <c:pt idx="4">
                  <c:v>0.625</c:v>
                </c:pt>
                <c:pt idx="5">
                  <c:v>0.70833333333333337</c:v>
                </c:pt>
              </c:numCache>
            </c:numRef>
          </c:val>
          <c:extLst>
            <c:ext xmlns:c16="http://schemas.microsoft.com/office/drawing/2014/chart" uri="{C3380CC4-5D6E-409C-BE32-E72D297353CC}">
              <c16:uniqueId val="{00000000-62A7-6E41-B315-94B89FC9C2D3}"/>
            </c:ext>
          </c:extLst>
        </c:ser>
        <c:dLbls>
          <c:dLblPos val="outEnd"/>
          <c:showLegendKey val="0"/>
          <c:showVal val="1"/>
          <c:showCatName val="0"/>
          <c:showSerName val="0"/>
          <c:showPercent val="0"/>
          <c:showBubbleSize val="0"/>
        </c:dLbls>
        <c:gapWidth val="182"/>
        <c:axId val="746382255"/>
        <c:axId val="405945311"/>
      </c:barChart>
      <c:catAx>
        <c:axId val="746382255"/>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05945311"/>
        <c:crosses val="autoZero"/>
        <c:auto val="1"/>
        <c:lblAlgn val="ctr"/>
        <c:lblOffset val="100"/>
        <c:noMultiLvlLbl val="0"/>
      </c:catAx>
      <c:valAx>
        <c:axId val="405945311"/>
        <c:scaling>
          <c:orientation val="minMax"/>
        </c:scaling>
        <c:delete val="0"/>
        <c:axPos val="b"/>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7463822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CD2BA2-F4CF-4E48-A6D9-6D48925772B1}" type="datetimeFigureOut">
              <a:rPr lang="en-US" smtClean="0"/>
              <a:t>2/20/2024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099539-F269-B64D-B583-3588045FCD67}" type="slidenum">
              <a:rPr lang="en-US" smtClean="0"/>
              <a:t>‹#›</a:t>
            </a:fld>
            <a:endParaRPr lang="en-US"/>
          </a:p>
        </p:txBody>
      </p:sp>
    </p:spTree>
    <p:extLst>
      <p:ext uri="{BB962C8B-B14F-4D97-AF65-F5344CB8AC3E}">
        <p14:creationId xmlns:p14="http://schemas.microsoft.com/office/powerpoint/2010/main" val="155417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01791-AF4A-434F-A100-3EAE938867AD}" type="datetimeFigureOut">
              <a:rPr lang="en-US" smtClean="0"/>
              <a:t>2/20/2024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8BAFF-ADEB-4744-BC7F-43E9D31D4077}" type="slidenum">
              <a:rPr lang="en-US" smtClean="0"/>
              <a:t>‹#›</a:t>
            </a:fld>
            <a:endParaRPr lang="en-US"/>
          </a:p>
        </p:txBody>
      </p:sp>
    </p:spTree>
    <p:extLst>
      <p:ext uri="{BB962C8B-B14F-4D97-AF65-F5344CB8AC3E}">
        <p14:creationId xmlns:p14="http://schemas.microsoft.com/office/powerpoint/2010/main" val="308064526"/>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278BAFF-ADEB-4744-BC7F-43E9D31D40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748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600" kern="100">
                <a:effectLst/>
                <a:latin typeface="Calibri" panose="020F0502020204030204" pitchFamily="34" charset="0"/>
                <a:ea typeface="Calibri" panose="020F0502020204030204" pitchFamily="34" charset="0"/>
                <a:cs typeface="Times New Roman" panose="02020603050405020304" pitchFamily="18" charset="0"/>
              </a:rPr>
              <a:t>As previously mentioned, 230 individuals were invited to participate in the CEGS survey, and 62 with complete responses were included in the final analysis for a 27% response rate. In order to analyze the survey, data descriptive statistics were utilized.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US" sz="1600" kern="100">
                <a:effectLst/>
                <a:latin typeface="Calibri" panose="020F0502020204030204" pitchFamily="34" charset="0"/>
                <a:ea typeface="Calibri" panose="020F0502020204030204" pitchFamily="34" charset="0"/>
                <a:cs typeface="Times New Roman" panose="02020603050405020304" pitchFamily="18" charset="0"/>
              </a:rPr>
              <a:t>Of the respondents, 69% identified as male, No participants identified as having a disability (yet,11% of participants indicated that they did not wish to respond), and 39% were postdoctoral fellows during the CEGS grant. </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US" sz="1600" kern="100">
                <a:effectLst/>
                <a:latin typeface="Calibri" panose="020F0502020204030204" pitchFamily="34" charset="0"/>
                <a:ea typeface="Calibri" panose="020F0502020204030204" pitchFamily="34" charset="0"/>
                <a:cs typeface="Times New Roman" panose="02020603050405020304" pitchFamily="18" charset="0"/>
              </a:rPr>
              <a:t>As seen in the figure on the right, 50% of the survey respondents were from the most recent cohort of CEGS researchers from 2022-2023.</a:t>
            </a:r>
          </a:p>
          <a:p>
            <a:endParaRPr lang="en-US" i="1"/>
          </a:p>
          <a:p>
            <a:endParaRPr lang="en-US" i="1"/>
          </a:p>
          <a:p>
            <a:endParaRPr lang="en-US" i="1"/>
          </a:p>
        </p:txBody>
      </p:sp>
      <p:sp>
        <p:nvSpPr>
          <p:cNvPr id="4" name="Slide Number Placeholder 3"/>
          <p:cNvSpPr>
            <a:spLocks noGrp="1"/>
          </p:cNvSpPr>
          <p:nvPr>
            <p:ph type="sldNum" sz="quarter" idx="5"/>
          </p:nvPr>
        </p:nvSpPr>
        <p:spPr/>
        <p:txBody>
          <a:bodyPr/>
          <a:lstStyle/>
          <a:p>
            <a:fld id="{8278BAFF-ADEB-4744-BC7F-43E9D31D4077}" type="slidenum">
              <a:rPr lang="en-US" smtClean="0"/>
              <a:t>13</a:t>
            </a:fld>
            <a:endParaRPr lang="en-US"/>
          </a:p>
        </p:txBody>
      </p:sp>
    </p:spTree>
    <p:extLst>
      <p:ext uri="{BB962C8B-B14F-4D97-AF65-F5344CB8AC3E}">
        <p14:creationId xmlns:p14="http://schemas.microsoft.com/office/powerpoint/2010/main" val="320581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Categories taken directly from the CEGS program announcements</a:t>
            </a:r>
          </a:p>
        </p:txBody>
      </p:sp>
      <p:sp>
        <p:nvSpPr>
          <p:cNvPr id="4" name="Slide Number Placeholder 3"/>
          <p:cNvSpPr>
            <a:spLocks noGrp="1"/>
          </p:cNvSpPr>
          <p:nvPr>
            <p:ph type="sldNum" sz="quarter" idx="5"/>
          </p:nvPr>
        </p:nvSpPr>
        <p:spPr/>
        <p:txBody>
          <a:bodyPr/>
          <a:lstStyle/>
          <a:p>
            <a:fld id="{8278BAFF-ADEB-4744-BC7F-43E9D31D4077}" type="slidenum">
              <a:rPr lang="en-US" smtClean="0"/>
              <a:t>15</a:t>
            </a:fld>
            <a:endParaRPr lang="en-US"/>
          </a:p>
        </p:txBody>
      </p:sp>
    </p:spTree>
    <p:extLst>
      <p:ext uri="{BB962C8B-B14F-4D97-AF65-F5344CB8AC3E}">
        <p14:creationId xmlns:p14="http://schemas.microsoft.com/office/powerpoint/2010/main" val="183214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first part of the comparison analysis looked at the publications produced by the CEGS and Comparison R01 grants and the citations accrued by those publications. </a:t>
            </a:r>
          </a:p>
          <a:p>
            <a:endParaRPr lang="en-US"/>
          </a:p>
          <a:p>
            <a:r>
              <a:rPr lang="en-US"/>
              <a:t>As we can see in the table on the left and the graph on the right, the Comparison R01 grant produced many publications overall and more publications per year than the CEGS grants. </a:t>
            </a:r>
          </a:p>
          <a:p>
            <a:endParaRPr lang="en-US"/>
          </a:p>
          <a:p>
            <a:r>
              <a:rPr lang="en-US"/>
              <a:t>However, the median number of publications produced by CEGS grant was 39 and the median number of publications produced by the Comparison R01 grants was 12. </a:t>
            </a:r>
          </a:p>
          <a:p>
            <a:endParaRPr lang="en-US"/>
          </a:p>
          <a:p>
            <a:r>
              <a:rPr lang="en-US"/>
              <a:t>As we can see, on average CEGS grants produced more publications per grant than the comparison R01 grants, but because there were 8x more comparison R01 grants than CEGS grants, the comparison grants produced more than 2.5 times as many publications per 1 million in direct funding than the CEGS grants.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20</a:t>
            </a:fld>
            <a:endParaRPr lang="en-US"/>
          </a:p>
        </p:txBody>
      </p:sp>
    </p:spTree>
    <p:extLst>
      <p:ext uri="{BB962C8B-B14F-4D97-AF65-F5344CB8AC3E}">
        <p14:creationId xmlns:p14="http://schemas.microsoft.com/office/powerpoint/2010/main" val="4253643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slide we look we contextualize the citation data by looking at Relative Citation Ratio, NIH Percentile, citation lag, and impact factor. </a:t>
            </a:r>
          </a:p>
          <a:p>
            <a:endParaRPr lang="en-US"/>
          </a:p>
          <a:p>
            <a:r>
              <a:rPr lang="en-US"/>
              <a:t>Relative citation ratio (RCR) is a time and field normalized metric used to measure article impact that is normalized at a value of 1. CEGS grants publications had a median RCR of 1.6, meaning that CEGS grants publications received 60% more citations that other publications in the same year and in the same field, while comparison grants publications had a median RCR of 1.2</a:t>
            </a:r>
          </a:p>
          <a:p>
            <a:endParaRPr lang="en-US"/>
          </a:p>
          <a:p>
            <a:r>
              <a:rPr lang="en-US"/>
              <a:t>NIH percentile compares the RCR of articles against NIH-funded publications. CEGS grants publications had a median NIH percentile of 68, meaning that those articles had a higher RCR than 68% of NIH funded publications, the Comparison grants publications had a median RCR of 57. </a:t>
            </a:r>
          </a:p>
          <a:p>
            <a:endParaRPr lang="en-US"/>
          </a:p>
          <a:p>
            <a:r>
              <a:rPr lang="en-US"/>
              <a:t>The median CEGS grants publications received its first citation 119 days after publication, and the median comparison grants publication received its first citation 154 days after publication.</a:t>
            </a:r>
          </a:p>
          <a:p>
            <a:endParaRPr lang="en-US"/>
          </a:p>
          <a:p>
            <a:r>
              <a:rPr lang="en-US"/>
              <a:t>RCR and NIH percentile relate to the article impact, while impact factor looks at the kinds of journals these articles were published in. </a:t>
            </a:r>
          </a:p>
          <a:p>
            <a:endParaRPr lang="en-US"/>
          </a:p>
          <a:p>
            <a:r>
              <a:rPr lang="en-US" b="0"/>
              <a:t>Impact factor is a rough proxy for journal quality, and it measures how many citations an average article in a journal received in the last two years. Impact factor percentile is a rank measurement of impact factors for journals in a particular field. </a:t>
            </a:r>
          </a:p>
          <a:p>
            <a:endParaRPr lang="en-US"/>
          </a:p>
          <a:p>
            <a:r>
              <a:rPr lang="en-US"/>
              <a:t>The median CEGS grants publication had an impact factor of 13 and impact factor percentile of 93, the median Comparison grants publication had an impact factor of 9 and an impact factor percentile of 89. </a:t>
            </a:r>
          </a:p>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21</a:t>
            </a:fld>
            <a:endParaRPr lang="en-US"/>
          </a:p>
        </p:txBody>
      </p:sp>
    </p:spTree>
    <p:extLst>
      <p:ext uri="{BB962C8B-B14F-4D97-AF65-F5344CB8AC3E}">
        <p14:creationId xmlns:p14="http://schemas.microsoft.com/office/powerpoint/2010/main" val="102555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 on from our publications analysis. This slide shows the major results from our patent analysis. </a:t>
            </a:r>
          </a:p>
          <a:p>
            <a:endParaRPr lang="en-US"/>
          </a:p>
          <a:p>
            <a:r>
              <a:rPr lang="en-US"/>
              <a:t>As we can see in the table, relative to the comparison R01 grants, the CEGS grants were acknowledged in a greater number pending patent applications and awarded patents. </a:t>
            </a:r>
          </a:p>
          <a:p>
            <a:endParaRPr lang="en-US"/>
          </a:p>
          <a:p>
            <a:r>
              <a:rPr lang="en-US"/>
              <a:t>The CEGS grants averaged 7.4 patents per grant and the comparison R01 grants average 0.5 patents per grant. </a:t>
            </a:r>
          </a:p>
          <a:p>
            <a:endParaRPr lang="en-US"/>
          </a:p>
          <a:p>
            <a:r>
              <a:rPr lang="en-US"/>
              <a:t>65% of the CEGS grants had at least one patent, while 16% of the comparison R01 grants had at least one patent. </a:t>
            </a:r>
          </a:p>
          <a:p>
            <a:endParaRPr lang="en-US"/>
          </a:p>
          <a:p>
            <a:r>
              <a:rPr lang="en-US"/>
              <a:t>Additionally, the patents which acknowledged a CEGS grant received more citations for other patents, than patents that acknowledge Comparison R01. </a:t>
            </a:r>
          </a:p>
          <a:p>
            <a:endParaRPr lang="en-US"/>
          </a:p>
          <a:p>
            <a:r>
              <a:rPr lang="en-US"/>
              <a:t>When looking at the funding metrics, we found that the CEGs grants produced 3.3 awarded patents and the Comparison R01 grants produced 2.6 awarded patents per $10 million in direct grant funding. </a:t>
            </a:r>
          </a:p>
        </p:txBody>
      </p:sp>
      <p:sp>
        <p:nvSpPr>
          <p:cNvPr id="4" name="Slide Number Placeholder 3"/>
          <p:cNvSpPr>
            <a:spLocks noGrp="1"/>
          </p:cNvSpPr>
          <p:nvPr>
            <p:ph type="sldNum" sz="quarter" idx="5"/>
          </p:nvPr>
        </p:nvSpPr>
        <p:spPr/>
        <p:txBody>
          <a:bodyPr/>
          <a:lstStyle/>
          <a:p>
            <a:fld id="{8278BAFF-ADEB-4744-BC7F-43E9D31D4077}" type="slidenum">
              <a:rPr lang="en-US" smtClean="0"/>
              <a:t>23</a:t>
            </a:fld>
            <a:endParaRPr lang="en-US"/>
          </a:p>
        </p:txBody>
      </p:sp>
    </p:spTree>
    <p:extLst>
      <p:ext uri="{BB962C8B-B14F-4D97-AF65-F5344CB8AC3E}">
        <p14:creationId xmlns:p14="http://schemas.microsoft.com/office/powerpoint/2010/main" val="9418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More description: </a:t>
            </a:r>
          </a:p>
          <a:p>
            <a:r>
              <a:rPr lang="en-US"/>
              <a:t>fiscal years on the x-axis. The width and relative position of each bar represent how many grants were mapped to that medical condition  in that fiscal year. Green vertical lines show which conditions were active in each fiscal year. </a:t>
            </a:r>
            <a:endParaRPr lang="en-US">
              <a:cs typeface="Calibri"/>
            </a:endParaRPr>
          </a:p>
        </p:txBody>
      </p:sp>
      <p:sp>
        <p:nvSpPr>
          <p:cNvPr id="4" name="Slide Number Placeholder 3"/>
          <p:cNvSpPr>
            <a:spLocks noGrp="1"/>
          </p:cNvSpPr>
          <p:nvPr>
            <p:ph type="sldNum" sz="quarter" idx="5"/>
          </p:nvPr>
        </p:nvSpPr>
        <p:spPr/>
        <p:txBody>
          <a:bodyPr/>
          <a:lstStyle/>
          <a:p>
            <a:fld id="{8278BAFF-ADEB-4744-BC7F-43E9D31D4077}" type="slidenum">
              <a:rPr lang="en-US" smtClean="0"/>
              <a:t>27</a:t>
            </a:fld>
            <a:endParaRPr lang="en-US"/>
          </a:p>
        </p:txBody>
      </p:sp>
    </p:spTree>
    <p:extLst>
      <p:ext uri="{BB962C8B-B14F-4D97-AF65-F5344CB8AC3E}">
        <p14:creationId xmlns:p14="http://schemas.microsoft.com/office/powerpoint/2010/main" val="204262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description: </a:t>
            </a:r>
          </a:p>
          <a:p>
            <a:r>
              <a:rPr lang="en-US"/>
              <a:t>fiscal years on the x-axis. The width and relative position of each bar represent how many grants were mapped to that medical condition  in that fiscal year. Green vertical lines show which conditions were active in each fiscal year.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278BAFF-ADEB-4744-BC7F-43E9D31D4077}" type="slidenum">
              <a:rPr lang="en-US" smtClean="0"/>
              <a:t>28</a:t>
            </a:fld>
            <a:endParaRPr lang="en-US"/>
          </a:p>
        </p:txBody>
      </p:sp>
    </p:spTree>
    <p:extLst>
      <p:ext uri="{BB962C8B-B14F-4D97-AF65-F5344CB8AC3E}">
        <p14:creationId xmlns:p14="http://schemas.microsoft.com/office/powerpoint/2010/main" val="1425786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description: </a:t>
            </a:r>
          </a:p>
          <a:p>
            <a:r>
              <a:rPr lang="en-US" dirty="0"/>
              <a:t>fiscal years on the x-axis. The width and relative position of each bar represent how many grants were mapped to that funding institute/center in that fiscal year. Green vertical lines show which funding institutes/centers were active in each fiscal year. Note: NHGRI was the only funding IC in FY2008 (using these filters)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78BAFF-ADEB-4744-BC7F-43E9D31D4077}" type="slidenum">
              <a:rPr lang="en-US" smtClean="0"/>
              <a:t>29</a:t>
            </a:fld>
            <a:endParaRPr lang="en-US"/>
          </a:p>
        </p:txBody>
      </p:sp>
    </p:spTree>
    <p:extLst>
      <p:ext uri="{BB962C8B-B14F-4D97-AF65-F5344CB8AC3E}">
        <p14:creationId xmlns:p14="http://schemas.microsoft.com/office/powerpoint/2010/main" val="216640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description: </a:t>
            </a:r>
          </a:p>
          <a:p>
            <a:r>
              <a:rPr lang="en-US"/>
              <a:t>fiscal years on the x-axis. The width and relative position of each bar represent how many grants were mapped to that funding institute/center in that fiscal year. Green vertical lines show which funding institutes/centers were active in each fiscal year. (Note: funding ICs with relevant grants in FY2014 are also labeled on the left)</a:t>
            </a:r>
          </a:p>
        </p:txBody>
      </p:sp>
      <p:sp>
        <p:nvSpPr>
          <p:cNvPr id="4" name="Slide Number Placeholder 3"/>
          <p:cNvSpPr>
            <a:spLocks noGrp="1"/>
          </p:cNvSpPr>
          <p:nvPr>
            <p:ph type="sldNum" sz="quarter" idx="5"/>
          </p:nvPr>
        </p:nvSpPr>
        <p:spPr/>
        <p:txBody>
          <a:bodyPr/>
          <a:lstStyle/>
          <a:p>
            <a:fld id="{8278BAFF-ADEB-4744-BC7F-43E9D31D4077}" type="slidenum">
              <a:rPr lang="en-US" smtClean="0"/>
              <a:t>30</a:t>
            </a:fld>
            <a:endParaRPr lang="en-US"/>
          </a:p>
        </p:txBody>
      </p:sp>
    </p:spTree>
    <p:extLst>
      <p:ext uri="{BB962C8B-B14F-4D97-AF65-F5344CB8AC3E}">
        <p14:creationId xmlns:p14="http://schemas.microsoft.com/office/powerpoint/2010/main" val="3259311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31</a:t>
            </a:fld>
            <a:endParaRPr lang="en-US"/>
          </a:p>
        </p:txBody>
      </p:sp>
    </p:spTree>
    <p:extLst>
      <p:ext uri="{BB962C8B-B14F-4D97-AF65-F5344CB8AC3E}">
        <p14:creationId xmlns:p14="http://schemas.microsoft.com/office/powerpoint/2010/main" val="291509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8BAFF-ADEB-4744-BC7F-43E9D31D4077}" type="slidenum">
              <a:rPr lang="en-US" smtClean="0"/>
              <a:t>3</a:t>
            </a:fld>
            <a:endParaRPr lang="en-US"/>
          </a:p>
        </p:txBody>
      </p:sp>
    </p:spTree>
    <p:extLst>
      <p:ext uri="{BB962C8B-B14F-4D97-AF65-F5344CB8AC3E}">
        <p14:creationId xmlns:p14="http://schemas.microsoft.com/office/powerpoint/2010/main" val="2092697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32</a:t>
            </a:fld>
            <a:endParaRPr lang="en-US"/>
          </a:p>
        </p:txBody>
      </p:sp>
    </p:spTree>
    <p:extLst>
      <p:ext uri="{BB962C8B-B14F-4D97-AF65-F5344CB8AC3E}">
        <p14:creationId xmlns:p14="http://schemas.microsoft.com/office/powerpoint/2010/main" val="1461814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33</a:t>
            </a:fld>
            <a:endParaRPr lang="en-US"/>
          </a:p>
        </p:txBody>
      </p:sp>
    </p:spTree>
    <p:extLst>
      <p:ext uri="{BB962C8B-B14F-4D97-AF65-F5344CB8AC3E}">
        <p14:creationId xmlns:p14="http://schemas.microsoft.com/office/powerpoint/2010/main" val="173603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35</a:t>
            </a:fld>
            <a:endParaRPr lang="en-US"/>
          </a:p>
        </p:txBody>
      </p:sp>
    </p:spTree>
    <p:extLst>
      <p:ext uri="{BB962C8B-B14F-4D97-AF65-F5344CB8AC3E}">
        <p14:creationId xmlns:p14="http://schemas.microsoft.com/office/powerpoint/2010/main" val="2043950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8278BAFF-ADEB-4744-BC7F-43E9D31D4077}" type="slidenum">
              <a:rPr lang="en-US" smtClean="0"/>
              <a:t>38</a:t>
            </a:fld>
            <a:endParaRPr lang="en-US"/>
          </a:p>
        </p:txBody>
      </p:sp>
    </p:spTree>
    <p:extLst>
      <p:ext uri="{BB962C8B-B14F-4D97-AF65-F5344CB8AC3E}">
        <p14:creationId xmlns:p14="http://schemas.microsoft.com/office/powerpoint/2010/main" val="3405326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78BAFF-ADEB-4744-BC7F-43E9D31D4077}" type="slidenum">
              <a:rPr lang="en-US" smtClean="0"/>
              <a:t>39</a:t>
            </a:fld>
            <a:endParaRPr lang="en-US"/>
          </a:p>
        </p:txBody>
      </p:sp>
    </p:spTree>
    <p:extLst>
      <p:ext uri="{BB962C8B-B14F-4D97-AF65-F5344CB8AC3E}">
        <p14:creationId xmlns:p14="http://schemas.microsoft.com/office/powerpoint/2010/main" val="804766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40</a:t>
            </a:fld>
            <a:endParaRPr lang="en-US"/>
          </a:p>
        </p:txBody>
      </p:sp>
    </p:spTree>
    <p:extLst>
      <p:ext uri="{BB962C8B-B14F-4D97-AF65-F5344CB8AC3E}">
        <p14:creationId xmlns:p14="http://schemas.microsoft.com/office/powerpoint/2010/main" val="41637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278BAFF-ADEB-4744-BC7F-43E9D31D40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44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7</a:t>
            </a:fld>
            <a:endParaRPr lang="en-US"/>
          </a:p>
        </p:txBody>
      </p:sp>
    </p:spTree>
    <p:extLst>
      <p:ext uri="{BB962C8B-B14F-4D97-AF65-F5344CB8AC3E}">
        <p14:creationId xmlns:p14="http://schemas.microsoft.com/office/powerpoint/2010/main" val="2251010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8</a:t>
            </a:fld>
            <a:endParaRPr lang="en-US"/>
          </a:p>
        </p:txBody>
      </p:sp>
    </p:spTree>
    <p:extLst>
      <p:ext uri="{BB962C8B-B14F-4D97-AF65-F5344CB8AC3E}">
        <p14:creationId xmlns:p14="http://schemas.microsoft.com/office/powerpoint/2010/main" val="49023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effectLst/>
                <a:latin typeface="Calibri" panose="020F0502020204030204" pitchFamily="34" charset="0"/>
                <a:ea typeface="Times New Roman" panose="02020603050405020304" pitchFamily="18" charset="0"/>
              </a:rPr>
              <a:t>In addition to the survey, we utilized quantitative methods to analyze CEGS award outcomes </a:t>
            </a:r>
            <a:r>
              <a:rPr lang="en-US" sz="1600">
                <a:effectLst/>
                <a:latin typeface="Calibri" panose="020F0502020204030204" pitchFamily="34" charset="0"/>
                <a:ea typeface="Arial" panose="020B0604020202020204" pitchFamily="34" charset="0"/>
              </a:rPr>
              <a:t>alongside a complementary comparison group to better understand and interpret the impact of CEGS. The use of a comparison group is critical in program evaluation to better contextualize the interpretation of outcomes. Without a comparison group, it can be difficult to determine if an outcome of interest, such as the number of publications, is high or low. </a:t>
            </a:r>
          </a:p>
          <a:p>
            <a:endParaRPr lang="en-US" sz="1600">
              <a:effectLst/>
              <a:latin typeface="Calibri" panose="020F0502020204030204" pitchFamily="34" charset="0"/>
              <a:ea typeface="Arial" panose="020B060402020202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en-US" sz="1600">
                <a:effectLst/>
                <a:latin typeface="Calibri" panose="020F0502020204030204" pitchFamily="34" charset="0"/>
                <a:ea typeface="Arial" panose="020B0604020202020204" pitchFamily="34" charset="0"/>
              </a:rPr>
              <a:t>A big part of this analysis was the identification of a comparison group of R01s, as described on this slide. </a:t>
            </a:r>
            <a:r>
              <a:rPr lang="en-US" sz="1600"/>
              <a:t>The Comparison R01 grants were chosen by NHGRI personnel with the help of Ripple Effect. And they were chosen to be as comparable as possible to the CEGS grants. </a:t>
            </a:r>
          </a:p>
          <a:p>
            <a:endParaRPr lang="en-US"/>
          </a:p>
          <a:p>
            <a:r>
              <a:rPr lang="en-US"/>
              <a:t>All of the comparison R01 grants started within 1 year of new CEGS grants, received a similar amount of annual and cumulative direct funding, and topic areas were similar to those of the CEGS grants as screened by NHGRI staff. Once an R01 was selected for inclusion in the analysis, all subsequent years of funding for that R01 were kept in the analysis. </a:t>
            </a:r>
          </a:p>
          <a:p>
            <a:endParaRPr lang="en-US"/>
          </a:p>
          <a:p>
            <a:r>
              <a:rPr lang="en-US"/>
              <a:t>Additionally, any R01 grant with a CEGS PI was excluded from the comparison group analysis. </a:t>
            </a:r>
          </a:p>
          <a:p>
            <a:endParaRPr lang="en-US"/>
          </a:p>
          <a:p>
            <a:pPr marL="0" marR="0" lvl="0" indent="0" algn="l" defTabSz="609585" rtl="0" eaLnBrk="1" fontAlgn="auto" latinLnBrk="0" hangingPunct="1">
              <a:lnSpc>
                <a:spcPct val="100000"/>
              </a:lnSpc>
              <a:spcBef>
                <a:spcPts val="0"/>
              </a:spcBef>
              <a:spcAft>
                <a:spcPts val="0"/>
              </a:spcAft>
              <a:buClrTx/>
              <a:buSzTx/>
              <a:buFontTx/>
              <a:buNone/>
              <a:tabLst/>
              <a:defRPr/>
            </a:pPr>
            <a:r>
              <a:rPr lang="en-US"/>
              <a:t>The final comparison group consisted of 245 R01s and were within 3% of the total cumulative direct funding for CEGS. </a:t>
            </a:r>
          </a:p>
          <a:p>
            <a:endParaRPr lang="en-US"/>
          </a:p>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9</a:t>
            </a:fld>
            <a:endParaRPr lang="en-US"/>
          </a:p>
        </p:txBody>
      </p:sp>
    </p:spTree>
    <p:extLst>
      <p:ext uri="{BB962C8B-B14F-4D97-AF65-F5344CB8AC3E}">
        <p14:creationId xmlns:p14="http://schemas.microsoft.com/office/powerpoint/2010/main" val="82042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shows how the CEGS and Comparison R01 grants included in the analysis compared to one another year by year. </a:t>
            </a:r>
          </a:p>
          <a:p>
            <a:endParaRPr lang="en-US"/>
          </a:p>
          <a:p>
            <a:r>
              <a:rPr lang="en-US"/>
              <a:t>The bars represent the percent of the total CEGS and Comparison R01 grants that were included in the analysis that received funding for each year. We looked at this as a percentage as opposed to numbers because the numbers varied so widely.  </a:t>
            </a:r>
          </a:p>
          <a:p>
            <a:endParaRPr lang="en-US"/>
          </a:p>
          <a:p>
            <a:r>
              <a:rPr lang="en-US"/>
              <a:t>The lines represent the cumulative direct funding for each group. </a:t>
            </a:r>
          </a:p>
          <a:p>
            <a:endParaRPr lang="en-US"/>
          </a:p>
          <a:p>
            <a:r>
              <a:rPr lang="en-US"/>
              <a:t>As we can see in the graph, the percent of grants that received funding and the direct funding received per year for the CEGS and Comparison R01 grants were pretty similar between 2001 and 2021. One exception was in 2010, during which year there were not enough available R01s that met the inclusion criteria to match to the CEGS grant direct funding that year. </a:t>
            </a:r>
          </a:p>
          <a:p>
            <a:endParaRPr lang="en-US"/>
          </a:p>
          <a:p>
            <a:r>
              <a:rPr lang="en-US"/>
              <a:t>ARRA: NIH has received new funds for Fiscal Years 2009 and 2010 as part of the American Recovery &amp; Reinvestment Act of 2009 (Recovery Act), Pub. L. No. 111-5. The NIH has designated at least $200 million in FYs 2009 – 2010 for a new initiative called the NIH Challenge Grants in Health and Science Research. https://</a:t>
            </a:r>
            <a:r>
              <a:rPr lang="en-US" err="1"/>
              <a:t>www.genome.gov</a:t>
            </a:r>
            <a:r>
              <a:rPr lang="en-US"/>
              <a:t>/Pages/About/Budget/</a:t>
            </a:r>
            <a:r>
              <a:rPr lang="en-US" err="1"/>
              <a:t>RecoveryAct</a:t>
            </a:r>
            <a:r>
              <a:rPr lang="en-US"/>
              <a:t>/ARRA2009NIH-NHGRIChallengeGrants.pdf</a:t>
            </a:r>
          </a:p>
          <a:p>
            <a:r>
              <a:rPr lang="en-US"/>
              <a:t>https://</a:t>
            </a:r>
            <a:r>
              <a:rPr lang="en-US" err="1"/>
              <a:t>www.genome.gov</a:t>
            </a:r>
            <a:r>
              <a:rPr lang="en-US"/>
              <a:t>/27534233/2009-news-feature-nhgri-uses-recovery-act-funds-to-accelerate-genome-research-to-improve-human-health</a:t>
            </a:r>
          </a:p>
          <a:p>
            <a:r>
              <a:rPr lang="en-US"/>
              <a:t>“</a:t>
            </a:r>
            <a:r>
              <a:rPr lang="en-US" b="1" i="0">
                <a:solidFill>
                  <a:srgbClr val="000000"/>
                </a:solidFill>
                <a:effectLst/>
                <a:latin typeface="Open Sans" panose="020F0502020204030204" pitchFamily="34" charset="0"/>
              </a:rPr>
              <a:t>The National Human Genome Research Institute (NHGRI)</a:t>
            </a:r>
            <a:r>
              <a:rPr lang="en-US" b="0" i="0">
                <a:solidFill>
                  <a:srgbClr val="000000"/>
                </a:solidFill>
                <a:effectLst/>
                <a:latin typeface="Open Sans" panose="020B0606030504020204" pitchFamily="34" charset="0"/>
              </a:rPr>
              <a:t> has awarded more than $113 million provided by the American Recovery and Reinvestment Act. The new awards, added to NHGRI's regularly appropriated $367 million budget, will stimulate ground-breaking research ranging from studies aimed at understanding the human genome to those intended to lead to improvements in the prevention, diagnosis and treatment of human illness.”</a:t>
            </a:r>
            <a:endParaRPr lang="en-US"/>
          </a:p>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10</a:t>
            </a:fld>
            <a:endParaRPr lang="en-US"/>
          </a:p>
        </p:txBody>
      </p:sp>
    </p:spTree>
    <p:extLst>
      <p:ext uri="{BB962C8B-B14F-4D97-AF65-F5344CB8AC3E}">
        <p14:creationId xmlns:p14="http://schemas.microsoft.com/office/powerpoint/2010/main" val="194411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slides shows the metrics used for the comparison group analyses and as a reminder.</a:t>
            </a:r>
          </a:p>
          <a:p>
            <a:endParaRPr lang="en-US"/>
          </a:p>
          <a:p>
            <a:r>
              <a:rPr lang="en-US"/>
              <a:t>For the publication analysis, we collected data on publications produced, citations received, journal metrics, like journal impact factor, relative citation ration, NIH percentile, and citation lag. </a:t>
            </a:r>
          </a:p>
          <a:p>
            <a:endParaRPr lang="en-US"/>
          </a:p>
          <a:p>
            <a:r>
              <a:rPr lang="en-US"/>
              <a:t>For the patents analysis, we collected data on the number of pending patent applications, the number of patents awarded, the percent of patents that expired due to non-payment of fees, and the number of patent citations by other patents. </a:t>
            </a:r>
          </a:p>
          <a:p>
            <a:endParaRPr lang="en-US"/>
          </a:p>
          <a:p>
            <a:r>
              <a:rPr lang="en-US"/>
              <a:t>For the subsequent grant analysis, we collected data on all NIH grant applications, grants awarded and looked at R01s more specifically, for Type 1 grants. We also collected data on direct and total funding for all grant types. </a:t>
            </a:r>
          </a:p>
          <a:p>
            <a:endParaRPr lang="en-US"/>
          </a:p>
          <a:p>
            <a:r>
              <a:rPr lang="en-US"/>
              <a:t>Publications and patents were identified based on acknowledgement of the CEGS or comparison R01 grants. And the grants analysis was based on CEGS and comparison R01 contact PIs.</a:t>
            </a:r>
          </a:p>
          <a:p>
            <a:endParaRPr lang="en-US"/>
          </a:p>
          <a:p>
            <a:endParaRPr lang="en-US"/>
          </a:p>
        </p:txBody>
      </p:sp>
      <p:sp>
        <p:nvSpPr>
          <p:cNvPr id="4" name="Slide Number Placeholder 3"/>
          <p:cNvSpPr>
            <a:spLocks noGrp="1"/>
          </p:cNvSpPr>
          <p:nvPr>
            <p:ph type="sldNum" sz="quarter" idx="5"/>
          </p:nvPr>
        </p:nvSpPr>
        <p:spPr/>
        <p:txBody>
          <a:bodyPr/>
          <a:lstStyle/>
          <a:p>
            <a:fld id="{8278BAFF-ADEB-4744-BC7F-43E9D31D4077}" type="slidenum">
              <a:rPr lang="en-US" smtClean="0"/>
              <a:t>11</a:t>
            </a:fld>
            <a:endParaRPr lang="en-US"/>
          </a:p>
        </p:txBody>
      </p:sp>
    </p:spTree>
    <p:extLst>
      <p:ext uri="{BB962C8B-B14F-4D97-AF65-F5344CB8AC3E}">
        <p14:creationId xmlns:p14="http://schemas.microsoft.com/office/powerpoint/2010/main" val="1754731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278BAFF-ADEB-4744-BC7F-43E9D31D4077}" type="slidenum">
              <a:rPr lang="en-US" smtClean="0"/>
              <a:t>12</a:t>
            </a:fld>
            <a:endParaRPr lang="en-US"/>
          </a:p>
        </p:txBody>
      </p:sp>
    </p:spTree>
    <p:extLst>
      <p:ext uri="{BB962C8B-B14F-4D97-AF65-F5344CB8AC3E}">
        <p14:creationId xmlns:p14="http://schemas.microsoft.com/office/powerpoint/2010/main" val="3387164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2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Master" Target="../slideMasters/slideMaster6.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6.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8EFC93-6169-C64D-BCB7-98D1B91389A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F5AD7F7-4606-5244-9BED-0E5930FFEAA7}"/>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576232" y="3419414"/>
            <a:ext cx="11024168" cy="502148"/>
          </a:xfrm>
        </p:spPr>
        <p:txBody>
          <a:bodyPr lIns="0"/>
          <a:lstStyle>
            <a:lvl1pPr marL="0" indent="0">
              <a:buNone/>
              <a:defRPr sz="4000" b="1">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Name</a:t>
            </a:r>
          </a:p>
        </p:txBody>
      </p:sp>
      <p:sp>
        <p:nvSpPr>
          <p:cNvPr id="7" name="Text Placeholder 2"/>
          <p:cNvSpPr>
            <a:spLocks noGrp="1"/>
          </p:cNvSpPr>
          <p:nvPr>
            <p:ph type="body" idx="13" hasCustomPrompt="1"/>
          </p:nvPr>
        </p:nvSpPr>
        <p:spPr>
          <a:xfrm>
            <a:off x="576232" y="3997750"/>
            <a:ext cx="11024168" cy="1012739"/>
          </a:xfrm>
        </p:spPr>
        <p:txBody>
          <a:bodyPr lIns="0">
            <a:noAutofit/>
          </a:bodyPr>
          <a:lstStyle>
            <a:lvl1pPr marL="0" indent="0">
              <a:buNone/>
              <a:defRPr sz="3600" b="0">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Professional Title, Branch or Division</a:t>
            </a:r>
          </a:p>
        </p:txBody>
      </p:sp>
      <p:sp>
        <p:nvSpPr>
          <p:cNvPr id="14" name="Text Placeholder 2"/>
          <p:cNvSpPr>
            <a:spLocks noGrp="1"/>
          </p:cNvSpPr>
          <p:nvPr>
            <p:ph type="body" idx="14" hasCustomPrompt="1"/>
          </p:nvPr>
        </p:nvSpPr>
        <p:spPr>
          <a:xfrm>
            <a:off x="576232" y="5086676"/>
            <a:ext cx="11024168" cy="450687"/>
          </a:xfrm>
        </p:spPr>
        <p:txBody>
          <a:bodyPr lIns="0">
            <a:noAutofit/>
          </a:bodyPr>
          <a:lstStyle>
            <a:lvl1pPr marL="0" indent="0">
              <a:buNone/>
              <a:defRPr sz="3200" b="0">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Date</a:t>
            </a:r>
          </a:p>
        </p:txBody>
      </p:sp>
      <p:sp>
        <p:nvSpPr>
          <p:cNvPr id="2" name="Title 1"/>
          <p:cNvSpPr>
            <a:spLocks noGrp="1"/>
          </p:cNvSpPr>
          <p:nvPr>
            <p:ph type="title" hasCustomPrompt="1"/>
          </p:nvPr>
        </p:nvSpPr>
        <p:spPr>
          <a:xfrm>
            <a:off x="576071" y="880713"/>
            <a:ext cx="11039858" cy="2447855"/>
          </a:xfrm>
        </p:spPr>
        <p:txBody>
          <a:bodyPr lIns="0" anchor="b" anchorCtr="0">
            <a:normAutofit/>
          </a:bodyPr>
          <a:lstStyle>
            <a:lvl1pPr>
              <a:defRPr sz="5400" b="1">
                <a:ln>
                  <a:noFill/>
                </a:ln>
                <a:solidFill>
                  <a:schemeClr val="accent6"/>
                </a:solidFill>
              </a:defRPr>
            </a:lvl1pPr>
          </a:lstStyle>
          <a:p>
            <a:r>
              <a:rPr lang="en-US"/>
              <a:t>Talk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71" y="5604370"/>
            <a:ext cx="900103" cy="90430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52012" y="5844456"/>
            <a:ext cx="2157819" cy="450687"/>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3871" y="5700983"/>
            <a:ext cx="1530351" cy="7112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75163-AF84-6849-9335-82327FCC3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133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userDrawn="1"/>
        </p:nvSpPr>
        <p:spPr>
          <a:xfrm>
            <a:off x="952" y="0"/>
            <a:ext cx="121910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61058E-B601-3749-9031-E63F7427FC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 y="-11951"/>
            <a:ext cx="12213244" cy="6869949"/>
          </a:xfrm>
          <a:prstGeom prst="rect">
            <a:avLst/>
          </a:prstGeom>
        </p:spPr>
      </p:pic>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15" name="Title 1"/>
          <p:cNvSpPr>
            <a:spLocks noGrp="1"/>
          </p:cNvSpPr>
          <p:nvPr>
            <p:ph type="ctrTitle"/>
          </p:nvPr>
        </p:nvSpPr>
        <p:spPr>
          <a:xfrm>
            <a:off x="576071" y="2163931"/>
            <a:ext cx="11039857" cy="1604433"/>
          </a:xfrm>
        </p:spPr>
        <p:txBody>
          <a:bodyPr lIns="0" anchor="t" anchorCtr="0">
            <a:noAutofit/>
          </a:bodyPr>
          <a:lstStyle>
            <a:lvl1pPr algn="l">
              <a:defRPr sz="5400">
                <a:solidFill>
                  <a:schemeClr val="bg1"/>
                </a:solidFill>
              </a:defRPr>
            </a:lvl1pPr>
          </a:lstStyle>
          <a:p>
            <a:endParaRPr lang="en-US"/>
          </a:p>
        </p:txBody>
      </p:sp>
      <p:sp>
        <p:nvSpPr>
          <p:cNvPr id="17" name="Slide Number Placeholder 15">
            <a:extLst>
              <a:ext uri="{FF2B5EF4-FFF2-40B4-BE49-F238E27FC236}">
                <a16:creationId xmlns:a16="http://schemas.microsoft.com/office/drawing/2014/main" id="{B169196B-A82B-4AA1-8563-87EF14040DC7}"/>
              </a:ext>
              <a:ext uri="{C183D7F6-B498-43B3-948B-1728B52AA6E4}">
                <adec:decorative xmlns:adec="http://schemas.microsoft.com/office/drawing/2017/decorative" val="1"/>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bg1"/>
                </a:solidFill>
              </a:defRPr>
            </a:lvl1pPr>
          </a:lstStyle>
          <a:p>
            <a:fld id="{A59FB69D-9E19-4FB8-BEAE-20F88589C44A}" type="slidenum">
              <a:rPr lang="en-US" smtClean="0"/>
              <a:pPr/>
              <a:t>‹#›</a:t>
            </a:fld>
            <a:endParaRPr lang="en-US"/>
          </a:p>
        </p:txBody>
      </p:sp>
      <p:sp>
        <p:nvSpPr>
          <p:cNvPr id="20" name="Footer Placeholder 4">
            <a:extLst>
              <a:ext uri="{C183D7F6-B498-43B3-948B-1728B52AA6E4}">
                <adec:decorative xmlns:adec="http://schemas.microsoft.com/office/drawing/2017/decorative" val="1"/>
              </a:ext>
            </a:extLst>
          </p:cNvPr>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bg1"/>
                </a:solidFill>
              </a:defRPr>
            </a:lvl1pPr>
          </a:lstStyle>
          <a:p>
            <a:endParaRPr lang="en-US"/>
          </a:p>
        </p:txBody>
      </p:sp>
      <p:pic>
        <p:nvPicPr>
          <p:cNvPr id="21" name="Picture 20">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4" name="Header Rule">
            <a:extLst>
              <a:ext uri="{FF2B5EF4-FFF2-40B4-BE49-F238E27FC236}">
                <a16:creationId xmlns:a16="http://schemas.microsoft.com/office/drawing/2014/main" id="{4DF04FB6-DC97-4C1D-9A00-6E8187CF934D}"/>
              </a:ext>
              <a:ext uri="{C183D7F6-B498-43B3-948B-1728B52AA6E4}">
                <adec:decorative xmlns:adec="http://schemas.microsoft.com/office/drawing/2017/decorative" val="1"/>
              </a:ext>
            </a:extLst>
          </p:cNvPr>
          <p:cNvSpPr/>
          <p:nvPr userDrawn="1"/>
        </p:nvSpPr>
        <p:spPr>
          <a:xfrm>
            <a:off x="576071" y="1757368"/>
            <a:ext cx="402336"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1B150-4294-A540-9584-113DBC1B7E1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3091587-48C9-924A-A7C7-10A399C46C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15" name="Title 1"/>
          <p:cNvSpPr>
            <a:spLocks noGrp="1"/>
          </p:cNvSpPr>
          <p:nvPr>
            <p:ph type="ctrTitle"/>
          </p:nvPr>
        </p:nvSpPr>
        <p:spPr>
          <a:xfrm>
            <a:off x="576071" y="2163931"/>
            <a:ext cx="11039857" cy="1604433"/>
          </a:xfrm>
        </p:spPr>
        <p:txBody>
          <a:bodyPr lIns="0" anchor="t" anchorCtr="0">
            <a:noAutofit/>
          </a:bodyPr>
          <a:lstStyle>
            <a:lvl1pPr algn="l">
              <a:defRPr sz="5400">
                <a:solidFill>
                  <a:schemeClr val="tx1"/>
                </a:solidFill>
              </a:defRPr>
            </a:lvl1pPr>
          </a:lstStyle>
          <a:p>
            <a:endParaRPr lang="en-US"/>
          </a:p>
        </p:txBody>
      </p:sp>
      <p:sp>
        <p:nvSpPr>
          <p:cNvPr id="17" name="Slide Number Placeholder 15">
            <a:extLst>
              <a:ext uri="{FF2B5EF4-FFF2-40B4-BE49-F238E27FC236}">
                <a16:creationId xmlns:a16="http://schemas.microsoft.com/office/drawing/2014/main" id="{B169196B-A82B-4AA1-8563-87EF14040DC7}"/>
              </a:ext>
              <a:ext uri="{C183D7F6-B498-43B3-948B-1728B52AA6E4}">
                <adec:decorative xmlns:adec="http://schemas.microsoft.com/office/drawing/2017/decorative" val="1"/>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5"/>
                </a:solidFill>
              </a:defRPr>
            </a:lvl1pPr>
          </a:lstStyle>
          <a:p>
            <a:fld id="{A59FB69D-9E19-4FB8-BEAE-20F88589C44A}" type="slidenum">
              <a:rPr lang="en-US" smtClean="0"/>
              <a:pPr/>
              <a:t>‹#›</a:t>
            </a:fld>
            <a:endParaRPr lang="en-US"/>
          </a:p>
        </p:txBody>
      </p:sp>
      <p:sp>
        <p:nvSpPr>
          <p:cNvPr id="20" name="Footer Placeholder 4">
            <a:extLst>
              <a:ext uri="{C183D7F6-B498-43B3-948B-1728B52AA6E4}">
                <adec:decorative xmlns:adec="http://schemas.microsoft.com/office/drawing/2017/decorative" val="1"/>
              </a:ext>
            </a:extLst>
          </p:cNvPr>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5"/>
                </a:solidFill>
              </a:defRPr>
            </a:lvl1pPr>
          </a:lstStyle>
          <a:p>
            <a:endParaRPr lang="en-US"/>
          </a:p>
        </p:txBody>
      </p:sp>
      <p:pic>
        <p:nvPicPr>
          <p:cNvPr id="21" name="Picture 20">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4" name="Header Rule">
            <a:extLst>
              <a:ext uri="{FF2B5EF4-FFF2-40B4-BE49-F238E27FC236}">
                <a16:creationId xmlns:a16="http://schemas.microsoft.com/office/drawing/2014/main" id="{4DF04FB6-DC97-4C1D-9A00-6E8187CF934D}"/>
              </a:ext>
              <a:ext uri="{C183D7F6-B498-43B3-948B-1728B52AA6E4}">
                <adec:decorative xmlns:adec="http://schemas.microsoft.com/office/drawing/2017/decorative" val="1"/>
              </a:ext>
            </a:extLst>
          </p:cNvPr>
          <p:cNvSpPr/>
          <p:nvPr userDrawn="1"/>
        </p:nvSpPr>
        <p:spPr>
          <a:xfrm>
            <a:off x="576071" y="1757368"/>
            <a:ext cx="402336" cy="118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596" y="6333350"/>
            <a:ext cx="392641" cy="37394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accent5"/>
        </a:solidFill>
        <a:effectLst/>
      </p:bgPr>
    </p:bg>
    <p:spTree>
      <p:nvGrpSpPr>
        <p:cNvPr id="1" name=""/>
        <p:cNvGrpSpPr/>
        <p:nvPr/>
      </p:nvGrpSpPr>
      <p:grpSpPr>
        <a:xfrm>
          <a:off x="0" y="0"/>
          <a:ext cx="0" cy="0"/>
          <a:chOff x="0" y="0"/>
          <a:chExt cx="0" cy="0"/>
        </a:xfrm>
      </p:grpSpPr>
      <p:pic>
        <p:nvPicPr>
          <p:cNvPr id="2" name="Picture 1" descr="National Human Genome Reseearch Institute">
            <a:extLs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72" y="5702976"/>
            <a:ext cx="1530350" cy="711277"/>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71" y="5608550"/>
            <a:ext cx="895942" cy="900128"/>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01710" y="5691811"/>
            <a:ext cx="809919" cy="778364"/>
          </a:xfrm>
          <a:prstGeom prst="rect">
            <a:avLst/>
          </a:prstGeom>
        </p:spPr>
      </p:pic>
    </p:spTree>
    <p:extLst>
      <p:ext uri="{BB962C8B-B14F-4D97-AF65-F5344CB8AC3E}">
        <p14:creationId xmlns:p14="http://schemas.microsoft.com/office/powerpoint/2010/main" val="816987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6" name="Picture 5">
            <a:extLst>
              <a:ext uri="{FF2B5EF4-FFF2-40B4-BE49-F238E27FC236}">
                <a16:creationId xmlns:a16="http://schemas.microsoft.com/office/drawing/2014/main" id="{CF8B4BE7-76A9-1040-A87F-EDD8E2E74CE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6071" y="1350214"/>
            <a:ext cx="11039858" cy="2126601"/>
          </a:xfrm>
        </p:spPr>
        <p:txBody>
          <a:bodyPr anchor="b" anchorCtr="0">
            <a:normAutofit/>
          </a:bodyPr>
          <a:lstStyle>
            <a:lvl1pPr>
              <a:defRPr sz="5867" b="1">
                <a:ln>
                  <a:noFill/>
                </a:ln>
                <a:solidFill>
                  <a:schemeClr val="bg2"/>
                </a:solidFill>
              </a:defRPr>
            </a:lvl1pPr>
          </a:lstStyle>
          <a:p>
            <a:r>
              <a:rPr lang="en-US"/>
              <a:t>Talk Title</a:t>
            </a:r>
          </a:p>
        </p:txBody>
      </p:sp>
      <p:sp>
        <p:nvSpPr>
          <p:cNvPr id="3" name="Text Placeholder 2"/>
          <p:cNvSpPr>
            <a:spLocks noGrp="1"/>
          </p:cNvSpPr>
          <p:nvPr>
            <p:ph type="body" idx="1" hasCustomPrompt="1"/>
          </p:nvPr>
        </p:nvSpPr>
        <p:spPr>
          <a:xfrm>
            <a:off x="576232" y="3659648"/>
            <a:ext cx="11024168" cy="421525"/>
          </a:xfrm>
        </p:spPr>
        <p:txBody>
          <a:bodyPr lIns="0"/>
          <a:lstStyle>
            <a:lvl1pPr marL="0" indent="0">
              <a:buNone/>
              <a:defRPr sz="2400" b="1">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Name</a:t>
            </a:r>
          </a:p>
        </p:txBody>
      </p:sp>
      <p:sp>
        <p:nvSpPr>
          <p:cNvPr id="7" name="Text Placeholder 2"/>
          <p:cNvSpPr>
            <a:spLocks noGrp="1"/>
          </p:cNvSpPr>
          <p:nvPr>
            <p:ph type="body" idx="13" hasCustomPrompt="1"/>
          </p:nvPr>
        </p:nvSpPr>
        <p:spPr>
          <a:xfrm>
            <a:off x="576232" y="4079335"/>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Professional Title, Branch or Division</a:t>
            </a:r>
          </a:p>
        </p:txBody>
      </p:sp>
      <p:sp>
        <p:nvSpPr>
          <p:cNvPr id="14" name="Text Placeholder 2"/>
          <p:cNvSpPr>
            <a:spLocks noGrp="1"/>
          </p:cNvSpPr>
          <p:nvPr>
            <p:ph type="body" idx="14" hasCustomPrompt="1"/>
          </p:nvPr>
        </p:nvSpPr>
        <p:spPr>
          <a:xfrm>
            <a:off x="576232" y="4394182"/>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Date</a:t>
            </a:r>
          </a:p>
        </p:txBody>
      </p:sp>
      <p:pic>
        <p:nvPicPr>
          <p:cNvPr id="18" name="Picture 1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72" y="5702976"/>
            <a:ext cx="1530350" cy="711277"/>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71" y="5608550"/>
            <a:ext cx="895942" cy="900128"/>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6806" y="5813433"/>
            <a:ext cx="2157818" cy="450687"/>
          </a:xfrm>
          <a:prstGeom prst="rect">
            <a:avLst/>
          </a:prstGeom>
        </p:spPr>
      </p:pic>
    </p:spTree>
    <p:extLst>
      <p:ext uri="{BB962C8B-B14F-4D97-AF65-F5344CB8AC3E}">
        <p14:creationId xmlns:p14="http://schemas.microsoft.com/office/powerpoint/2010/main" val="233238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6" name="Picture 5">
            <a:extLst>
              <a:ext uri="{FF2B5EF4-FFF2-40B4-BE49-F238E27FC236}">
                <a16:creationId xmlns:a16="http://schemas.microsoft.com/office/drawing/2014/main" id="{F512FB66-D3A5-D347-B26F-70FCDF4B4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6071" y="1350214"/>
            <a:ext cx="11039858" cy="2126601"/>
          </a:xfrm>
        </p:spPr>
        <p:txBody>
          <a:bodyPr anchor="b" anchorCtr="0">
            <a:normAutofit/>
          </a:bodyPr>
          <a:lstStyle>
            <a:lvl1pPr>
              <a:defRPr sz="5867" b="1">
                <a:ln>
                  <a:noFill/>
                </a:ln>
                <a:solidFill>
                  <a:schemeClr val="bg2"/>
                </a:solidFill>
              </a:defRPr>
            </a:lvl1pPr>
          </a:lstStyle>
          <a:p>
            <a:r>
              <a:rPr lang="en-US"/>
              <a:t>Talk Title</a:t>
            </a:r>
          </a:p>
        </p:txBody>
      </p:sp>
      <p:sp>
        <p:nvSpPr>
          <p:cNvPr id="3" name="Text Placeholder 2"/>
          <p:cNvSpPr>
            <a:spLocks noGrp="1"/>
          </p:cNvSpPr>
          <p:nvPr>
            <p:ph type="body" idx="1" hasCustomPrompt="1"/>
          </p:nvPr>
        </p:nvSpPr>
        <p:spPr>
          <a:xfrm>
            <a:off x="576232" y="3659648"/>
            <a:ext cx="11024168" cy="421525"/>
          </a:xfrm>
        </p:spPr>
        <p:txBody>
          <a:bodyPr lIns="0"/>
          <a:lstStyle>
            <a:lvl1pPr marL="0" indent="0">
              <a:buNone/>
              <a:defRPr sz="2400" b="1">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Name</a:t>
            </a:r>
          </a:p>
        </p:txBody>
      </p:sp>
      <p:sp>
        <p:nvSpPr>
          <p:cNvPr id="7" name="Text Placeholder 2"/>
          <p:cNvSpPr>
            <a:spLocks noGrp="1"/>
          </p:cNvSpPr>
          <p:nvPr>
            <p:ph type="body" idx="13" hasCustomPrompt="1"/>
          </p:nvPr>
        </p:nvSpPr>
        <p:spPr>
          <a:xfrm>
            <a:off x="576232" y="4079335"/>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Professional Title, Branch or Division</a:t>
            </a:r>
          </a:p>
        </p:txBody>
      </p:sp>
      <p:sp>
        <p:nvSpPr>
          <p:cNvPr id="14" name="Text Placeholder 2"/>
          <p:cNvSpPr>
            <a:spLocks noGrp="1"/>
          </p:cNvSpPr>
          <p:nvPr>
            <p:ph type="body" idx="14" hasCustomPrompt="1"/>
          </p:nvPr>
        </p:nvSpPr>
        <p:spPr>
          <a:xfrm>
            <a:off x="576232" y="4394182"/>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72" y="5702976"/>
            <a:ext cx="1530350" cy="71127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71" y="5608550"/>
            <a:ext cx="895942" cy="900128"/>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6806" y="5813433"/>
            <a:ext cx="2157818" cy="450687"/>
          </a:xfrm>
          <a:prstGeom prst="rect">
            <a:avLst/>
          </a:prstGeom>
        </p:spPr>
      </p:pic>
    </p:spTree>
    <p:extLst>
      <p:ext uri="{BB962C8B-B14F-4D97-AF65-F5344CB8AC3E}">
        <p14:creationId xmlns:p14="http://schemas.microsoft.com/office/powerpoint/2010/main" val="2072181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121833"/>
            <a:ext cx="11039858" cy="2387600"/>
          </a:xfrm>
        </p:spPr>
        <p:txBody>
          <a:bodyPr anchor="b"/>
          <a:lstStyle>
            <a:lvl1pPr algn="ctr">
              <a:defRPr sz="8000">
                <a:solidFill>
                  <a:schemeClr val="bg2"/>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2393381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1" y="1813560"/>
            <a:ext cx="11039858" cy="4362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17"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8"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142372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6071" y="1710267"/>
            <a:ext cx="11039858"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576071" y="4588934"/>
            <a:ext cx="11039858" cy="1500717"/>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14"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2852751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72" y="1813560"/>
            <a:ext cx="5458968" cy="4362873"/>
          </a:xfrm>
        </p:spPr>
        <p:txBody>
          <a:bodyPr anchor="t" anchorCtr="0"/>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13560"/>
            <a:ext cx="5406136" cy="4362873"/>
          </a:xfrm>
        </p:spPr>
        <p:txBody>
          <a:bodyPr anchor="t" anchorCtr="0"/>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16"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8"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393070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121833"/>
            <a:ext cx="11039858" cy="2387600"/>
          </a:xfrm>
        </p:spPr>
        <p:txBody>
          <a:bodyPr anchor="b"/>
          <a:lstStyle>
            <a:lvl1pPr algn="ctr">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a:lstStyle>
            <a:lvl1pPr marL="0" indent="0" algn="ctr">
              <a:buNone/>
              <a:defRPr sz="36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8"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18"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9" name="Footer Placeholder 4"/>
          <p:cNvSpPr>
            <a:spLocks noGrp="1"/>
          </p:cNvSpPr>
          <p:nvPr>
            <p:ph type="ftr" sz="quarter" idx="1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15" name="Text Placeholder 2"/>
          <p:cNvSpPr>
            <a:spLocks noGrp="1"/>
          </p:cNvSpPr>
          <p:nvPr>
            <p:ph type="body" idx="1"/>
          </p:nvPr>
        </p:nvSpPr>
        <p:spPr>
          <a:xfrm>
            <a:off x="576072" y="1813560"/>
            <a:ext cx="5393654"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6" name="Content Placeholder 3"/>
          <p:cNvSpPr>
            <a:spLocks noGrp="1"/>
          </p:cNvSpPr>
          <p:nvPr>
            <p:ph sz="half" idx="2"/>
          </p:nvPr>
        </p:nvSpPr>
        <p:spPr>
          <a:xfrm>
            <a:off x="576072" y="2828223"/>
            <a:ext cx="5393654" cy="3360909"/>
          </a:xfrm>
        </p:spPr>
        <p:txBody>
          <a:bodyPr>
            <a:normAutofit/>
          </a:bodyPr>
          <a:lstStyle>
            <a:lvl1pPr>
              <a:defRPr sz="24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3"/>
          </p:nvPr>
        </p:nvSpPr>
        <p:spPr>
          <a:xfrm>
            <a:off x="6152607" y="1813560"/>
            <a:ext cx="5452436"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0" name="Content Placeholder 5"/>
          <p:cNvSpPr>
            <a:spLocks noGrp="1"/>
          </p:cNvSpPr>
          <p:nvPr>
            <p:ph sz="quarter" idx="4"/>
          </p:nvPr>
        </p:nvSpPr>
        <p:spPr>
          <a:xfrm>
            <a:off x="6152607" y="2828223"/>
            <a:ext cx="5452436" cy="3360909"/>
          </a:xfrm>
        </p:spPr>
        <p:txBody>
          <a:bodyPr>
            <a:normAutofit/>
          </a:bodyPr>
          <a:lstStyle>
            <a:lvl1pPr>
              <a:defRPr sz="24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913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4"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6"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330487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9"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2931243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839870"/>
            <a:ext cx="11039857" cy="1604433"/>
          </a:xfrm>
        </p:spPr>
        <p:txBody>
          <a:bodyPr anchor="b">
            <a:normAutofit/>
          </a:bodyPr>
          <a:lstStyle>
            <a:lvl1pPr algn="l">
              <a:defRPr sz="5400">
                <a:solidFill>
                  <a:schemeClr val="bg2"/>
                </a:solidFill>
              </a:defRPr>
            </a:lvl1pPr>
          </a:lstStyle>
          <a:p>
            <a:r>
              <a:rPr lang="en-US"/>
              <a:t>Click to edit Master title style</a:t>
            </a:r>
          </a:p>
        </p:txBody>
      </p:sp>
      <p:sp>
        <p:nvSpPr>
          <p:cNvPr id="3" name="Subtitle 2"/>
          <p:cNvSpPr>
            <a:spLocks noGrp="1"/>
          </p:cNvSpPr>
          <p:nvPr>
            <p:ph type="subTitle" idx="1"/>
          </p:nvPr>
        </p:nvSpPr>
        <p:spPr>
          <a:xfrm>
            <a:off x="576071" y="3602568"/>
            <a:ext cx="11039857" cy="1655233"/>
          </a:xfrm>
        </p:spPr>
        <p:txBody>
          <a:bodyPr lIns="0"/>
          <a:lstStyle>
            <a:lvl1pPr marL="0" indent="0" algn="l">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4"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375659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Rectangle 5"/>
          <p:cNvSpPr/>
          <p:nvPr userDrawn="1"/>
        </p:nvSpPr>
        <p:spPr>
          <a:xfrm>
            <a:off x="-21244" y="11949"/>
            <a:ext cx="1221324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93D3E07-1B3C-274C-85F1-93B226BB6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 y="-11951"/>
            <a:ext cx="12213244" cy="6869949"/>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54827" y="2167771"/>
            <a:ext cx="11061101" cy="1604433"/>
          </a:xfrm>
        </p:spPr>
        <p:txBody>
          <a:bodyPr lIns="0" anchor="t" anchorCtr="0">
            <a:normAutofit/>
          </a:bodyPr>
          <a:lstStyle>
            <a:lvl1pPr algn="l">
              <a:defRPr sz="5400">
                <a:solidFill>
                  <a:schemeClr val="tx1"/>
                </a:solidFill>
              </a:defRPr>
            </a:lvl1pPr>
          </a:lstStyle>
          <a:p>
            <a:endParaRPr lang="en-US"/>
          </a:p>
        </p:txBody>
      </p:sp>
      <p:sp>
        <p:nvSpPr>
          <p:cNvPr id="16" name="Header Rule">
            <a:extLst>
              <a:ext uri="{FF2B5EF4-FFF2-40B4-BE49-F238E27FC236}">
                <a16:creationId xmlns:a16="http://schemas.microsoft.com/office/drawing/2014/main" id="{DE9188C2-07C2-4519-83C3-BF4F2D6B9662}"/>
              </a:ext>
            </a:extLst>
          </p:cNvPr>
          <p:cNvSpPr/>
          <p:nvPr userDrawn="1"/>
        </p:nvSpPr>
        <p:spPr>
          <a:xfrm>
            <a:off x="554827" y="1788366"/>
            <a:ext cx="345903" cy="91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bg1"/>
              </a:solidFill>
            </a:endParaRPr>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Tree>
    <p:extLst>
      <p:ext uri="{BB962C8B-B14F-4D97-AF65-F5344CB8AC3E}">
        <p14:creationId xmlns:p14="http://schemas.microsoft.com/office/powerpoint/2010/main" val="3688189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C8B2A7B-E95C-4641-8708-AEDDE71D9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54827" y="2167771"/>
            <a:ext cx="11061101" cy="1604433"/>
          </a:xfrm>
        </p:spPr>
        <p:txBody>
          <a:bodyPr lIns="0" anchor="t" anchorCtr="0">
            <a:normAutofit/>
          </a:bodyPr>
          <a:lstStyle>
            <a:lvl1pPr algn="l">
              <a:defRPr sz="5400">
                <a:solidFill>
                  <a:schemeClr val="bg2"/>
                </a:solidFill>
              </a:defRPr>
            </a:lvl1pPr>
          </a:lstStyle>
          <a:p>
            <a:endParaRPr lang="en-US"/>
          </a:p>
        </p:txBody>
      </p:sp>
      <p:sp>
        <p:nvSpPr>
          <p:cNvPr id="16" name="Header Rule">
            <a:extLst>
              <a:ext uri="{FF2B5EF4-FFF2-40B4-BE49-F238E27FC236}">
                <a16:creationId xmlns:a16="http://schemas.microsoft.com/office/drawing/2014/main" id="{DE9188C2-07C2-4519-83C3-BF4F2D6B9662}"/>
              </a:ext>
            </a:extLst>
          </p:cNvPr>
          <p:cNvSpPr/>
          <p:nvPr userDrawn="1"/>
        </p:nvSpPr>
        <p:spPr>
          <a:xfrm>
            <a:off x="554827" y="1788366"/>
            <a:ext cx="345903" cy="91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bg1"/>
              </a:solidFill>
            </a:endParaRPr>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Tree>
    <p:extLst>
      <p:ext uri="{BB962C8B-B14F-4D97-AF65-F5344CB8AC3E}">
        <p14:creationId xmlns:p14="http://schemas.microsoft.com/office/powerpoint/2010/main" val="3857519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8EFC93-6169-C64D-BCB7-98D1B91389A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F5AD7F7-4606-5244-9BED-0E5930FFEAA7}"/>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576232" y="3419414"/>
            <a:ext cx="11024168" cy="502148"/>
          </a:xfrm>
        </p:spPr>
        <p:txBody>
          <a:bodyPr lIns="0"/>
          <a:lstStyle>
            <a:lvl1pPr marL="0" indent="0">
              <a:buNone/>
              <a:defRPr sz="4000" b="1">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Name</a:t>
            </a:r>
          </a:p>
        </p:txBody>
      </p:sp>
      <p:sp>
        <p:nvSpPr>
          <p:cNvPr id="7" name="Text Placeholder 2"/>
          <p:cNvSpPr>
            <a:spLocks noGrp="1"/>
          </p:cNvSpPr>
          <p:nvPr>
            <p:ph type="body" idx="13" hasCustomPrompt="1"/>
          </p:nvPr>
        </p:nvSpPr>
        <p:spPr>
          <a:xfrm>
            <a:off x="576232" y="3997750"/>
            <a:ext cx="11024168" cy="1012739"/>
          </a:xfrm>
        </p:spPr>
        <p:txBody>
          <a:bodyPr lIns="0">
            <a:noAutofit/>
          </a:bodyPr>
          <a:lstStyle>
            <a:lvl1pPr marL="0" indent="0">
              <a:buNone/>
              <a:defRPr sz="3600" b="0">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Professional Title, Branch or Division</a:t>
            </a:r>
          </a:p>
        </p:txBody>
      </p:sp>
      <p:sp>
        <p:nvSpPr>
          <p:cNvPr id="14" name="Text Placeholder 2"/>
          <p:cNvSpPr>
            <a:spLocks noGrp="1"/>
          </p:cNvSpPr>
          <p:nvPr>
            <p:ph type="body" idx="14" hasCustomPrompt="1"/>
          </p:nvPr>
        </p:nvSpPr>
        <p:spPr>
          <a:xfrm>
            <a:off x="576232" y="5086676"/>
            <a:ext cx="11024168" cy="450687"/>
          </a:xfrm>
        </p:spPr>
        <p:txBody>
          <a:bodyPr lIns="0">
            <a:noAutofit/>
          </a:bodyPr>
          <a:lstStyle>
            <a:lvl1pPr marL="0" indent="0">
              <a:buNone/>
              <a:defRPr sz="3200" b="0">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Date</a:t>
            </a:r>
          </a:p>
        </p:txBody>
      </p:sp>
      <p:sp>
        <p:nvSpPr>
          <p:cNvPr id="2" name="Title 1"/>
          <p:cNvSpPr>
            <a:spLocks noGrp="1"/>
          </p:cNvSpPr>
          <p:nvPr>
            <p:ph type="title" hasCustomPrompt="1"/>
          </p:nvPr>
        </p:nvSpPr>
        <p:spPr>
          <a:xfrm>
            <a:off x="576071" y="880713"/>
            <a:ext cx="11039858" cy="2447855"/>
          </a:xfrm>
        </p:spPr>
        <p:txBody>
          <a:bodyPr lIns="0" anchor="b" anchorCtr="0">
            <a:normAutofit/>
          </a:bodyPr>
          <a:lstStyle>
            <a:lvl1pPr>
              <a:defRPr sz="5400" b="1">
                <a:ln>
                  <a:noFill/>
                </a:ln>
                <a:solidFill>
                  <a:schemeClr val="accent6"/>
                </a:solidFill>
              </a:defRPr>
            </a:lvl1pPr>
          </a:lstStyle>
          <a:p>
            <a:r>
              <a:rPr lang="en-US"/>
              <a:t>Talk 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71" y="5604370"/>
            <a:ext cx="900103" cy="90430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52012" y="5844456"/>
            <a:ext cx="2157819" cy="450687"/>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3871" y="5700983"/>
            <a:ext cx="1530351" cy="711277"/>
          </a:xfrm>
          <a:prstGeom prst="rect">
            <a:avLst/>
          </a:prstGeom>
        </p:spPr>
      </p:pic>
    </p:spTree>
    <p:extLst>
      <p:ext uri="{BB962C8B-B14F-4D97-AF65-F5344CB8AC3E}">
        <p14:creationId xmlns:p14="http://schemas.microsoft.com/office/powerpoint/2010/main" val="2272534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121833"/>
            <a:ext cx="11039858" cy="2387600"/>
          </a:xfrm>
        </p:spPr>
        <p:txBody>
          <a:bodyPr anchor="b"/>
          <a:lstStyle>
            <a:lvl1pPr algn="ctr">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a:lstStyle>
            <a:lvl1pPr marL="0" indent="0" algn="ctr">
              <a:buNone/>
              <a:defRPr sz="36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8"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1338340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071" y="1710267"/>
            <a:ext cx="11039858" cy="2853267"/>
          </a:xfrm>
        </p:spPr>
        <p:txBody>
          <a:bodyPr anchor="b"/>
          <a:lstStyle>
            <a:lvl1pPr>
              <a:defRPr sz="5400"/>
            </a:lvl1pPr>
          </a:lstStyle>
          <a:p>
            <a:r>
              <a:rPr lang="en-US"/>
              <a:t>Click to edit Master title style</a:t>
            </a:r>
          </a:p>
        </p:txBody>
      </p:sp>
      <p:sp>
        <p:nvSpPr>
          <p:cNvPr id="3" name="Text Placeholder 2"/>
          <p:cNvSpPr>
            <a:spLocks noGrp="1"/>
          </p:cNvSpPr>
          <p:nvPr>
            <p:ph type="body" idx="1"/>
          </p:nvPr>
        </p:nvSpPr>
        <p:spPr>
          <a:xfrm>
            <a:off x="576071" y="4588934"/>
            <a:ext cx="11039858" cy="1500717"/>
          </a:xfrm>
        </p:spPr>
        <p:txBody>
          <a:bodyPr/>
          <a:lstStyle>
            <a:lvl1pPr marL="0" indent="0">
              <a:buNone/>
              <a:defRPr sz="36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8"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286858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839870"/>
            <a:ext cx="11039857" cy="1604433"/>
          </a:xfrm>
        </p:spPr>
        <p:txBody>
          <a:bodyPr lIns="0" anchor="b">
            <a:noAutofit/>
          </a:bodyPr>
          <a:lstStyle>
            <a:lvl1pPr algn="l">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lIns="0"/>
          <a:lstStyle>
            <a:lvl1pPr marL="0" indent="0" algn="l">
              <a:buNone/>
              <a:defRPr sz="36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1"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392158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071" y="1710267"/>
            <a:ext cx="11039858" cy="2853267"/>
          </a:xfrm>
        </p:spPr>
        <p:txBody>
          <a:bodyPr anchor="b"/>
          <a:lstStyle>
            <a:lvl1pPr>
              <a:defRPr sz="5400"/>
            </a:lvl1pPr>
          </a:lstStyle>
          <a:p>
            <a:r>
              <a:rPr lang="en-US"/>
              <a:t>Click to edit Master title style</a:t>
            </a:r>
          </a:p>
        </p:txBody>
      </p:sp>
      <p:sp>
        <p:nvSpPr>
          <p:cNvPr id="3" name="Text Placeholder 2"/>
          <p:cNvSpPr>
            <a:spLocks noGrp="1"/>
          </p:cNvSpPr>
          <p:nvPr>
            <p:ph type="body" idx="1"/>
          </p:nvPr>
        </p:nvSpPr>
        <p:spPr>
          <a:xfrm>
            <a:off x="576071" y="4588934"/>
            <a:ext cx="11039858" cy="1500717"/>
          </a:xfrm>
        </p:spPr>
        <p:txBody>
          <a:bodyPr/>
          <a:lstStyle>
            <a:lvl1pPr marL="0" indent="0">
              <a:buNone/>
              <a:defRPr sz="36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8"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813560"/>
            <a:ext cx="11039856" cy="4362873"/>
          </a:xfrm>
        </p:spPr>
        <p:txBody>
          <a:bodyPr/>
          <a:lstStyle/>
          <a:p>
            <a:pPr lvl="0"/>
            <a:r>
              <a:rPr lang="en-US"/>
              <a:t>Click to edit Master text styles</a:t>
            </a:r>
          </a:p>
          <a:p>
            <a:pPr lvl="1"/>
            <a:r>
              <a:rPr lang="en-US"/>
              <a:t>Second level</a:t>
            </a:r>
          </a:p>
        </p:txBody>
      </p:sp>
      <p:sp>
        <p:nvSpPr>
          <p:cNvPr id="7" name="Title 1"/>
          <p:cNvSpPr>
            <a:spLocks noGrp="1"/>
          </p:cNvSpPr>
          <p:nvPr>
            <p:ph type="title"/>
          </p:nvPr>
        </p:nvSpPr>
        <p:spPr>
          <a:xfrm>
            <a:off x="576071" y="350520"/>
            <a:ext cx="11039858" cy="1356360"/>
          </a:xfrm>
        </p:spPr>
        <p:txBody>
          <a:bodyPr lIns="0" anchor="ctr" anchorCtr="0">
            <a:noAutofit/>
          </a:bodyPr>
          <a:lstStyle>
            <a:lvl1pPr>
              <a:defRPr sz="4400"/>
            </a:lvl1p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1"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3522447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8"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9"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
        <p:nvSpPr>
          <p:cNvPr id="6" name="Title 1"/>
          <p:cNvSpPr>
            <a:spLocks noGrp="1"/>
          </p:cNvSpPr>
          <p:nvPr>
            <p:ph type="title"/>
          </p:nvPr>
        </p:nvSpPr>
        <p:spPr>
          <a:xfrm>
            <a:off x="576071" y="350520"/>
            <a:ext cx="11039858" cy="1356360"/>
          </a:xfrm>
        </p:spPr>
        <p:txBody>
          <a:bodyPr lIns="0" anchor="ctr" anchorCtr="0">
            <a:noAutofit/>
          </a:bodyPr>
          <a:lstStyle>
            <a:lvl1pPr>
              <a:defRPr sz="4400"/>
            </a:lvl1pPr>
          </a:lstStyle>
          <a:p>
            <a:r>
              <a:rPr lang="en-US"/>
              <a:t>Click to edit Master title style</a:t>
            </a:r>
          </a:p>
        </p:txBody>
      </p:sp>
    </p:spTree>
    <p:extLst>
      <p:ext uri="{BB962C8B-B14F-4D97-AF65-F5344CB8AC3E}">
        <p14:creationId xmlns:p14="http://schemas.microsoft.com/office/powerpoint/2010/main" val="3159039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72" y="1813560"/>
            <a:ext cx="5276088" cy="4362873"/>
          </a:xfrm>
        </p:spPr>
        <p:txBody>
          <a:bodyPr anchor="t" anchorCtr="0">
            <a:noAutofit/>
          </a:bodyPr>
          <a:lstStyle>
            <a:lvl1pPr>
              <a:defRPr sz="3600"/>
            </a:lvl1pPr>
            <a:lvl2pPr>
              <a:defRPr sz="3600"/>
            </a:lvl2pPr>
            <a:lvl3pPr>
              <a:defRPr sz="1800"/>
            </a:lvl3pPr>
            <a:lvl4pPr>
              <a:defRPr sz="1600"/>
            </a:lvl4pPr>
            <a:lvl5pPr>
              <a:defRPr sz="1600"/>
            </a:lvl5pPr>
          </a:lstStyle>
          <a:p>
            <a:pPr lvl="0"/>
            <a:r>
              <a:rPr lang="en-US"/>
              <a:t>Click to edit Master text styles</a:t>
            </a:r>
          </a:p>
        </p:txBody>
      </p:sp>
      <p:sp>
        <p:nvSpPr>
          <p:cNvPr id="4" name="Content Placeholder 3"/>
          <p:cNvSpPr>
            <a:spLocks noGrp="1"/>
          </p:cNvSpPr>
          <p:nvPr>
            <p:ph sz="half" idx="2"/>
          </p:nvPr>
        </p:nvSpPr>
        <p:spPr>
          <a:xfrm>
            <a:off x="6061166" y="1813560"/>
            <a:ext cx="5554762" cy="4362873"/>
          </a:xfrm>
        </p:spPr>
        <p:txBody>
          <a:bodyPr anchor="t" anchorCtr="0">
            <a:noAutofit/>
          </a:bodyPr>
          <a:lstStyle>
            <a:lvl1pPr>
              <a:defRPr sz="3600"/>
            </a:lvl1pPr>
            <a:lvl2pPr>
              <a:defRPr sz="3600"/>
            </a:lvl2pPr>
            <a:lvl3pPr>
              <a:defRPr sz="1800"/>
            </a:lvl3pPr>
            <a:lvl4pPr>
              <a:defRPr sz="1600"/>
            </a:lvl4pPr>
            <a:lvl5pPr>
              <a:defRPr sz="1600"/>
            </a:lvl5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12"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
        <p:nvSpPr>
          <p:cNvPr id="9" name="Title 1"/>
          <p:cNvSpPr>
            <a:spLocks noGrp="1"/>
          </p:cNvSpPr>
          <p:nvPr>
            <p:ph type="title"/>
          </p:nvPr>
        </p:nvSpPr>
        <p:spPr>
          <a:xfrm>
            <a:off x="576071" y="350520"/>
            <a:ext cx="11039858" cy="1356360"/>
          </a:xfrm>
        </p:spPr>
        <p:txBody>
          <a:bodyPr lIns="0" anchor="ctr" anchorCtr="0">
            <a:noAutofit/>
          </a:bodyPr>
          <a:lstStyle>
            <a:lvl1pPr>
              <a:defRPr sz="4400"/>
            </a:lvl1pPr>
          </a:lstStyle>
          <a:p>
            <a:r>
              <a:rPr lang="en-US"/>
              <a:t>Click to edit Master title style</a:t>
            </a:r>
          </a:p>
        </p:txBody>
      </p:sp>
    </p:spTree>
    <p:extLst>
      <p:ext uri="{BB962C8B-B14F-4D97-AF65-F5344CB8AC3E}">
        <p14:creationId xmlns:p14="http://schemas.microsoft.com/office/powerpoint/2010/main" val="1095816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6"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247534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75163-AF84-6849-9335-82327FCC3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8906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Rectangle 5"/>
          <p:cNvSpPr/>
          <p:nvPr userDrawn="1"/>
        </p:nvSpPr>
        <p:spPr>
          <a:xfrm>
            <a:off x="952" y="0"/>
            <a:ext cx="121910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61058E-B601-3749-9031-E63F7427FC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 y="-11951"/>
            <a:ext cx="12213244" cy="6869949"/>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76071" y="2163931"/>
            <a:ext cx="11039857" cy="1604433"/>
          </a:xfrm>
        </p:spPr>
        <p:txBody>
          <a:bodyPr lIns="0" anchor="t" anchorCtr="0">
            <a:noAutofit/>
          </a:bodyPr>
          <a:lstStyle>
            <a:lvl1pPr algn="l">
              <a:defRPr sz="5400">
                <a:solidFill>
                  <a:schemeClr val="bg1"/>
                </a:solidFill>
              </a:defRPr>
            </a:lvl1pPr>
          </a:lstStyle>
          <a:p>
            <a:endParaRPr lang="en-US"/>
          </a:p>
        </p:txBody>
      </p:sp>
      <p:sp>
        <p:nvSpPr>
          <p:cNvPr id="17"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bg1"/>
                </a:solidFill>
              </a:defRPr>
            </a:lvl1pPr>
          </a:lstStyle>
          <a:p>
            <a:fld id="{A59FB69D-9E19-4FB8-BEAE-20F88589C44A}" type="slidenum">
              <a:rPr lang="en-US" smtClean="0"/>
              <a:pPr/>
              <a:t>‹#›</a:t>
            </a:fld>
            <a:endParaRPr lang="en-US"/>
          </a:p>
        </p:txBody>
      </p:sp>
      <p:sp>
        <p:nvSpPr>
          <p:cNvPr id="2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bg1"/>
                </a:solidFill>
              </a:defRPr>
            </a:lvl1pPr>
          </a:lstStyle>
          <a:p>
            <a:endParaRPr lang="en-US"/>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4" name="Header Rule">
            <a:extLst>
              <a:ext uri="{FF2B5EF4-FFF2-40B4-BE49-F238E27FC236}">
                <a16:creationId xmlns:a16="http://schemas.microsoft.com/office/drawing/2014/main" id="{4DF04FB6-DC97-4C1D-9A00-6E8187CF934D}"/>
              </a:ext>
            </a:extLst>
          </p:cNvPr>
          <p:cNvSpPr/>
          <p:nvPr userDrawn="1"/>
        </p:nvSpPr>
        <p:spPr>
          <a:xfrm>
            <a:off x="576071" y="1757368"/>
            <a:ext cx="402336"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958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1B150-4294-A540-9584-113DBC1B7E1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3091587-48C9-924A-A7C7-10A399C46C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76071" y="2163931"/>
            <a:ext cx="11039857" cy="1604433"/>
          </a:xfrm>
        </p:spPr>
        <p:txBody>
          <a:bodyPr lIns="0" anchor="t" anchorCtr="0">
            <a:noAutofit/>
          </a:bodyPr>
          <a:lstStyle>
            <a:lvl1pPr algn="l">
              <a:defRPr sz="5400">
                <a:solidFill>
                  <a:schemeClr val="tx1"/>
                </a:solidFill>
              </a:defRPr>
            </a:lvl1pPr>
          </a:lstStyle>
          <a:p>
            <a:endParaRPr lang="en-US"/>
          </a:p>
        </p:txBody>
      </p:sp>
      <p:sp>
        <p:nvSpPr>
          <p:cNvPr id="17"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5"/>
                </a:solidFill>
              </a:defRPr>
            </a:lvl1pPr>
          </a:lstStyle>
          <a:p>
            <a:fld id="{A59FB69D-9E19-4FB8-BEAE-20F88589C44A}" type="slidenum">
              <a:rPr lang="en-US" smtClean="0"/>
              <a:pPr/>
              <a:t>‹#›</a:t>
            </a:fld>
            <a:endParaRPr lang="en-US"/>
          </a:p>
        </p:txBody>
      </p:sp>
      <p:sp>
        <p:nvSpPr>
          <p:cNvPr id="2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5"/>
                </a:solidFill>
              </a:defRPr>
            </a:lvl1pPr>
          </a:lstStyle>
          <a:p>
            <a:endParaRPr lang="en-US"/>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4" name="Header Rule">
            <a:extLst>
              <a:ext uri="{FF2B5EF4-FFF2-40B4-BE49-F238E27FC236}">
                <a16:creationId xmlns:a16="http://schemas.microsoft.com/office/drawing/2014/main" id="{4DF04FB6-DC97-4C1D-9A00-6E8187CF934D}"/>
              </a:ext>
            </a:extLst>
          </p:cNvPr>
          <p:cNvSpPr/>
          <p:nvPr userDrawn="1"/>
        </p:nvSpPr>
        <p:spPr>
          <a:xfrm>
            <a:off x="576071" y="1757368"/>
            <a:ext cx="402336" cy="118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596" y="6333350"/>
            <a:ext cx="392641" cy="373944"/>
          </a:xfrm>
          <a:prstGeom prst="rect">
            <a:avLst/>
          </a:prstGeom>
        </p:spPr>
      </p:pic>
    </p:spTree>
    <p:extLst>
      <p:ext uri="{BB962C8B-B14F-4D97-AF65-F5344CB8AC3E}">
        <p14:creationId xmlns:p14="http://schemas.microsoft.com/office/powerpoint/2010/main" val="1307682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6" name="Picture 5">
            <a:extLst>
              <a:ext uri="{FF2B5EF4-FFF2-40B4-BE49-F238E27FC236}">
                <a16:creationId xmlns:a16="http://schemas.microsoft.com/office/drawing/2014/main" id="{CF8B4BE7-76A9-1040-A87F-EDD8E2E74C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6071" y="1350214"/>
            <a:ext cx="11039858" cy="2126601"/>
          </a:xfrm>
        </p:spPr>
        <p:txBody>
          <a:bodyPr anchor="b" anchorCtr="0">
            <a:normAutofit/>
          </a:bodyPr>
          <a:lstStyle>
            <a:lvl1pPr>
              <a:defRPr sz="5867" b="1">
                <a:ln>
                  <a:noFill/>
                </a:ln>
                <a:solidFill>
                  <a:schemeClr val="bg2"/>
                </a:solidFill>
              </a:defRPr>
            </a:lvl1pPr>
          </a:lstStyle>
          <a:p>
            <a:r>
              <a:rPr lang="en-US"/>
              <a:t>Talk Title</a:t>
            </a:r>
          </a:p>
        </p:txBody>
      </p:sp>
      <p:sp>
        <p:nvSpPr>
          <p:cNvPr id="3" name="Text Placeholder 2"/>
          <p:cNvSpPr>
            <a:spLocks noGrp="1"/>
          </p:cNvSpPr>
          <p:nvPr>
            <p:ph type="body" idx="1" hasCustomPrompt="1"/>
          </p:nvPr>
        </p:nvSpPr>
        <p:spPr>
          <a:xfrm>
            <a:off x="576232" y="3659648"/>
            <a:ext cx="11024168" cy="421525"/>
          </a:xfrm>
        </p:spPr>
        <p:txBody>
          <a:bodyPr lIns="0"/>
          <a:lstStyle>
            <a:lvl1pPr marL="0" indent="0">
              <a:buNone/>
              <a:defRPr sz="2400" b="1">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Name</a:t>
            </a:r>
          </a:p>
        </p:txBody>
      </p:sp>
      <p:sp>
        <p:nvSpPr>
          <p:cNvPr id="7" name="Text Placeholder 2"/>
          <p:cNvSpPr>
            <a:spLocks noGrp="1"/>
          </p:cNvSpPr>
          <p:nvPr>
            <p:ph type="body" idx="13" hasCustomPrompt="1"/>
          </p:nvPr>
        </p:nvSpPr>
        <p:spPr>
          <a:xfrm>
            <a:off x="576232" y="4079335"/>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Professional Title, Branch or Division</a:t>
            </a:r>
          </a:p>
        </p:txBody>
      </p:sp>
      <p:sp>
        <p:nvSpPr>
          <p:cNvPr id="14" name="Text Placeholder 2"/>
          <p:cNvSpPr>
            <a:spLocks noGrp="1"/>
          </p:cNvSpPr>
          <p:nvPr>
            <p:ph type="body" idx="14" hasCustomPrompt="1"/>
          </p:nvPr>
        </p:nvSpPr>
        <p:spPr>
          <a:xfrm>
            <a:off x="576232" y="4394182"/>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72" y="5702976"/>
            <a:ext cx="1530350" cy="71127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71" y="5608550"/>
            <a:ext cx="895942" cy="900128"/>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6806" y="5813433"/>
            <a:ext cx="2157818" cy="450687"/>
          </a:xfrm>
          <a:prstGeom prst="rect">
            <a:avLst/>
          </a:prstGeom>
        </p:spPr>
      </p:pic>
    </p:spTree>
    <p:extLst>
      <p:ext uri="{BB962C8B-B14F-4D97-AF65-F5344CB8AC3E}">
        <p14:creationId xmlns:p14="http://schemas.microsoft.com/office/powerpoint/2010/main" val="245094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6" name="Picture 5">
            <a:extLst>
              <a:ext uri="{FF2B5EF4-FFF2-40B4-BE49-F238E27FC236}">
                <a16:creationId xmlns:a16="http://schemas.microsoft.com/office/drawing/2014/main" id="{F512FB66-D3A5-D347-B26F-70FCDF4B4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6071" y="1350214"/>
            <a:ext cx="11039858" cy="2126601"/>
          </a:xfrm>
        </p:spPr>
        <p:txBody>
          <a:bodyPr anchor="b" anchorCtr="0">
            <a:normAutofit/>
          </a:bodyPr>
          <a:lstStyle>
            <a:lvl1pPr>
              <a:defRPr sz="5867" b="1">
                <a:ln>
                  <a:noFill/>
                </a:ln>
                <a:solidFill>
                  <a:schemeClr val="bg2"/>
                </a:solidFill>
              </a:defRPr>
            </a:lvl1pPr>
          </a:lstStyle>
          <a:p>
            <a:r>
              <a:rPr lang="en-US"/>
              <a:t>Talk Title</a:t>
            </a:r>
          </a:p>
        </p:txBody>
      </p:sp>
      <p:sp>
        <p:nvSpPr>
          <p:cNvPr id="3" name="Text Placeholder 2"/>
          <p:cNvSpPr>
            <a:spLocks noGrp="1"/>
          </p:cNvSpPr>
          <p:nvPr>
            <p:ph type="body" idx="1" hasCustomPrompt="1"/>
          </p:nvPr>
        </p:nvSpPr>
        <p:spPr>
          <a:xfrm>
            <a:off x="576232" y="3659648"/>
            <a:ext cx="11024168" cy="421525"/>
          </a:xfrm>
        </p:spPr>
        <p:txBody>
          <a:bodyPr lIns="0"/>
          <a:lstStyle>
            <a:lvl1pPr marL="0" indent="0">
              <a:buNone/>
              <a:defRPr sz="2400" b="1">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Name</a:t>
            </a:r>
          </a:p>
        </p:txBody>
      </p:sp>
      <p:sp>
        <p:nvSpPr>
          <p:cNvPr id="7" name="Text Placeholder 2"/>
          <p:cNvSpPr>
            <a:spLocks noGrp="1"/>
          </p:cNvSpPr>
          <p:nvPr>
            <p:ph type="body" idx="13" hasCustomPrompt="1"/>
          </p:nvPr>
        </p:nvSpPr>
        <p:spPr>
          <a:xfrm>
            <a:off x="576232" y="4079335"/>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Professional Title, Branch or Division</a:t>
            </a:r>
          </a:p>
        </p:txBody>
      </p:sp>
      <p:sp>
        <p:nvSpPr>
          <p:cNvPr id="14" name="Text Placeholder 2"/>
          <p:cNvSpPr>
            <a:spLocks noGrp="1"/>
          </p:cNvSpPr>
          <p:nvPr>
            <p:ph type="body" idx="14" hasCustomPrompt="1"/>
          </p:nvPr>
        </p:nvSpPr>
        <p:spPr>
          <a:xfrm>
            <a:off x="576232" y="4394182"/>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3872" y="5702976"/>
            <a:ext cx="1530350" cy="711277"/>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71" y="5608550"/>
            <a:ext cx="895942" cy="900128"/>
          </a:xfrm>
          <a:prstGeom prst="rect">
            <a:avLst/>
          </a:prstGeom>
        </p:spPr>
      </p:pic>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6806" y="5813433"/>
            <a:ext cx="2157818" cy="450687"/>
          </a:xfrm>
          <a:prstGeom prst="rect">
            <a:avLst/>
          </a:prstGeom>
        </p:spPr>
      </p:pic>
    </p:spTree>
    <p:extLst>
      <p:ext uri="{BB962C8B-B14F-4D97-AF65-F5344CB8AC3E}">
        <p14:creationId xmlns:p14="http://schemas.microsoft.com/office/powerpoint/2010/main" val="2571268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121833"/>
            <a:ext cx="11039858" cy="2387600"/>
          </a:xfrm>
        </p:spPr>
        <p:txBody>
          <a:bodyPr anchor="b"/>
          <a:lstStyle>
            <a:lvl1pPr algn="ctr">
              <a:defRPr sz="8000">
                <a:solidFill>
                  <a:schemeClr val="bg2"/>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282243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839870"/>
            <a:ext cx="11039857" cy="1604433"/>
          </a:xfrm>
        </p:spPr>
        <p:txBody>
          <a:bodyPr lIns="0" anchor="b">
            <a:noAutofit/>
          </a:bodyPr>
          <a:lstStyle>
            <a:lvl1pPr algn="l">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lIns="0"/>
          <a:lstStyle>
            <a:lvl1pPr marL="0" indent="0" algn="l">
              <a:buNone/>
              <a:defRPr sz="36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1"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1" y="1813560"/>
            <a:ext cx="11039858" cy="4362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17"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8"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1139677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6071" y="1710267"/>
            <a:ext cx="11039858"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576071" y="4588934"/>
            <a:ext cx="11039858" cy="1500717"/>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14"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2421417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72" y="1813560"/>
            <a:ext cx="5458968" cy="4362873"/>
          </a:xfrm>
        </p:spPr>
        <p:txBody>
          <a:bodyPr anchor="t" anchorCtr="0"/>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13560"/>
            <a:ext cx="5406136" cy="4362873"/>
          </a:xfrm>
        </p:spPr>
        <p:txBody>
          <a:bodyPr anchor="t" anchorCtr="0"/>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16"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8"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3462560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18"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9" name="Footer Placeholder 4"/>
          <p:cNvSpPr>
            <a:spLocks noGrp="1"/>
          </p:cNvSpPr>
          <p:nvPr>
            <p:ph type="ftr" sz="quarter" idx="1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15" name="Text Placeholder 2"/>
          <p:cNvSpPr>
            <a:spLocks noGrp="1"/>
          </p:cNvSpPr>
          <p:nvPr>
            <p:ph type="body" idx="1"/>
          </p:nvPr>
        </p:nvSpPr>
        <p:spPr>
          <a:xfrm>
            <a:off x="576072" y="1813560"/>
            <a:ext cx="5393654"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6" name="Content Placeholder 3"/>
          <p:cNvSpPr>
            <a:spLocks noGrp="1"/>
          </p:cNvSpPr>
          <p:nvPr>
            <p:ph sz="half" idx="2"/>
          </p:nvPr>
        </p:nvSpPr>
        <p:spPr>
          <a:xfrm>
            <a:off x="576072" y="2828223"/>
            <a:ext cx="5393654" cy="3360909"/>
          </a:xfrm>
        </p:spPr>
        <p:txBody>
          <a:bodyPr>
            <a:normAutofit/>
          </a:bodyPr>
          <a:lstStyle>
            <a:lvl1pPr>
              <a:defRPr sz="24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3"/>
          </p:nvPr>
        </p:nvSpPr>
        <p:spPr>
          <a:xfrm>
            <a:off x="6152607" y="1813560"/>
            <a:ext cx="5452436"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0" name="Content Placeholder 5"/>
          <p:cNvSpPr>
            <a:spLocks noGrp="1"/>
          </p:cNvSpPr>
          <p:nvPr>
            <p:ph sz="quarter" idx="4"/>
          </p:nvPr>
        </p:nvSpPr>
        <p:spPr>
          <a:xfrm>
            <a:off x="6152607" y="2828223"/>
            <a:ext cx="5452436" cy="3360909"/>
          </a:xfrm>
        </p:spPr>
        <p:txBody>
          <a:bodyPr>
            <a:normAutofit/>
          </a:bodyPr>
          <a:lstStyle>
            <a:lvl1pPr>
              <a:defRPr sz="24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742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4"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6"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2157789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9"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3545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839870"/>
            <a:ext cx="11039857" cy="1604433"/>
          </a:xfrm>
        </p:spPr>
        <p:txBody>
          <a:bodyPr anchor="b">
            <a:normAutofit/>
          </a:bodyPr>
          <a:lstStyle>
            <a:lvl1pPr algn="l">
              <a:defRPr sz="5400">
                <a:solidFill>
                  <a:schemeClr val="bg2"/>
                </a:solidFill>
              </a:defRPr>
            </a:lvl1pPr>
          </a:lstStyle>
          <a:p>
            <a:r>
              <a:rPr lang="en-US"/>
              <a:t>Click to edit Master title style</a:t>
            </a:r>
          </a:p>
        </p:txBody>
      </p:sp>
      <p:sp>
        <p:nvSpPr>
          <p:cNvPr id="3" name="Subtitle 2"/>
          <p:cNvSpPr>
            <a:spLocks noGrp="1"/>
          </p:cNvSpPr>
          <p:nvPr>
            <p:ph type="subTitle" idx="1"/>
          </p:nvPr>
        </p:nvSpPr>
        <p:spPr>
          <a:xfrm>
            <a:off x="576071" y="3602568"/>
            <a:ext cx="11039857" cy="1655233"/>
          </a:xfrm>
        </p:spPr>
        <p:txBody>
          <a:bodyPr lIns="0"/>
          <a:lstStyle>
            <a:lvl1pPr marL="0" indent="0" algn="l">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4"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3092226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Rectangle 5"/>
          <p:cNvSpPr/>
          <p:nvPr userDrawn="1"/>
        </p:nvSpPr>
        <p:spPr>
          <a:xfrm>
            <a:off x="-21244" y="11949"/>
            <a:ext cx="1221324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93D3E07-1B3C-274C-85F1-93B226BB6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 y="-11951"/>
            <a:ext cx="12213244" cy="6869949"/>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54827" y="2167771"/>
            <a:ext cx="11061101" cy="1604433"/>
          </a:xfrm>
        </p:spPr>
        <p:txBody>
          <a:bodyPr lIns="0" anchor="t" anchorCtr="0">
            <a:normAutofit/>
          </a:bodyPr>
          <a:lstStyle>
            <a:lvl1pPr algn="l">
              <a:defRPr sz="5400">
                <a:solidFill>
                  <a:schemeClr val="tx1"/>
                </a:solidFill>
              </a:defRPr>
            </a:lvl1pPr>
          </a:lstStyle>
          <a:p>
            <a:endParaRPr lang="en-US"/>
          </a:p>
        </p:txBody>
      </p:sp>
      <p:sp>
        <p:nvSpPr>
          <p:cNvPr id="16" name="Header Rule">
            <a:extLst>
              <a:ext uri="{FF2B5EF4-FFF2-40B4-BE49-F238E27FC236}">
                <a16:creationId xmlns:a16="http://schemas.microsoft.com/office/drawing/2014/main" id="{DE9188C2-07C2-4519-83C3-BF4F2D6B9662}"/>
              </a:ext>
            </a:extLst>
          </p:cNvPr>
          <p:cNvSpPr/>
          <p:nvPr userDrawn="1"/>
        </p:nvSpPr>
        <p:spPr>
          <a:xfrm>
            <a:off x="554827" y="1788366"/>
            <a:ext cx="345903" cy="91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bg1"/>
              </a:solidFill>
            </a:endParaRPr>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Tree>
    <p:extLst>
      <p:ext uri="{BB962C8B-B14F-4D97-AF65-F5344CB8AC3E}">
        <p14:creationId xmlns:p14="http://schemas.microsoft.com/office/powerpoint/2010/main" val="3581093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C8B2A7B-E95C-4641-8708-AEDDE71D9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54827" y="2167771"/>
            <a:ext cx="11061101" cy="1604433"/>
          </a:xfrm>
        </p:spPr>
        <p:txBody>
          <a:bodyPr lIns="0" anchor="t" anchorCtr="0">
            <a:normAutofit/>
          </a:bodyPr>
          <a:lstStyle>
            <a:lvl1pPr algn="l">
              <a:defRPr sz="5400">
                <a:solidFill>
                  <a:schemeClr val="bg2"/>
                </a:solidFill>
              </a:defRPr>
            </a:lvl1pPr>
          </a:lstStyle>
          <a:p>
            <a:endParaRPr lang="en-US"/>
          </a:p>
        </p:txBody>
      </p:sp>
      <p:sp>
        <p:nvSpPr>
          <p:cNvPr id="16" name="Header Rule">
            <a:extLst>
              <a:ext uri="{FF2B5EF4-FFF2-40B4-BE49-F238E27FC236}">
                <a16:creationId xmlns:a16="http://schemas.microsoft.com/office/drawing/2014/main" id="{DE9188C2-07C2-4519-83C3-BF4F2D6B9662}"/>
              </a:ext>
            </a:extLst>
          </p:cNvPr>
          <p:cNvSpPr/>
          <p:nvPr userDrawn="1"/>
        </p:nvSpPr>
        <p:spPr>
          <a:xfrm>
            <a:off x="554827" y="1788366"/>
            <a:ext cx="345903" cy="91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bg1"/>
              </a:solidFill>
            </a:endParaRPr>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Tree>
    <p:extLst>
      <p:ext uri="{BB962C8B-B14F-4D97-AF65-F5344CB8AC3E}">
        <p14:creationId xmlns:p14="http://schemas.microsoft.com/office/powerpoint/2010/main" val="1239899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8EFC93-6169-C64D-BCB7-98D1B91389A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06" y="-22700"/>
            <a:ext cx="12213244" cy="6880700"/>
          </a:xfrm>
          <a:prstGeom prst="rect">
            <a:avLst/>
          </a:prstGeom>
        </p:spPr>
      </p:pic>
      <p:sp>
        <p:nvSpPr>
          <p:cNvPr id="3" name="Text Placeholder 2"/>
          <p:cNvSpPr>
            <a:spLocks noGrp="1"/>
          </p:cNvSpPr>
          <p:nvPr>
            <p:ph type="body" idx="1" hasCustomPrompt="1"/>
          </p:nvPr>
        </p:nvSpPr>
        <p:spPr>
          <a:xfrm>
            <a:off x="576232" y="3661485"/>
            <a:ext cx="11024168" cy="421525"/>
          </a:xfrm>
        </p:spPr>
        <p:txBody>
          <a:bodyPr lIns="0"/>
          <a:lstStyle>
            <a:lvl1pPr marL="0" indent="0">
              <a:buNone/>
              <a:defRPr sz="2400" b="1">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Name</a:t>
            </a:r>
          </a:p>
        </p:txBody>
      </p:sp>
      <p:sp>
        <p:nvSpPr>
          <p:cNvPr id="7" name="Text Placeholder 2"/>
          <p:cNvSpPr>
            <a:spLocks noGrp="1"/>
          </p:cNvSpPr>
          <p:nvPr>
            <p:ph type="body" idx="13" hasCustomPrompt="1"/>
          </p:nvPr>
        </p:nvSpPr>
        <p:spPr>
          <a:xfrm>
            <a:off x="576232" y="4083010"/>
            <a:ext cx="11024168" cy="314847"/>
          </a:xfrm>
        </p:spPr>
        <p:txBody>
          <a:bodyPr lIns="0">
            <a:normAutofit/>
          </a:bodyPr>
          <a:lstStyle>
            <a:lvl1pPr marL="0" indent="0">
              <a:buNone/>
              <a:defRPr sz="1600" b="0">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Professional Title, Branch or Division</a:t>
            </a:r>
          </a:p>
        </p:txBody>
      </p:sp>
      <p:sp>
        <p:nvSpPr>
          <p:cNvPr id="14" name="Text Placeholder 2"/>
          <p:cNvSpPr>
            <a:spLocks noGrp="1"/>
          </p:cNvSpPr>
          <p:nvPr>
            <p:ph type="body" idx="14" hasCustomPrompt="1"/>
          </p:nvPr>
        </p:nvSpPr>
        <p:spPr>
          <a:xfrm>
            <a:off x="576232" y="4397857"/>
            <a:ext cx="11024168" cy="314847"/>
          </a:xfrm>
        </p:spPr>
        <p:txBody>
          <a:bodyPr lIns="0">
            <a:noAutofit/>
          </a:bodyPr>
          <a:lstStyle>
            <a:lvl1pPr marL="0" indent="0">
              <a:buNone/>
              <a:defRPr sz="1400" b="0">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Date</a:t>
            </a:r>
          </a:p>
        </p:txBody>
      </p:sp>
      <p:sp>
        <p:nvSpPr>
          <p:cNvPr id="2" name="Title 1"/>
          <p:cNvSpPr>
            <a:spLocks noGrp="1"/>
          </p:cNvSpPr>
          <p:nvPr>
            <p:ph type="title" hasCustomPrompt="1"/>
          </p:nvPr>
        </p:nvSpPr>
        <p:spPr>
          <a:xfrm>
            <a:off x="576071" y="1065928"/>
            <a:ext cx="11039858" cy="2414177"/>
          </a:xfrm>
        </p:spPr>
        <p:txBody>
          <a:bodyPr lIns="0" anchor="b" anchorCtr="0">
            <a:normAutofit/>
          </a:bodyPr>
          <a:lstStyle>
            <a:lvl1pPr>
              <a:defRPr sz="5867" b="1">
                <a:ln>
                  <a:noFill/>
                </a:ln>
                <a:solidFill>
                  <a:schemeClr val="accent6"/>
                </a:solidFill>
              </a:defRPr>
            </a:lvl1pPr>
          </a:lstStyle>
          <a:p>
            <a:r>
              <a:rPr lang="en-US"/>
              <a:t>Talk Title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71" y="5604370"/>
            <a:ext cx="900103" cy="904309"/>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2012" y="5844456"/>
            <a:ext cx="2157819" cy="450687"/>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33871" y="5700983"/>
            <a:ext cx="1530351" cy="711277"/>
          </a:xfrm>
          <a:prstGeom prst="rect">
            <a:avLst/>
          </a:prstGeom>
        </p:spPr>
      </p:pic>
    </p:spTree>
    <p:extLst>
      <p:ext uri="{BB962C8B-B14F-4D97-AF65-F5344CB8AC3E}">
        <p14:creationId xmlns:p14="http://schemas.microsoft.com/office/powerpoint/2010/main" val="383612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76071" y="350520"/>
            <a:ext cx="11039858" cy="1356360"/>
          </a:xfrm>
        </p:spPr>
        <p:txBody>
          <a:bodyPr lIns="0" anchor="ctr" anchorCtr="0">
            <a:noAutofit/>
          </a:bodyPr>
          <a:lstStyle>
            <a:lvl1pPr>
              <a:defRPr sz="4400"/>
            </a:lvl1pPr>
          </a:lstStyle>
          <a:p>
            <a:r>
              <a:rPr lang="en-US"/>
              <a:t>Click to edit Master title style</a:t>
            </a:r>
          </a:p>
        </p:txBody>
      </p:sp>
      <p:sp>
        <p:nvSpPr>
          <p:cNvPr id="3" name="Content Placeholder 2"/>
          <p:cNvSpPr>
            <a:spLocks noGrp="1"/>
          </p:cNvSpPr>
          <p:nvPr>
            <p:ph idx="1"/>
          </p:nvPr>
        </p:nvSpPr>
        <p:spPr>
          <a:xfrm>
            <a:off x="576072" y="1813560"/>
            <a:ext cx="11039856" cy="4362873"/>
          </a:xfrm>
        </p:spPr>
        <p:txBody>
          <a:bodyPr/>
          <a:lstStyle/>
          <a:p>
            <a:pPr lvl="0"/>
            <a:r>
              <a:rPr lang="en-US"/>
              <a:t>Click to edit Master text styles</a:t>
            </a:r>
          </a:p>
          <a:p>
            <a:pPr lvl="1"/>
            <a:r>
              <a:rPr lang="en-US"/>
              <a:t>Second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10" name="Footer Placeholder 4">
            <a:extLst>
              <a:ext uri="{C183D7F6-B498-43B3-948B-1728B52AA6E4}">
                <adec:decorative xmlns:adec="http://schemas.microsoft.com/office/drawing/2017/decorative" val="1"/>
              </a:ext>
            </a:extLst>
          </p:cNvPr>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1" name="Slide Number Placeholder 15">
            <a:extLst>
              <a:ext uri="{FF2B5EF4-FFF2-40B4-BE49-F238E27FC236}">
                <a16:creationId xmlns:a16="http://schemas.microsoft.com/office/drawing/2014/main" id="{B169196B-A82B-4AA1-8563-87EF14040DC7}"/>
              </a:ext>
              <a:ext uri="{C183D7F6-B498-43B3-948B-1728B52AA6E4}">
                <adec:decorative xmlns:adec="http://schemas.microsoft.com/office/drawing/2017/decorative" val="1"/>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121833"/>
            <a:ext cx="11039858" cy="2387600"/>
          </a:xfrm>
        </p:spPr>
        <p:txBody>
          <a:bodyPr anchor="b"/>
          <a:lstStyle>
            <a:lvl1pPr algn="ctr">
              <a:defRPr sz="80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8"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2161135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813560"/>
            <a:ext cx="11039856" cy="4362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1"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3373114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071" y="1710267"/>
            <a:ext cx="11039858"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576071" y="4588934"/>
            <a:ext cx="11039858"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8"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34662541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72" y="1813560"/>
            <a:ext cx="5276088" cy="4362873"/>
          </a:xfrm>
        </p:spPr>
        <p:txBody>
          <a:bodyPr anchor="t" anchorCtr="0">
            <a:normAutofit/>
          </a:bodyPr>
          <a:lstStyle>
            <a:lvl1pPr>
              <a:defRPr sz="28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1166" y="1813560"/>
            <a:ext cx="5554762" cy="4362873"/>
          </a:xfrm>
        </p:spPr>
        <p:txBody>
          <a:bodyPr anchor="t" anchorCtr="0">
            <a:normAutofit/>
          </a:bodyPr>
          <a:lstStyle>
            <a:lvl1pPr>
              <a:defRPr sz="28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12"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
        <p:nvSpPr>
          <p:cNvPr id="9"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2402844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6072" y="1813560"/>
            <a:ext cx="5393654"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576072" y="2828223"/>
            <a:ext cx="5393654" cy="3360909"/>
          </a:xfrm>
        </p:spPr>
        <p:txBody>
          <a:bodyPr>
            <a:normAutofit/>
          </a:bodyPr>
          <a:lstStyle>
            <a:lvl1pPr>
              <a:defRPr sz="24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2607" y="1813560"/>
            <a:ext cx="5452436"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52607" y="2828223"/>
            <a:ext cx="5452436" cy="3360909"/>
          </a:xfrm>
        </p:spPr>
        <p:txBody>
          <a:bodyPr>
            <a:normAutofit/>
          </a:bodyPr>
          <a:lstStyle>
            <a:lvl1pPr>
              <a:defRPr sz="24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12" name="Footer Placeholder 4"/>
          <p:cNvSpPr>
            <a:spLocks noGrp="1"/>
          </p:cNvSpPr>
          <p:nvPr>
            <p:ph type="ftr" sz="quarter" idx="11"/>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
        <p:nvSpPr>
          <p:cNvPr id="11" name="Title 1"/>
          <p:cNvSpPr>
            <a:spLocks noGrp="1"/>
          </p:cNvSpPr>
          <p:nvPr>
            <p:ph type="title"/>
          </p:nvPr>
        </p:nvSpPr>
        <p:spPr>
          <a:xfrm>
            <a:off x="576071" y="350521"/>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933232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8"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9"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
        <p:nvSpPr>
          <p:cNvPr id="6"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349760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6"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2389798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839870"/>
            <a:ext cx="11039857" cy="1604433"/>
          </a:xfrm>
        </p:spPr>
        <p:txBody>
          <a:bodyPr lIns="0" anchor="b">
            <a:normAutofit/>
          </a:bodyPr>
          <a:lstStyle>
            <a:lvl1pPr algn="l">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lIns="0"/>
          <a:lstStyle>
            <a:lvl1pPr marL="0" indent="0" algn="l">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1"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819230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2ED036-992A-7643-9034-246B672BAB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04823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Rectangle 5"/>
          <p:cNvSpPr/>
          <p:nvPr userDrawn="1"/>
        </p:nvSpPr>
        <p:spPr>
          <a:xfrm>
            <a:off x="952" y="0"/>
            <a:ext cx="1219104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4" y="-12504"/>
            <a:ext cx="12213244" cy="6880700"/>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76071" y="2163931"/>
            <a:ext cx="11039857" cy="1604433"/>
          </a:xfrm>
        </p:spPr>
        <p:txBody>
          <a:bodyPr lIns="0" anchor="t" anchorCtr="0">
            <a:normAutofit/>
          </a:bodyPr>
          <a:lstStyle>
            <a:lvl1pPr algn="l">
              <a:defRPr sz="5400">
                <a:solidFill>
                  <a:schemeClr val="bg1"/>
                </a:solidFill>
              </a:defRPr>
            </a:lvl1pPr>
          </a:lstStyle>
          <a:p>
            <a:endParaRPr lang="en-US"/>
          </a:p>
        </p:txBody>
      </p:sp>
      <p:sp>
        <p:nvSpPr>
          <p:cNvPr id="17"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bg1"/>
                </a:solidFill>
              </a:defRPr>
            </a:lvl1pPr>
          </a:lstStyle>
          <a:p>
            <a:fld id="{A59FB69D-9E19-4FB8-BEAE-20F88589C44A}" type="slidenum">
              <a:rPr lang="en-US" smtClean="0"/>
              <a:pPr/>
              <a:t>‹#›</a:t>
            </a:fld>
            <a:endParaRPr lang="en-US"/>
          </a:p>
        </p:txBody>
      </p:sp>
      <p:sp>
        <p:nvSpPr>
          <p:cNvPr id="2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bg1"/>
                </a:solidFill>
              </a:defRPr>
            </a:lvl1pPr>
          </a:lstStyle>
          <a:p>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4" name="Header Rule">
            <a:extLst>
              <a:ext uri="{FF2B5EF4-FFF2-40B4-BE49-F238E27FC236}">
                <a16:creationId xmlns:a16="http://schemas.microsoft.com/office/drawing/2014/main" id="{4DF04FB6-DC97-4C1D-9A00-6E8187CF934D}"/>
              </a:ext>
            </a:extLst>
          </p:cNvPr>
          <p:cNvSpPr/>
          <p:nvPr userDrawn="1"/>
        </p:nvSpPr>
        <p:spPr>
          <a:xfrm>
            <a:off x="576071" y="1757368"/>
            <a:ext cx="402336"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0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576071" y="350520"/>
            <a:ext cx="11039858" cy="1356360"/>
          </a:xfrm>
        </p:spPr>
        <p:txBody>
          <a:bodyPr lIns="0" anchor="ctr" anchorCtr="0">
            <a:noAutofit/>
          </a:bodyPr>
          <a:lstStyle>
            <a:lvl1pPr>
              <a:defRPr sz="4400"/>
            </a:lvl1pPr>
          </a:lstStyle>
          <a:p>
            <a:r>
              <a:rPr lang="en-US"/>
              <a:t>Click to edit Master title style</a:t>
            </a:r>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8" name="Footer Placeholder 4">
            <a:extLst>
              <a:ext uri="{C183D7F6-B498-43B3-948B-1728B52AA6E4}">
                <adec:decorative xmlns:adec="http://schemas.microsoft.com/office/drawing/2017/decorative" val="1"/>
              </a:ext>
            </a:extLst>
          </p:cNvPr>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9" name="Slide Number Placeholder 15">
            <a:extLst>
              <a:ext uri="{FF2B5EF4-FFF2-40B4-BE49-F238E27FC236}">
                <a16:creationId xmlns:a16="http://schemas.microsoft.com/office/drawing/2014/main" id="{B169196B-A82B-4AA1-8563-87EF14040DC7}"/>
              </a:ext>
              <a:ext uri="{C183D7F6-B498-43B3-948B-1728B52AA6E4}">
                <adec:decorative xmlns:adec="http://schemas.microsoft.com/office/drawing/2017/decorative" val="1"/>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81B150-4294-A540-9584-113DBC1B7E1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3244" cy="6880700"/>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76071" y="2163931"/>
            <a:ext cx="11039857" cy="1604433"/>
          </a:xfrm>
        </p:spPr>
        <p:txBody>
          <a:bodyPr lIns="0" anchor="t" anchorCtr="0">
            <a:normAutofit/>
          </a:bodyPr>
          <a:lstStyle>
            <a:lvl1pPr algn="l">
              <a:defRPr sz="5400">
                <a:solidFill>
                  <a:schemeClr val="tx1"/>
                </a:solidFill>
              </a:defRPr>
            </a:lvl1pPr>
          </a:lstStyle>
          <a:p>
            <a:endParaRPr lang="en-US"/>
          </a:p>
        </p:txBody>
      </p:sp>
      <p:sp>
        <p:nvSpPr>
          <p:cNvPr id="17"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5"/>
                </a:solidFill>
              </a:defRPr>
            </a:lvl1pPr>
          </a:lstStyle>
          <a:p>
            <a:fld id="{A59FB69D-9E19-4FB8-BEAE-20F88589C44A}" type="slidenum">
              <a:rPr lang="en-US" smtClean="0"/>
              <a:pPr/>
              <a:t>‹#›</a:t>
            </a:fld>
            <a:endParaRPr lang="en-US"/>
          </a:p>
        </p:txBody>
      </p:sp>
      <p:sp>
        <p:nvSpPr>
          <p:cNvPr id="2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5"/>
                </a:solidFill>
              </a:defRPr>
            </a:lvl1pPr>
          </a:lstStyle>
          <a:p>
            <a:endParaRPr lang="en-US"/>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4" name="Header Rule">
            <a:extLst>
              <a:ext uri="{FF2B5EF4-FFF2-40B4-BE49-F238E27FC236}">
                <a16:creationId xmlns:a16="http://schemas.microsoft.com/office/drawing/2014/main" id="{4DF04FB6-DC97-4C1D-9A00-6E8187CF934D}"/>
              </a:ext>
            </a:extLst>
          </p:cNvPr>
          <p:cNvSpPr/>
          <p:nvPr userDrawn="1"/>
        </p:nvSpPr>
        <p:spPr>
          <a:xfrm>
            <a:off x="576071" y="1757368"/>
            <a:ext cx="402336" cy="118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7596" y="6333350"/>
            <a:ext cx="392641" cy="373944"/>
          </a:xfrm>
          <a:prstGeom prst="rect">
            <a:avLst/>
          </a:prstGeom>
        </p:spPr>
      </p:pic>
    </p:spTree>
    <p:extLst>
      <p:ext uri="{BB962C8B-B14F-4D97-AF65-F5344CB8AC3E}">
        <p14:creationId xmlns:p14="http://schemas.microsoft.com/office/powerpoint/2010/main" val="19267928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6" name="Picture 5">
            <a:extLst>
              <a:ext uri="{FF2B5EF4-FFF2-40B4-BE49-F238E27FC236}">
                <a16:creationId xmlns:a16="http://schemas.microsoft.com/office/drawing/2014/main" id="{CF8B4BE7-76A9-1040-A87F-EDD8E2E74C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6071" y="1350214"/>
            <a:ext cx="11039858" cy="2126601"/>
          </a:xfrm>
        </p:spPr>
        <p:txBody>
          <a:bodyPr anchor="b" anchorCtr="0">
            <a:normAutofit/>
          </a:bodyPr>
          <a:lstStyle>
            <a:lvl1pPr>
              <a:defRPr sz="5867" b="1">
                <a:ln>
                  <a:noFill/>
                </a:ln>
                <a:solidFill>
                  <a:schemeClr val="bg2"/>
                </a:solidFill>
              </a:defRPr>
            </a:lvl1pPr>
          </a:lstStyle>
          <a:p>
            <a:r>
              <a:rPr lang="en-US"/>
              <a:t>Talk Title</a:t>
            </a:r>
          </a:p>
        </p:txBody>
      </p:sp>
      <p:sp>
        <p:nvSpPr>
          <p:cNvPr id="3" name="Text Placeholder 2"/>
          <p:cNvSpPr>
            <a:spLocks noGrp="1"/>
          </p:cNvSpPr>
          <p:nvPr>
            <p:ph type="body" idx="1" hasCustomPrompt="1"/>
          </p:nvPr>
        </p:nvSpPr>
        <p:spPr>
          <a:xfrm>
            <a:off x="576232" y="3659648"/>
            <a:ext cx="11024168" cy="421525"/>
          </a:xfrm>
        </p:spPr>
        <p:txBody>
          <a:bodyPr lIns="0"/>
          <a:lstStyle>
            <a:lvl1pPr marL="0" indent="0">
              <a:buNone/>
              <a:defRPr sz="2400" b="1">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Name</a:t>
            </a:r>
          </a:p>
        </p:txBody>
      </p:sp>
      <p:sp>
        <p:nvSpPr>
          <p:cNvPr id="7" name="Text Placeholder 2"/>
          <p:cNvSpPr>
            <a:spLocks noGrp="1"/>
          </p:cNvSpPr>
          <p:nvPr>
            <p:ph type="body" idx="13" hasCustomPrompt="1"/>
          </p:nvPr>
        </p:nvSpPr>
        <p:spPr>
          <a:xfrm>
            <a:off x="576232" y="4079335"/>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Professional Title, Branch or Division</a:t>
            </a:r>
          </a:p>
        </p:txBody>
      </p:sp>
      <p:sp>
        <p:nvSpPr>
          <p:cNvPr id="14" name="Text Placeholder 2"/>
          <p:cNvSpPr>
            <a:spLocks noGrp="1"/>
          </p:cNvSpPr>
          <p:nvPr>
            <p:ph type="body" idx="14" hasCustomPrompt="1"/>
          </p:nvPr>
        </p:nvSpPr>
        <p:spPr>
          <a:xfrm>
            <a:off x="576232" y="4394182"/>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Date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872" y="5702976"/>
            <a:ext cx="1530350" cy="711277"/>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6071" y="5608550"/>
            <a:ext cx="895942" cy="900128"/>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46806" y="5813433"/>
            <a:ext cx="2157818" cy="450687"/>
          </a:xfrm>
          <a:prstGeom prst="rect">
            <a:avLst/>
          </a:prstGeom>
        </p:spPr>
      </p:pic>
    </p:spTree>
    <p:extLst>
      <p:ext uri="{BB962C8B-B14F-4D97-AF65-F5344CB8AC3E}">
        <p14:creationId xmlns:p14="http://schemas.microsoft.com/office/powerpoint/2010/main" val="20826835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6" name="Picture 5">
            <a:extLst>
              <a:ext uri="{FF2B5EF4-FFF2-40B4-BE49-F238E27FC236}">
                <a16:creationId xmlns:a16="http://schemas.microsoft.com/office/drawing/2014/main" id="{F512FB66-D3A5-D347-B26F-70FCDF4B4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6071" y="1350214"/>
            <a:ext cx="11039858" cy="2126601"/>
          </a:xfrm>
        </p:spPr>
        <p:txBody>
          <a:bodyPr anchor="b" anchorCtr="0">
            <a:normAutofit/>
          </a:bodyPr>
          <a:lstStyle>
            <a:lvl1pPr>
              <a:defRPr sz="5867" b="1">
                <a:ln>
                  <a:noFill/>
                </a:ln>
                <a:solidFill>
                  <a:schemeClr val="bg2"/>
                </a:solidFill>
              </a:defRPr>
            </a:lvl1pPr>
          </a:lstStyle>
          <a:p>
            <a:r>
              <a:rPr lang="en-US"/>
              <a:t>Talk Title</a:t>
            </a:r>
          </a:p>
        </p:txBody>
      </p:sp>
      <p:sp>
        <p:nvSpPr>
          <p:cNvPr id="3" name="Text Placeholder 2"/>
          <p:cNvSpPr>
            <a:spLocks noGrp="1"/>
          </p:cNvSpPr>
          <p:nvPr>
            <p:ph type="body" idx="1" hasCustomPrompt="1"/>
          </p:nvPr>
        </p:nvSpPr>
        <p:spPr>
          <a:xfrm>
            <a:off x="576232" y="3659648"/>
            <a:ext cx="11024168" cy="421525"/>
          </a:xfrm>
        </p:spPr>
        <p:txBody>
          <a:bodyPr lIns="0"/>
          <a:lstStyle>
            <a:lvl1pPr marL="0" indent="0">
              <a:buNone/>
              <a:defRPr sz="2400" b="1">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Name</a:t>
            </a:r>
          </a:p>
        </p:txBody>
      </p:sp>
      <p:sp>
        <p:nvSpPr>
          <p:cNvPr id="7" name="Text Placeholder 2"/>
          <p:cNvSpPr>
            <a:spLocks noGrp="1"/>
          </p:cNvSpPr>
          <p:nvPr>
            <p:ph type="body" idx="13" hasCustomPrompt="1"/>
          </p:nvPr>
        </p:nvSpPr>
        <p:spPr>
          <a:xfrm>
            <a:off x="576232" y="4079335"/>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Professional Title, Branch or Division</a:t>
            </a:r>
          </a:p>
        </p:txBody>
      </p:sp>
      <p:sp>
        <p:nvSpPr>
          <p:cNvPr id="14" name="Text Placeholder 2"/>
          <p:cNvSpPr>
            <a:spLocks noGrp="1"/>
          </p:cNvSpPr>
          <p:nvPr>
            <p:ph type="body" idx="14" hasCustomPrompt="1"/>
          </p:nvPr>
        </p:nvSpPr>
        <p:spPr>
          <a:xfrm>
            <a:off x="576232" y="4394182"/>
            <a:ext cx="11024168" cy="314847"/>
          </a:xfrm>
        </p:spPr>
        <p:txBody>
          <a:bodyPr lIns="0">
            <a:normAutofit/>
          </a:bodyPr>
          <a:lstStyle>
            <a:lvl1pPr marL="0" indent="0">
              <a:buNone/>
              <a:defRPr sz="1600" b="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Date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872" y="5702976"/>
            <a:ext cx="1530350" cy="711277"/>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6071" y="5608550"/>
            <a:ext cx="895942" cy="900128"/>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46806" y="5813433"/>
            <a:ext cx="2157818" cy="450687"/>
          </a:xfrm>
          <a:prstGeom prst="rect">
            <a:avLst/>
          </a:prstGeom>
        </p:spPr>
      </p:pic>
    </p:spTree>
    <p:extLst>
      <p:ext uri="{BB962C8B-B14F-4D97-AF65-F5344CB8AC3E}">
        <p14:creationId xmlns:p14="http://schemas.microsoft.com/office/powerpoint/2010/main" val="37876392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121833"/>
            <a:ext cx="11039858" cy="2387600"/>
          </a:xfrm>
        </p:spPr>
        <p:txBody>
          <a:bodyPr anchor="b"/>
          <a:lstStyle>
            <a:lvl1pPr algn="ctr">
              <a:defRPr sz="8000">
                <a:solidFill>
                  <a:schemeClr val="bg2"/>
                </a:solidFill>
              </a:defRPr>
            </a:lvl1pPr>
          </a:lstStyle>
          <a:p>
            <a:r>
              <a:rPr lang="en-US"/>
              <a:t>Click to edit Master title style</a:t>
            </a:r>
          </a:p>
        </p:txBody>
      </p:sp>
      <p:sp>
        <p:nvSpPr>
          <p:cNvPr id="3" name="Subtitle 2"/>
          <p:cNvSpPr>
            <a:spLocks noGrp="1"/>
          </p:cNvSpPr>
          <p:nvPr>
            <p:ph type="subTitle" idx="1"/>
          </p:nvPr>
        </p:nvSpPr>
        <p:spPr>
          <a:xfrm>
            <a:off x="576071" y="3602568"/>
            <a:ext cx="11039858"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3091006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1" y="1813560"/>
            <a:ext cx="11039858" cy="4362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17"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8"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2111235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6071" y="1710267"/>
            <a:ext cx="11039858"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576071" y="4588934"/>
            <a:ext cx="11039858" cy="1500717"/>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14"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5"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1199531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72" y="1813560"/>
            <a:ext cx="5458968" cy="4362873"/>
          </a:xfrm>
        </p:spPr>
        <p:txBody>
          <a:bodyPr anchor="t" anchorCtr="0"/>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13560"/>
            <a:ext cx="5406136" cy="4362873"/>
          </a:xfrm>
        </p:spPr>
        <p:txBody>
          <a:bodyPr anchor="t" anchorCtr="0"/>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16"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8"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383929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18"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9" name="Footer Placeholder 4"/>
          <p:cNvSpPr>
            <a:spLocks noGrp="1"/>
          </p:cNvSpPr>
          <p:nvPr>
            <p:ph type="ftr" sz="quarter" idx="1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15" name="Text Placeholder 2"/>
          <p:cNvSpPr>
            <a:spLocks noGrp="1"/>
          </p:cNvSpPr>
          <p:nvPr>
            <p:ph type="body" idx="1"/>
          </p:nvPr>
        </p:nvSpPr>
        <p:spPr>
          <a:xfrm>
            <a:off x="576072" y="1813560"/>
            <a:ext cx="5393654"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6" name="Content Placeholder 3"/>
          <p:cNvSpPr>
            <a:spLocks noGrp="1"/>
          </p:cNvSpPr>
          <p:nvPr>
            <p:ph sz="half" idx="2"/>
          </p:nvPr>
        </p:nvSpPr>
        <p:spPr>
          <a:xfrm>
            <a:off x="576072" y="2828223"/>
            <a:ext cx="5393654" cy="3360909"/>
          </a:xfrm>
        </p:spPr>
        <p:txBody>
          <a:bodyPr>
            <a:normAutofit/>
          </a:bodyPr>
          <a:lstStyle>
            <a:lvl1pPr>
              <a:defRPr sz="24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p:cNvSpPr>
            <a:spLocks noGrp="1"/>
          </p:cNvSpPr>
          <p:nvPr>
            <p:ph type="body" sz="quarter" idx="3"/>
          </p:nvPr>
        </p:nvSpPr>
        <p:spPr>
          <a:xfrm>
            <a:off x="6152607" y="1813560"/>
            <a:ext cx="5452436" cy="907984"/>
          </a:xfrm>
        </p:spPr>
        <p:txBody>
          <a:bodyPr anchor="t" anchorCtr="0">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0" name="Content Placeholder 5"/>
          <p:cNvSpPr>
            <a:spLocks noGrp="1"/>
          </p:cNvSpPr>
          <p:nvPr>
            <p:ph sz="quarter" idx="4"/>
          </p:nvPr>
        </p:nvSpPr>
        <p:spPr>
          <a:xfrm>
            <a:off x="6152607" y="2828223"/>
            <a:ext cx="5452436" cy="3360909"/>
          </a:xfrm>
        </p:spPr>
        <p:txBody>
          <a:bodyPr>
            <a:normAutofit/>
          </a:bodyPr>
          <a:lstStyle>
            <a:lvl1pPr>
              <a:defRPr sz="24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8031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4"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
        <p:nvSpPr>
          <p:cNvPr id="6" name="Title 1"/>
          <p:cNvSpPr>
            <a:spLocks noGrp="1"/>
          </p:cNvSpPr>
          <p:nvPr>
            <p:ph type="title"/>
          </p:nvPr>
        </p:nvSpPr>
        <p:spPr>
          <a:xfrm>
            <a:off x="576071" y="350520"/>
            <a:ext cx="11039858" cy="1356360"/>
          </a:xfrm>
        </p:spPr>
        <p:txBody>
          <a:bodyPr lIns="0" anchor="ctr" anchorCtr="0">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4304503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9"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62190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576071" y="350520"/>
            <a:ext cx="11039858" cy="1356360"/>
          </a:xfrm>
        </p:spPr>
        <p:txBody>
          <a:bodyPr lIns="0" anchor="ctr" anchorCtr="0">
            <a:no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576072" y="1813560"/>
            <a:ext cx="5276088" cy="4362873"/>
          </a:xfrm>
        </p:spPr>
        <p:txBody>
          <a:bodyPr anchor="t" anchorCtr="0">
            <a:noAutofit/>
          </a:bodyPr>
          <a:lstStyle>
            <a:lvl1pPr>
              <a:defRPr sz="3600"/>
            </a:lvl1pPr>
            <a:lvl2pPr>
              <a:defRPr sz="3600"/>
            </a:lvl2pPr>
            <a:lvl3pPr>
              <a:defRPr sz="1800"/>
            </a:lvl3pPr>
            <a:lvl4pPr>
              <a:defRPr sz="1600"/>
            </a:lvl4pPr>
            <a:lvl5pPr>
              <a:defRPr sz="1600"/>
            </a:lvl5pPr>
          </a:lstStyle>
          <a:p>
            <a:pPr lvl="0"/>
            <a:r>
              <a:rPr lang="en-US"/>
              <a:t>Click to edit Master text styles</a:t>
            </a:r>
          </a:p>
        </p:txBody>
      </p:sp>
      <p:sp>
        <p:nvSpPr>
          <p:cNvPr id="4" name="Content Placeholder 3"/>
          <p:cNvSpPr>
            <a:spLocks noGrp="1"/>
          </p:cNvSpPr>
          <p:nvPr>
            <p:ph sz="half" idx="2"/>
          </p:nvPr>
        </p:nvSpPr>
        <p:spPr>
          <a:xfrm>
            <a:off x="6061166" y="1813560"/>
            <a:ext cx="5554762" cy="4362873"/>
          </a:xfrm>
        </p:spPr>
        <p:txBody>
          <a:bodyPr anchor="t" anchorCtr="0">
            <a:noAutofit/>
          </a:bodyPr>
          <a:lstStyle>
            <a:lvl1pPr>
              <a:defRPr sz="3600"/>
            </a:lvl1pPr>
            <a:lvl2pPr>
              <a:defRPr sz="3600"/>
            </a:lvl2pPr>
            <a:lvl3pPr>
              <a:defRPr sz="1800"/>
            </a:lvl3pPr>
            <a:lvl4pPr>
              <a:defRPr sz="1600"/>
            </a:lvl4pPr>
            <a:lvl5pPr>
              <a:defRPr sz="1600"/>
            </a:lvl5pPr>
          </a:lstStyle>
          <a:p>
            <a:pPr lvl="0"/>
            <a:r>
              <a:rPr lang="en-US"/>
              <a:t>Click to edit Master text styles</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12" name="Footer Placeholder 4">
            <a:extLst>
              <a:ext uri="{C183D7F6-B498-43B3-948B-1728B52AA6E4}">
                <adec:decorative xmlns:adec="http://schemas.microsoft.com/office/drawing/2017/decorative" val="1"/>
              </a:ext>
            </a:extLst>
          </p:cNvPr>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3" name="Slide Number Placeholder 15">
            <a:extLst>
              <a:ext uri="{FF2B5EF4-FFF2-40B4-BE49-F238E27FC236}">
                <a16:creationId xmlns:a16="http://schemas.microsoft.com/office/drawing/2014/main" id="{B169196B-A82B-4AA1-8563-87EF14040DC7}"/>
              </a:ext>
              <a:ext uri="{C183D7F6-B498-43B3-948B-1728B52AA6E4}">
                <adec:decorative xmlns:adec="http://schemas.microsoft.com/office/drawing/2017/decorative" val="1"/>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6071" y="1839870"/>
            <a:ext cx="11039857" cy="1604433"/>
          </a:xfrm>
        </p:spPr>
        <p:txBody>
          <a:bodyPr anchor="b">
            <a:normAutofit/>
          </a:bodyPr>
          <a:lstStyle>
            <a:lvl1pPr algn="l">
              <a:defRPr sz="5400">
                <a:solidFill>
                  <a:schemeClr val="bg2"/>
                </a:solidFill>
              </a:defRPr>
            </a:lvl1pPr>
          </a:lstStyle>
          <a:p>
            <a:r>
              <a:rPr lang="en-US"/>
              <a:t>Click to edit Master title style</a:t>
            </a:r>
          </a:p>
        </p:txBody>
      </p:sp>
      <p:sp>
        <p:nvSpPr>
          <p:cNvPr id="3" name="Subtitle 2"/>
          <p:cNvSpPr>
            <a:spLocks noGrp="1"/>
          </p:cNvSpPr>
          <p:nvPr>
            <p:ph type="subTitle" idx="1"/>
          </p:nvPr>
        </p:nvSpPr>
        <p:spPr>
          <a:xfrm>
            <a:off x="576071" y="3602568"/>
            <a:ext cx="11039857" cy="1655233"/>
          </a:xfrm>
        </p:spPr>
        <p:txBody>
          <a:bodyPr lIns="0"/>
          <a:lstStyle>
            <a:lvl1pPr marL="0" indent="0" algn="l">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4"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3324830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6" name="Rectangle 5"/>
          <p:cNvSpPr/>
          <p:nvPr userDrawn="1"/>
        </p:nvSpPr>
        <p:spPr>
          <a:xfrm>
            <a:off x="-21244" y="11949"/>
            <a:ext cx="1221324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93D3E07-1B3C-274C-85F1-93B226BB6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 y="-11951"/>
            <a:ext cx="12213244" cy="6869949"/>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54827" y="2167771"/>
            <a:ext cx="11061101" cy="1604433"/>
          </a:xfrm>
        </p:spPr>
        <p:txBody>
          <a:bodyPr lIns="0" anchor="t" anchorCtr="0">
            <a:normAutofit/>
          </a:bodyPr>
          <a:lstStyle>
            <a:lvl1pPr algn="l">
              <a:defRPr sz="5400">
                <a:solidFill>
                  <a:schemeClr val="tx1"/>
                </a:solidFill>
              </a:defRPr>
            </a:lvl1pPr>
          </a:lstStyle>
          <a:p>
            <a:endParaRPr lang="en-US"/>
          </a:p>
        </p:txBody>
      </p:sp>
      <p:sp>
        <p:nvSpPr>
          <p:cNvPr id="16" name="Header Rule">
            <a:extLst>
              <a:ext uri="{FF2B5EF4-FFF2-40B4-BE49-F238E27FC236}">
                <a16:creationId xmlns:a16="http://schemas.microsoft.com/office/drawing/2014/main" id="{DE9188C2-07C2-4519-83C3-BF4F2D6B9662}"/>
              </a:ext>
            </a:extLst>
          </p:cNvPr>
          <p:cNvSpPr/>
          <p:nvPr userDrawn="1"/>
        </p:nvSpPr>
        <p:spPr>
          <a:xfrm>
            <a:off x="554827" y="1788366"/>
            <a:ext cx="345903" cy="91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bg1"/>
              </a:solidFill>
            </a:endParaRPr>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Tree>
    <p:extLst>
      <p:ext uri="{BB962C8B-B14F-4D97-AF65-F5344CB8AC3E}">
        <p14:creationId xmlns:p14="http://schemas.microsoft.com/office/powerpoint/2010/main" val="662245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C8B2A7B-E95C-4641-8708-AEDDE71D9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endParaRPr lang="en-US"/>
          </a:p>
        </p:txBody>
      </p:sp>
      <p:sp>
        <p:nvSpPr>
          <p:cNvPr id="15" name="Title 1"/>
          <p:cNvSpPr>
            <a:spLocks noGrp="1"/>
          </p:cNvSpPr>
          <p:nvPr>
            <p:ph type="ctrTitle"/>
          </p:nvPr>
        </p:nvSpPr>
        <p:spPr>
          <a:xfrm>
            <a:off x="554827" y="2167771"/>
            <a:ext cx="11061101" cy="1604433"/>
          </a:xfrm>
        </p:spPr>
        <p:txBody>
          <a:bodyPr lIns="0" anchor="t" anchorCtr="0">
            <a:normAutofit/>
          </a:bodyPr>
          <a:lstStyle>
            <a:lvl1pPr algn="l">
              <a:defRPr sz="5400">
                <a:solidFill>
                  <a:schemeClr val="bg2"/>
                </a:solidFill>
              </a:defRPr>
            </a:lvl1pPr>
          </a:lstStyle>
          <a:p>
            <a:endParaRPr lang="en-US"/>
          </a:p>
        </p:txBody>
      </p:sp>
      <p:sp>
        <p:nvSpPr>
          <p:cNvPr id="16" name="Header Rule">
            <a:extLst>
              <a:ext uri="{FF2B5EF4-FFF2-40B4-BE49-F238E27FC236}">
                <a16:creationId xmlns:a16="http://schemas.microsoft.com/office/drawing/2014/main" id="{DE9188C2-07C2-4519-83C3-BF4F2D6B9662}"/>
              </a:ext>
            </a:extLst>
          </p:cNvPr>
          <p:cNvSpPr/>
          <p:nvPr userDrawn="1"/>
        </p:nvSpPr>
        <p:spPr>
          <a:xfrm>
            <a:off x="554827" y="1788366"/>
            <a:ext cx="345903" cy="91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bg1"/>
              </a:solidFill>
            </a:endParaRPr>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12"/>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7"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Tree>
    <p:extLst>
      <p:ext uri="{BB962C8B-B14F-4D97-AF65-F5344CB8AC3E}">
        <p14:creationId xmlns:p14="http://schemas.microsoft.com/office/powerpoint/2010/main" val="253176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mitations">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576071" y="350520"/>
            <a:ext cx="11039858" cy="1356360"/>
          </a:xfrm>
        </p:spPr>
        <p:txBody>
          <a:bodyPr lIns="0" anchor="ctr" anchorCtr="0">
            <a:noAutofit/>
          </a:bodyPr>
          <a:lstStyle>
            <a:lvl1pPr>
              <a:defRPr sz="4400"/>
            </a:lvl1pPr>
          </a:lstStyle>
          <a:p>
            <a:r>
              <a:rPr lang="en-US"/>
              <a:t>Click to edit Master title style</a:t>
            </a:r>
          </a:p>
        </p:txBody>
      </p:sp>
      <p:sp>
        <p:nvSpPr>
          <p:cNvPr id="18" name="Content Placeholder 17">
            <a:extLst>
              <a:ext uri="{FF2B5EF4-FFF2-40B4-BE49-F238E27FC236}">
                <a16:creationId xmlns:a16="http://schemas.microsoft.com/office/drawing/2014/main" id="{AD7323C9-7DC7-3681-6445-D91E828F7627}"/>
              </a:ext>
            </a:extLst>
          </p:cNvPr>
          <p:cNvSpPr>
            <a:spLocks noGrp="1"/>
          </p:cNvSpPr>
          <p:nvPr>
            <p:ph sz="quarter" idx="13"/>
          </p:nvPr>
        </p:nvSpPr>
        <p:spPr>
          <a:xfrm>
            <a:off x="685799" y="1841829"/>
            <a:ext cx="10477500" cy="4714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buNone/>
              <a:defRPr sz="2000"/>
            </a:lvl1pPr>
          </a:lstStyle>
          <a:p>
            <a:pPr lvl="0"/>
            <a:r>
              <a:rPr lang="en-US"/>
              <a:t>Click to edit Master text styles</a:t>
            </a:r>
          </a:p>
        </p:txBody>
      </p:sp>
      <p:sp>
        <p:nvSpPr>
          <p:cNvPr id="3" name="Content Placeholder 2"/>
          <p:cNvSpPr>
            <a:spLocks noGrp="1"/>
          </p:cNvSpPr>
          <p:nvPr>
            <p:ph sz="half" idx="1"/>
          </p:nvPr>
        </p:nvSpPr>
        <p:spPr>
          <a:xfrm>
            <a:off x="686214" y="2475346"/>
            <a:ext cx="10477085" cy="1009590"/>
          </a:xfrm>
        </p:spPr>
        <p:txBody>
          <a:bodyPr anchor="t" anchorCtr="0">
            <a:noAutofit/>
          </a:bodyPr>
          <a:lstStyle>
            <a:lvl1pPr marL="182880" indent="-155448">
              <a:defRPr sz="1800"/>
            </a:lvl1pPr>
            <a:lvl2pPr>
              <a:defRPr sz="3600"/>
            </a:lvl2pPr>
            <a:lvl3pPr>
              <a:defRPr sz="1800"/>
            </a:lvl3pPr>
            <a:lvl4pPr>
              <a:defRPr sz="1600"/>
            </a:lvl4pPr>
            <a:lvl5pPr>
              <a:defRPr sz="1600"/>
            </a:lvl5pPr>
          </a:lstStyle>
          <a:p>
            <a:pPr lvl="0"/>
            <a:r>
              <a:rPr lang="en-US"/>
              <a:t>Click to edit Master text styles</a:t>
            </a:r>
          </a:p>
        </p:txBody>
      </p:sp>
      <p:sp>
        <p:nvSpPr>
          <p:cNvPr id="19" name="Content Placeholder 17">
            <a:extLst>
              <a:ext uri="{FF2B5EF4-FFF2-40B4-BE49-F238E27FC236}">
                <a16:creationId xmlns:a16="http://schemas.microsoft.com/office/drawing/2014/main" id="{449B7A12-2DBA-FF0E-341B-877D54D3DCF5}"/>
              </a:ext>
            </a:extLst>
          </p:cNvPr>
          <p:cNvSpPr>
            <a:spLocks noGrp="1"/>
          </p:cNvSpPr>
          <p:nvPr>
            <p:ph sz="quarter" idx="14"/>
          </p:nvPr>
        </p:nvSpPr>
        <p:spPr>
          <a:xfrm>
            <a:off x="685799" y="3619019"/>
            <a:ext cx="10477500" cy="4714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lstStyle>
            <a:lvl1pPr marL="0" indent="0">
              <a:buNone/>
              <a:defRPr sz="2000"/>
            </a:lvl1pPr>
          </a:lstStyle>
          <a:p>
            <a:pPr lvl="0"/>
            <a:r>
              <a:rPr lang="en-US"/>
              <a:t>Click to edit Master text styles</a:t>
            </a:r>
          </a:p>
        </p:txBody>
      </p:sp>
      <p:sp>
        <p:nvSpPr>
          <p:cNvPr id="4" name="Content Placeholder 3"/>
          <p:cNvSpPr>
            <a:spLocks noGrp="1"/>
          </p:cNvSpPr>
          <p:nvPr>
            <p:ph sz="half" idx="2"/>
          </p:nvPr>
        </p:nvSpPr>
        <p:spPr>
          <a:xfrm>
            <a:off x="686215" y="4225455"/>
            <a:ext cx="10477084" cy="1918170"/>
          </a:xfrm>
        </p:spPr>
        <p:txBody>
          <a:bodyPr anchor="t" anchorCtr="0">
            <a:noAutofit/>
          </a:bodyPr>
          <a:lstStyle>
            <a:lvl1pPr marL="182880" indent="-155448">
              <a:defRPr sz="1800"/>
            </a:lvl1pPr>
            <a:lvl2pPr>
              <a:defRPr sz="3600"/>
            </a:lvl2pPr>
            <a:lvl3pPr>
              <a:defRPr sz="1800"/>
            </a:lvl3pPr>
            <a:lvl4pPr>
              <a:defRPr sz="1600"/>
            </a:lvl4pPr>
            <a:lvl5pPr>
              <a:defRPr sz="1600"/>
            </a:lvl5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12"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3"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310742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6" name="Slide Number Placeholder 15">
            <a:extLst>
              <a:ext uri="{FF2B5EF4-FFF2-40B4-BE49-F238E27FC236}">
                <a16:creationId xmlns:a16="http://schemas.microsoft.com/office/drawing/2014/main" id="{B169196B-A82B-4AA1-8563-87EF14040DC7}"/>
              </a:ext>
              <a:ext uri="{C183D7F6-B498-43B3-948B-1728B52AA6E4}">
                <adec:decorative xmlns:adec="http://schemas.microsoft.com/office/drawing/2017/decorative" val="1"/>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9.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9.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0.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14.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9288" b="75988"/>
          <a:stretch/>
        </p:blipFill>
        <p:spPr>
          <a:xfrm>
            <a:off x="9670774" y="0"/>
            <a:ext cx="2521226" cy="1646766"/>
          </a:xfrm>
          <a:prstGeom prst="rect">
            <a:avLst/>
          </a:prstGeom>
        </p:spPr>
      </p:pic>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Autofit/>
          </a:bodyPr>
          <a:lstStyle/>
          <a:p>
            <a:pPr lvl="0"/>
            <a:r>
              <a:rPr lang="en-US"/>
              <a:t>Click to edit Master text styles</a:t>
            </a:r>
          </a:p>
          <a:p>
            <a:pPr lvl="1"/>
            <a:r>
              <a:rPr lang="en-US"/>
              <a:t>Second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7596" y="6333350"/>
            <a:ext cx="392641" cy="373944"/>
          </a:xfrm>
          <a:prstGeom prst="rect">
            <a:avLst/>
          </a:prstGeom>
        </p:spPr>
      </p:pic>
      <p:sp>
        <p:nvSpPr>
          <p:cNvPr id="10" name="Footer Placeholder 4">
            <a:extLst>
              <a:ext uri="{C183D7F6-B498-43B3-948B-1728B52AA6E4}">
                <adec:decorative xmlns:adec="http://schemas.microsoft.com/office/drawing/2017/decorative" val="1"/>
              </a:ext>
            </a:extLst>
          </p:cNvPr>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1" name="Slide Number Placeholder 15">
            <a:extLst>
              <a:ext uri="{FF2B5EF4-FFF2-40B4-BE49-F238E27FC236}">
                <a16:creationId xmlns:a16="http://schemas.microsoft.com/office/drawing/2014/main" id="{B169196B-A82B-4AA1-8563-87EF14040DC7}"/>
              </a:ext>
              <a:ext uri="{C183D7F6-B498-43B3-948B-1728B52AA6E4}">
                <adec:decorative xmlns:adec="http://schemas.microsoft.com/office/drawing/2017/decorative" val="1"/>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1774724163"/>
      </p:ext>
    </p:extLst>
  </p:cSld>
  <p:clrMap bg1="lt1" tx1="dk1" bg2="lt2" tx2="dk2" accent1="accent1" accent2="accent2" accent3="accent3" accent4="accent4" accent5="accent5" accent6="accent6" hlink="hlink" folHlink="folHlink"/>
  <p:sldLayoutIdLst>
    <p:sldLayoutId id="2147483783" r:id="rId1"/>
    <p:sldLayoutId id="2147483785" r:id="rId2"/>
    <p:sldLayoutId id="2147483787" r:id="rId3"/>
    <p:sldLayoutId id="2147483796" r:id="rId4"/>
    <p:sldLayoutId id="2147483786" r:id="rId5"/>
    <p:sldLayoutId id="2147483790" r:id="rId6"/>
    <p:sldLayoutId id="2147483788" r:id="rId7"/>
    <p:sldLayoutId id="2147483821" r:id="rId8"/>
    <p:sldLayoutId id="2147483791" r:id="rId9"/>
    <p:sldLayoutId id="2147483803" r:id="rId10"/>
    <p:sldLayoutId id="2147483798" r:id="rId11"/>
    <p:sldLayoutId id="2147483805" r:id="rId12"/>
    <p:sldLayoutId id="2147483806" r:id="rId13"/>
  </p:sldLayoutIdLst>
  <p:hf hdr="0" ftr="0" dt="0"/>
  <p:txStyles>
    <p:titleStyle>
      <a:lvl1pPr algn="l" defTabSz="121917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600"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6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1411" b="73556"/>
          <a:stretch/>
        </p:blipFill>
        <p:spPr>
          <a:xfrm>
            <a:off x="9929191" y="0"/>
            <a:ext cx="2262809" cy="1813560"/>
          </a:xfrm>
          <a:prstGeom prst="rect">
            <a:avLst/>
          </a:prstGeom>
        </p:spPr>
      </p:pic>
      <p:sp>
        <p:nvSpPr>
          <p:cNvPr id="2" name="Title Placeholder 1"/>
          <p:cNvSpPr>
            <a:spLocks noGrp="1"/>
          </p:cNvSpPr>
          <p:nvPr>
            <p:ph type="title"/>
          </p:nvPr>
        </p:nvSpPr>
        <p:spPr>
          <a:xfrm>
            <a:off x="576072" y="350520"/>
            <a:ext cx="11039856" cy="1356361"/>
          </a:xfrm>
          <a:prstGeom prst="rect">
            <a:avLst/>
          </a:prstGeom>
        </p:spPr>
        <p:txBody>
          <a:bodyPr vert="horz" lIns="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576072" y="1813560"/>
            <a:ext cx="11039856" cy="4364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6" name="Slide Number Placeholder 15">
            <a:extLst>
              <a:ext uri="{FF2B5EF4-FFF2-40B4-BE49-F238E27FC236}">
                <a16:creationId xmlns:a16="http://schemas.microsoft.com/office/drawing/2014/main" id="{B169196B-A82B-4AA1-8563-87EF14040DC7}"/>
              </a:ext>
              <a:ext uri="{C183D7F6-B498-43B3-948B-1728B52AA6E4}">
                <adec:decorative xmlns:adec="http://schemas.microsoft.com/office/drawing/2017/decorative" val="1"/>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8" name="Footer Placeholder 4">
            <a:extLst>
              <a:ext uri="{C183D7F6-B498-43B3-948B-1728B52AA6E4}">
                <adec:decorative xmlns:adec="http://schemas.microsoft.com/office/drawing/2017/decorative" val="1"/>
              </a:ext>
            </a:extLst>
          </p:cNvPr>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144089203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ftr="0" dt="0"/>
  <p:txStyles>
    <p:titleStyle>
      <a:lvl1pPr algn="l" defTabSz="121917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3">
            <a:extLst>
              <a:ext uri="{28A0092B-C50C-407E-A947-70E740481C1C}">
                <a14:useLocalDpi xmlns:a14="http://schemas.microsoft.com/office/drawing/2010/main" val="0"/>
              </a:ext>
            </a:extLst>
          </a:blip>
          <a:srcRect l="79288" b="75988"/>
          <a:stretch/>
        </p:blipFill>
        <p:spPr>
          <a:xfrm>
            <a:off x="9670774" y="0"/>
            <a:ext cx="2521226" cy="1646766"/>
          </a:xfrm>
          <a:prstGeom prst="rect">
            <a:avLst/>
          </a:prstGeom>
        </p:spPr>
      </p:pic>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37596" y="6333350"/>
            <a:ext cx="392641" cy="373944"/>
          </a:xfrm>
          <a:prstGeom prst="rect">
            <a:avLst/>
          </a:prstGeom>
        </p:spPr>
      </p:pic>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1"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200629315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l" defTabSz="121917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600"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6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81411" b="73556"/>
          <a:stretch/>
        </p:blipFill>
        <p:spPr>
          <a:xfrm>
            <a:off x="9929191" y="0"/>
            <a:ext cx="2262809" cy="1813560"/>
          </a:xfrm>
          <a:prstGeom prst="rect">
            <a:avLst/>
          </a:prstGeom>
        </p:spPr>
      </p:pic>
      <p:sp>
        <p:nvSpPr>
          <p:cNvPr id="2" name="Title Placeholder 1"/>
          <p:cNvSpPr>
            <a:spLocks noGrp="1"/>
          </p:cNvSpPr>
          <p:nvPr>
            <p:ph type="title"/>
          </p:nvPr>
        </p:nvSpPr>
        <p:spPr>
          <a:xfrm>
            <a:off x="576072" y="350520"/>
            <a:ext cx="11039856" cy="1356361"/>
          </a:xfrm>
          <a:prstGeom prst="rect">
            <a:avLst/>
          </a:prstGeom>
        </p:spPr>
        <p:txBody>
          <a:bodyPr vert="horz" lIns="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576072" y="1813560"/>
            <a:ext cx="11039856" cy="4364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6"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8"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163182751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hdr="0" ftr="0" dt="0"/>
  <p:txStyles>
    <p:titleStyle>
      <a:lvl1pPr algn="l" defTabSz="121917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051" y="0"/>
            <a:ext cx="12172949" cy="6858000"/>
          </a:xfrm>
          <a:prstGeom prst="rect">
            <a:avLst/>
          </a:prstGeom>
        </p:spPr>
      </p:pic>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7596" y="6333350"/>
            <a:ext cx="392641" cy="373944"/>
          </a:xfrm>
          <a:prstGeom prst="rect">
            <a:avLst/>
          </a:prstGeom>
        </p:spPr>
      </p:pic>
      <p:sp>
        <p:nvSpPr>
          <p:cNvPr id="10"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accent1"/>
                </a:solidFill>
              </a:defRPr>
            </a:lvl1pPr>
          </a:lstStyle>
          <a:p>
            <a:endParaRPr lang="en-US"/>
          </a:p>
        </p:txBody>
      </p:sp>
      <p:sp>
        <p:nvSpPr>
          <p:cNvPr id="11"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accent1"/>
                </a:solidFill>
              </a:defRPr>
            </a:lvl1pPr>
          </a:lstStyle>
          <a:p>
            <a:fld id="{A59FB69D-9E19-4FB8-BEAE-20F88589C44A}" type="slidenum">
              <a:rPr lang="en-US" smtClean="0"/>
              <a:pPr/>
              <a:t>‹#›</a:t>
            </a:fld>
            <a:endParaRPr lang="en-US"/>
          </a:p>
        </p:txBody>
      </p:sp>
    </p:spTree>
    <p:extLst>
      <p:ext uri="{BB962C8B-B14F-4D97-AF65-F5344CB8AC3E}">
        <p14:creationId xmlns:p14="http://schemas.microsoft.com/office/powerpoint/2010/main" val="204144256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hf hdr="0" ftr="0" dt="0"/>
  <p:txStyles>
    <p:titleStyle>
      <a:lvl1pPr algn="l" defTabSz="1219170" rtl="0" eaLnBrk="1" latinLnBrk="0" hangingPunct="1">
        <a:lnSpc>
          <a:spcPct val="90000"/>
        </a:lnSpc>
        <a:spcBef>
          <a:spcPct val="0"/>
        </a:spcBef>
        <a:buNone/>
        <a:defRPr sz="5333" b="1" kern="1200">
          <a:solidFill>
            <a:schemeClr val="accent6"/>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81411" b="73556"/>
          <a:stretch/>
        </p:blipFill>
        <p:spPr>
          <a:xfrm>
            <a:off x="9929191" y="0"/>
            <a:ext cx="2262809" cy="1813560"/>
          </a:xfrm>
          <a:prstGeom prst="rect">
            <a:avLst/>
          </a:prstGeom>
        </p:spPr>
      </p:pic>
      <p:sp>
        <p:nvSpPr>
          <p:cNvPr id="2" name="Title Placeholder 1"/>
          <p:cNvSpPr>
            <a:spLocks noGrp="1"/>
          </p:cNvSpPr>
          <p:nvPr>
            <p:ph type="title"/>
          </p:nvPr>
        </p:nvSpPr>
        <p:spPr>
          <a:xfrm>
            <a:off x="576072" y="350520"/>
            <a:ext cx="11039856" cy="1356361"/>
          </a:xfrm>
          <a:prstGeom prst="rect">
            <a:avLst/>
          </a:prstGeom>
        </p:spPr>
        <p:txBody>
          <a:bodyPr vert="horz" lIns="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576072" y="1813560"/>
            <a:ext cx="11039856" cy="4364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08327" y="6299010"/>
            <a:ext cx="456253" cy="438477"/>
          </a:xfrm>
          <a:prstGeom prst="rect">
            <a:avLst/>
          </a:prstGeom>
        </p:spPr>
      </p:pic>
      <p:sp>
        <p:nvSpPr>
          <p:cNvPr id="16" name="Slide Number Placeholder 15">
            <a:extLst>
              <a:ext uri="{FF2B5EF4-FFF2-40B4-BE49-F238E27FC236}">
                <a16:creationId xmlns:a16="http://schemas.microsoft.com/office/drawing/2014/main" id="{B169196B-A82B-4AA1-8563-87EF14040DC7}"/>
              </a:ext>
            </a:extLst>
          </p:cNvPr>
          <p:cNvSpPr>
            <a:spLocks noGrp="1"/>
          </p:cNvSpPr>
          <p:nvPr>
            <p:ph type="sldNum" sz="quarter" idx="4"/>
          </p:nvPr>
        </p:nvSpPr>
        <p:spPr>
          <a:xfrm>
            <a:off x="11650824" y="6356352"/>
            <a:ext cx="349059" cy="365125"/>
          </a:xfrm>
          <a:prstGeom prst="rect">
            <a:avLst/>
          </a:prstGeom>
        </p:spPr>
        <p:txBody>
          <a:bodyPr anchor="ctr" anchorCtr="0"/>
          <a:lstStyle>
            <a:lvl1pPr>
              <a:defRPr sz="1050" b="1">
                <a:solidFill>
                  <a:schemeClr val="tx1"/>
                </a:solidFill>
              </a:defRPr>
            </a:lvl1pPr>
          </a:lstStyle>
          <a:p>
            <a:fld id="{A59FB69D-9E19-4FB8-BEAE-20F88589C44A}" type="slidenum">
              <a:rPr lang="en-US" smtClean="0"/>
              <a:pPr/>
              <a:t>‹#›</a:t>
            </a:fld>
            <a:endParaRPr lang="en-US"/>
          </a:p>
        </p:txBody>
      </p:sp>
      <p:sp>
        <p:nvSpPr>
          <p:cNvPr id="18" name="Footer Placeholder 4"/>
          <p:cNvSpPr>
            <a:spLocks noGrp="1"/>
          </p:cNvSpPr>
          <p:nvPr>
            <p:ph type="ftr" sz="quarter" idx="3"/>
          </p:nvPr>
        </p:nvSpPr>
        <p:spPr>
          <a:xfrm>
            <a:off x="5247249" y="6356351"/>
            <a:ext cx="6222953" cy="366183"/>
          </a:xfrm>
          <a:prstGeom prst="rect">
            <a:avLst/>
          </a:prstGeom>
        </p:spPr>
        <p:txBody>
          <a:bodyPr anchor="ctr" anchorCtr="0"/>
          <a:lstStyle>
            <a:lvl1pPr algn="r">
              <a:defRPr sz="1100">
                <a:solidFill>
                  <a:schemeClr val="tx1"/>
                </a:solidFill>
              </a:defRPr>
            </a:lvl1pPr>
          </a:lstStyle>
          <a:p>
            <a:endParaRPr lang="en-US"/>
          </a:p>
        </p:txBody>
      </p:sp>
    </p:spTree>
    <p:extLst>
      <p:ext uri="{BB962C8B-B14F-4D97-AF65-F5344CB8AC3E}">
        <p14:creationId xmlns:p14="http://schemas.microsoft.com/office/powerpoint/2010/main" val="161953600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hf hdr="0" ftr="0" dt="0"/>
  <p:txStyles>
    <p:titleStyle>
      <a:lvl1pPr algn="l" defTabSz="1219170" rtl="0" eaLnBrk="1" latinLnBrk="0" hangingPunct="1">
        <a:lnSpc>
          <a:spcPct val="90000"/>
        </a:lnSpc>
        <a:spcBef>
          <a:spcPct val="0"/>
        </a:spcBef>
        <a:buNone/>
        <a:defRPr sz="4400" b="1" kern="1200">
          <a:solidFill>
            <a:schemeClr val="bg2"/>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chart" Target="../charts/chart2.xml"/><Relationship Id="rId2" Type="http://schemas.openxmlformats.org/officeDocument/2006/relationships/notesSlide" Target="../notesSlides/notesSlide10.xml"/><Relationship Id="rId16" Type="http://schemas.openxmlformats.org/officeDocument/2006/relationships/image" Target="../media/image56.svg"/><Relationship Id="rId1" Type="http://schemas.openxmlformats.org/officeDocument/2006/relationships/slideLayout" Target="../slideLayouts/slideLayout5.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18" Type="http://schemas.openxmlformats.org/officeDocument/2006/relationships/image" Target="../media/image75.png"/><Relationship Id="rId3" Type="http://schemas.openxmlformats.org/officeDocument/2006/relationships/image" Target="../media/image60.svg"/><Relationship Id="rId21" Type="http://schemas.openxmlformats.org/officeDocument/2006/relationships/image" Target="../media/image78.svg"/><Relationship Id="rId7" Type="http://schemas.openxmlformats.org/officeDocument/2006/relationships/image" Target="../media/image64.svg"/><Relationship Id="rId12" Type="http://schemas.openxmlformats.org/officeDocument/2006/relationships/image" Target="../media/image69.png"/><Relationship Id="rId17" Type="http://schemas.openxmlformats.org/officeDocument/2006/relationships/image" Target="../media/image74.sv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5" Type="http://schemas.openxmlformats.org/officeDocument/2006/relationships/image" Target="../media/image72.svg"/><Relationship Id="rId10" Type="http://schemas.openxmlformats.org/officeDocument/2006/relationships/image" Target="../media/image67.png"/><Relationship Id="rId19" Type="http://schemas.openxmlformats.org/officeDocument/2006/relationships/image" Target="../media/image76.svg"/><Relationship Id="rId4" Type="http://schemas.openxmlformats.org/officeDocument/2006/relationships/image" Target="../media/image61.png"/><Relationship Id="rId9" Type="http://schemas.openxmlformats.org/officeDocument/2006/relationships/image" Target="../media/image66.svg"/><Relationship Id="rId14" Type="http://schemas.openxmlformats.org/officeDocument/2006/relationships/image" Target="../media/image7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58.svg"/></Relationships>
</file>

<file path=ppt/slides/_rels/slide36.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8.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3.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B1109B-0367-7540-BBC1-4115ADA69FBD}"/>
              </a:ext>
            </a:extLst>
          </p:cNvPr>
          <p:cNvSpPr>
            <a:spLocks noGrp="1"/>
          </p:cNvSpPr>
          <p:nvPr>
            <p:ph type="body" idx="1"/>
          </p:nvPr>
        </p:nvSpPr>
        <p:spPr/>
        <p:txBody>
          <a:bodyPr/>
          <a:lstStyle/>
          <a:p>
            <a:r>
              <a:rPr lang="en-US" dirty="0"/>
              <a:t>NACHGR Meeting</a:t>
            </a:r>
          </a:p>
        </p:txBody>
      </p:sp>
      <p:sp>
        <p:nvSpPr>
          <p:cNvPr id="5" name="Text Placeholder 4">
            <a:extLst>
              <a:ext uri="{FF2B5EF4-FFF2-40B4-BE49-F238E27FC236}">
                <a16:creationId xmlns:a16="http://schemas.microsoft.com/office/drawing/2014/main" id="{53AA4C14-E055-0442-B54A-ECD732A578D9}"/>
              </a:ext>
            </a:extLst>
          </p:cNvPr>
          <p:cNvSpPr>
            <a:spLocks noGrp="1"/>
          </p:cNvSpPr>
          <p:nvPr>
            <p:ph type="body" idx="13"/>
          </p:nvPr>
        </p:nvSpPr>
        <p:spPr/>
        <p:txBody>
          <a:bodyPr/>
          <a:lstStyle/>
          <a:p>
            <a:r>
              <a:rPr lang="en-US" dirty="0"/>
              <a:t>2/12/24</a:t>
            </a:r>
          </a:p>
        </p:txBody>
      </p:sp>
      <p:sp>
        <p:nvSpPr>
          <p:cNvPr id="2" name="Title 1">
            <a:extLst>
              <a:ext uri="{FF2B5EF4-FFF2-40B4-BE49-F238E27FC236}">
                <a16:creationId xmlns:a16="http://schemas.microsoft.com/office/drawing/2014/main" id="{B0454FE5-271F-9840-A199-4714DBEB1F9C}"/>
              </a:ext>
            </a:extLst>
          </p:cNvPr>
          <p:cNvSpPr>
            <a:spLocks noGrp="1"/>
          </p:cNvSpPr>
          <p:nvPr>
            <p:ph type="title"/>
          </p:nvPr>
        </p:nvSpPr>
        <p:spPr/>
        <p:txBody>
          <a:bodyPr>
            <a:normAutofit fontScale="90000"/>
          </a:bodyPr>
          <a:lstStyle/>
          <a:p>
            <a:r>
              <a:rPr lang="en-US" dirty="0"/>
              <a:t>Program Evaluation of the NHGRI Centers of Excellence in Genomic Science (CEGS) Program</a:t>
            </a:r>
          </a:p>
        </p:txBody>
      </p:sp>
      <p:sp>
        <p:nvSpPr>
          <p:cNvPr id="4" name="Text Placeholder 4">
            <a:extLst>
              <a:ext uri="{FF2B5EF4-FFF2-40B4-BE49-F238E27FC236}">
                <a16:creationId xmlns:a16="http://schemas.microsoft.com/office/drawing/2014/main" id="{23F93A0C-4AB1-6628-EFF0-04B89E0C9CF0}"/>
              </a:ext>
            </a:extLst>
          </p:cNvPr>
          <p:cNvSpPr txBox="1">
            <a:spLocks/>
          </p:cNvSpPr>
          <p:nvPr/>
        </p:nvSpPr>
        <p:spPr>
          <a:xfrm>
            <a:off x="576071" y="4732600"/>
            <a:ext cx="11024168" cy="775186"/>
          </a:xfrm>
          <a:prstGeom prst="rect">
            <a:avLst/>
          </a:prstGeom>
        </p:spPr>
        <p:txBody>
          <a:bodyPr vert="horz" lIns="0" tIns="45720" rIns="91440" bIns="45720" rtlCol="0">
            <a:normAutofit/>
          </a:bodyPr>
          <a:lstStyle>
            <a:lvl1pPr marL="0" indent="0" algn="l" defTabSz="1219170" rtl="0" eaLnBrk="1" latinLnBrk="0" hangingPunct="1">
              <a:lnSpc>
                <a:spcPct val="90000"/>
              </a:lnSpc>
              <a:spcBef>
                <a:spcPts val="1333"/>
              </a:spcBef>
              <a:buFont typeface="Arial"/>
              <a:buNone/>
              <a:defRPr sz="1600" b="0" kern="1200">
                <a:solidFill>
                  <a:schemeClr val="tx1"/>
                </a:solidFill>
                <a:latin typeface="+mn-lt"/>
                <a:ea typeface="+mn-ea"/>
                <a:cs typeface="+mn-cs"/>
              </a:defRPr>
            </a:lvl1pPr>
            <a:lvl2pPr marL="609585" indent="0" algn="l" defTabSz="1219170" rtl="0" eaLnBrk="1" latinLnBrk="0" hangingPunct="1">
              <a:lnSpc>
                <a:spcPct val="90000"/>
              </a:lnSpc>
              <a:spcBef>
                <a:spcPts val="667"/>
              </a:spcBef>
              <a:buFont typeface="Arial"/>
              <a:buNone/>
              <a:defRPr sz="2667" kern="1200">
                <a:solidFill>
                  <a:schemeClr val="tx1">
                    <a:tint val="75000"/>
                  </a:schemeClr>
                </a:solidFill>
                <a:latin typeface="+mn-lt"/>
                <a:ea typeface="+mn-ea"/>
                <a:cs typeface="+mn-cs"/>
              </a:defRPr>
            </a:lvl2pPr>
            <a:lvl3pPr marL="1219170" indent="0" algn="l" defTabSz="1219170" rtl="0" eaLnBrk="1" latinLnBrk="0" hangingPunct="1">
              <a:lnSpc>
                <a:spcPct val="90000"/>
              </a:lnSpc>
              <a:spcBef>
                <a:spcPts val="667"/>
              </a:spcBef>
              <a:buFont typeface="Arial"/>
              <a:buNone/>
              <a:defRPr sz="2400" kern="1200">
                <a:solidFill>
                  <a:schemeClr val="tx1">
                    <a:tint val="75000"/>
                  </a:schemeClr>
                </a:solidFill>
                <a:latin typeface="+mn-lt"/>
                <a:ea typeface="+mn-ea"/>
                <a:cs typeface="+mn-cs"/>
              </a:defRPr>
            </a:lvl3pPr>
            <a:lvl4pPr marL="1828754" indent="0" algn="l" defTabSz="1219170" rtl="0" eaLnBrk="1" latinLnBrk="0" hangingPunct="1">
              <a:lnSpc>
                <a:spcPct val="90000"/>
              </a:lnSpc>
              <a:spcBef>
                <a:spcPts val="667"/>
              </a:spcBef>
              <a:buFont typeface="Arial"/>
              <a:buNone/>
              <a:defRPr sz="2133" kern="1200">
                <a:solidFill>
                  <a:schemeClr val="tx1">
                    <a:tint val="75000"/>
                  </a:schemeClr>
                </a:solidFill>
                <a:latin typeface="+mn-lt"/>
                <a:ea typeface="+mn-ea"/>
                <a:cs typeface="+mn-cs"/>
              </a:defRPr>
            </a:lvl4pPr>
            <a:lvl5pPr marL="2438339" indent="0" algn="l" defTabSz="1219170" rtl="0" eaLnBrk="1" latinLnBrk="0" hangingPunct="1">
              <a:lnSpc>
                <a:spcPct val="90000"/>
              </a:lnSpc>
              <a:spcBef>
                <a:spcPts val="667"/>
              </a:spcBef>
              <a:buFont typeface="Arial"/>
              <a:buNone/>
              <a:defRPr sz="2133" kern="1200">
                <a:solidFill>
                  <a:schemeClr val="tx1">
                    <a:tint val="75000"/>
                  </a:schemeClr>
                </a:solidFill>
                <a:latin typeface="+mn-lt"/>
                <a:ea typeface="+mn-ea"/>
                <a:cs typeface="+mn-cs"/>
              </a:defRPr>
            </a:lvl5pPr>
            <a:lvl6pPr marL="3047924" indent="0" algn="l" defTabSz="1219170" rtl="0" eaLnBrk="1" latinLnBrk="0" hangingPunct="1">
              <a:lnSpc>
                <a:spcPct val="90000"/>
              </a:lnSpc>
              <a:spcBef>
                <a:spcPts val="667"/>
              </a:spcBef>
              <a:buFont typeface="Arial"/>
              <a:buNone/>
              <a:defRPr sz="2133" kern="1200">
                <a:solidFill>
                  <a:schemeClr val="tx1">
                    <a:tint val="75000"/>
                  </a:schemeClr>
                </a:solidFill>
                <a:latin typeface="+mn-lt"/>
                <a:ea typeface="+mn-ea"/>
                <a:cs typeface="+mn-cs"/>
              </a:defRPr>
            </a:lvl6pPr>
            <a:lvl7pPr marL="3657509" indent="0" algn="l" defTabSz="1219170" rtl="0" eaLnBrk="1" latinLnBrk="0" hangingPunct="1">
              <a:lnSpc>
                <a:spcPct val="90000"/>
              </a:lnSpc>
              <a:spcBef>
                <a:spcPts val="667"/>
              </a:spcBef>
              <a:buFont typeface="Arial"/>
              <a:buNone/>
              <a:defRPr sz="2133" kern="1200">
                <a:solidFill>
                  <a:schemeClr val="tx1">
                    <a:tint val="75000"/>
                  </a:schemeClr>
                </a:solidFill>
                <a:latin typeface="+mn-lt"/>
                <a:ea typeface="+mn-ea"/>
                <a:cs typeface="+mn-cs"/>
              </a:defRPr>
            </a:lvl7pPr>
            <a:lvl8pPr marL="4267093" indent="0" algn="l" defTabSz="1219170" rtl="0" eaLnBrk="1" latinLnBrk="0" hangingPunct="1">
              <a:lnSpc>
                <a:spcPct val="90000"/>
              </a:lnSpc>
              <a:spcBef>
                <a:spcPts val="667"/>
              </a:spcBef>
              <a:buFont typeface="Arial"/>
              <a:buNone/>
              <a:defRPr sz="2133" kern="1200">
                <a:solidFill>
                  <a:schemeClr val="tx1">
                    <a:tint val="75000"/>
                  </a:schemeClr>
                </a:solidFill>
                <a:latin typeface="+mn-lt"/>
                <a:ea typeface="+mn-ea"/>
                <a:cs typeface="+mn-cs"/>
              </a:defRPr>
            </a:lvl8pPr>
            <a:lvl9pPr marL="4876678" indent="0" algn="l" defTabSz="1219170" rtl="0" eaLnBrk="1" latinLnBrk="0" hangingPunct="1">
              <a:lnSpc>
                <a:spcPct val="90000"/>
              </a:lnSpc>
              <a:spcBef>
                <a:spcPts val="667"/>
              </a:spcBef>
              <a:buFont typeface="Arial"/>
              <a:buNone/>
              <a:defRPr sz="2133" kern="1200">
                <a:solidFill>
                  <a:schemeClr val="tx1">
                    <a:tint val="75000"/>
                  </a:schemeClr>
                </a:solidFill>
                <a:latin typeface="+mn-lt"/>
                <a:ea typeface="+mn-ea"/>
                <a:cs typeface="+mn-cs"/>
              </a:defRPr>
            </a:lvl9pPr>
          </a:lstStyle>
          <a:p>
            <a:r>
              <a:rPr lang="en-US" dirty="0"/>
              <a:t>Chris Gunter, Molly Bird, Maya </a:t>
            </a:r>
            <a:r>
              <a:rPr lang="en-US" dirty="0" err="1"/>
              <a:t>VanZanten</a:t>
            </a:r>
            <a:r>
              <a:rPr lang="en-US" dirty="0"/>
              <a:t>: NHGRI</a:t>
            </a:r>
          </a:p>
          <a:p>
            <a:r>
              <a:rPr lang="en-US" dirty="0"/>
              <a:t>Joshua Heath, Brian </a:t>
            </a:r>
            <a:r>
              <a:rPr lang="en-US" dirty="0" err="1"/>
              <a:t>Knafou</a:t>
            </a:r>
            <a:r>
              <a:rPr lang="en-US" dirty="0"/>
              <a:t>, Kayla Ingram, and Alexis </a:t>
            </a:r>
            <a:r>
              <a:rPr lang="en-US" dirty="0" err="1"/>
              <a:t>Helsel</a:t>
            </a:r>
            <a:r>
              <a:rPr lang="en-US" dirty="0"/>
              <a:t>: Ripple Effect, Inc. </a:t>
            </a:r>
          </a:p>
        </p:txBody>
      </p:sp>
    </p:spTree>
    <p:extLst>
      <p:ext uri="{BB962C8B-B14F-4D97-AF65-F5344CB8AC3E}">
        <p14:creationId xmlns:p14="http://schemas.microsoft.com/office/powerpoint/2010/main" val="109709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79755-B6D7-E3AB-0C58-AB6E982B5BB9}"/>
              </a:ext>
            </a:extLst>
          </p:cNvPr>
          <p:cNvSpPr>
            <a:spLocks noGrp="1"/>
          </p:cNvSpPr>
          <p:nvPr>
            <p:ph type="title"/>
          </p:nvPr>
        </p:nvSpPr>
        <p:spPr/>
        <p:txBody>
          <a:bodyPr/>
          <a:lstStyle/>
          <a:p>
            <a:r>
              <a:rPr lang="en-US"/>
              <a:t>CEGS Grants vs. Comparison R01s</a:t>
            </a:r>
          </a:p>
        </p:txBody>
      </p:sp>
      <p:graphicFrame>
        <p:nvGraphicFramePr>
          <p:cNvPr id="5" name="Chart 4" descr="Combination bar and line graph with two bars and two lines. The X-axis is labeled fiscal year and ranges from 2001 to 2021. The Y-axis is two sided. The left side is labeled percentage of grants active and the right side is labeled direct funding in millions. One of the lines and one of the bars are labelled CEGS grants funding. The other line and bar are labelled comparison grants funding. The lines change from year to year. The two lines start at approximately 5 million dollars in direct funding and rise in near parallel to 25 million until 2010.In 2014, direct funding drops to 15 million. Funding rises again to approximately 25 million in 2021. The CEGS grants bar ranges from 10% of grants being active in 2001 to about 40% of grants being active in 2021. The comparison grants bar ranges from less than 10% of grants being active in 2001 to approximately 26% being active in 2010 and 2011. The bars shift up and down over the years. ">
            <a:extLst>
              <a:ext uri="{FF2B5EF4-FFF2-40B4-BE49-F238E27FC236}">
                <a16:creationId xmlns:a16="http://schemas.microsoft.com/office/drawing/2014/main" id="{624278B4-037C-60B5-FB63-A7785DAA7817}"/>
              </a:ext>
            </a:extLst>
          </p:cNvPr>
          <p:cNvGraphicFramePr/>
          <p:nvPr>
            <p:extLst>
              <p:ext uri="{D42A27DB-BD31-4B8C-83A1-F6EECF244321}">
                <p14:modId xmlns:p14="http://schemas.microsoft.com/office/powerpoint/2010/main" val="3857182579"/>
              </p:ext>
            </p:extLst>
          </p:nvPr>
        </p:nvGraphicFramePr>
        <p:xfrm>
          <a:off x="350520" y="1411332"/>
          <a:ext cx="11471366" cy="477175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2904340-2568-C5C3-196B-9617DE4BE193}"/>
              </a:ex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10</a:t>
            </a:fld>
            <a:endParaRPr lang="en-US"/>
          </a:p>
        </p:txBody>
      </p:sp>
      <p:sp>
        <p:nvSpPr>
          <p:cNvPr id="2" name="TextBox 1">
            <a:extLst>
              <a:ext uri="{FF2B5EF4-FFF2-40B4-BE49-F238E27FC236}">
                <a16:creationId xmlns:a16="http://schemas.microsoft.com/office/drawing/2014/main" id="{AE351FBA-4487-CE94-4F7E-D5F3A69A77A0}"/>
              </a:ext>
            </a:extLst>
          </p:cNvPr>
          <p:cNvSpPr txBox="1"/>
          <p:nvPr/>
        </p:nvSpPr>
        <p:spPr>
          <a:xfrm>
            <a:off x="3767769" y="5808053"/>
            <a:ext cx="1965603" cy="307777"/>
          </a:xfrm>
          <a:prstGeom prst="rect">
            <a:avLst/>
          </a:prstGeom>
          <a:solidFill>
            <a:schemeClr val="bg1"/>
          </a:solidFill>
        </p:spPr>
        <p:txBody>
          <a:bodyPr wrap="none" rtlCol="0">
            <a:spAutoFit/>
          </a:bodyPr>
          <a:lstStyle/>
          <a:p>
            <a:r>
              <a:rPr lang="en-US" sz="1400"/>
              <a:t>- - - CEGS grants        </a:t>
            </a:r>
          </a:p>
        </p:txBody>
      </p:sp>
    </p:spTree>
    <p:extLst>
      <p:ext uri="{BB962C8B-B14F-4D97-AF65-F5344CB8AC3E}">
        <p14:creationId xmlns:p14="http://schemas.microsoft.com/office/powerpoint/2010/main" val="343451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7A0F8-2546-B6CC-9203-C90FCFFE3C17}"/>
              </a:ext>
            </a:extLst>
          </p:cNvPr>
          <p:cNvSpPr txBox="1">
            <a:spLocks noGrp="1"/>
          </p:cNvSpPr>
          <p:nvPr>
            <p:ph type="title" idx="4294967295"/>
          </p:nvPr>
        </p:nvSpPr>
        <p:spPr>
          <a:xfrm>
            <a:off x="576070" y="350520"/>
            <a:ext cx="11733694" cy="13563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219170" rtl="0" eaLnBrk="1" latinLnBrk="0" hangingPunct="1">
              <a:lnSpc>
                <a:spcPct val="90000"/>
              </a:lnSpc>
              <a:spcBef>
                <a:spcPct val="0"/>
              </a:spcBef>
              <a:buNone/>
              <a:defRPr sz="4400" b="1" kern="1200">
                <a:solidFill>
                  <a:schemeClr val="accent6"/>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US" sz="4100" b="1" i="0" u="none" strike="noStrike" kern="1200" cap="none" spc="0" normalizeH="0" baseline="0" noProof="0">
                <a:ln>
                  <a:noFill/>
                </a:ln>
                <a:solidFill>
                  <a:schemeClr val="accent6"/>
                </a:solidFill>
                <a:effectLst/>
                <a:uLnTx/>
                <a:uFillTx/>
                <a:latin typeface="+mj-lt"/>
                <a:ea typeface="+mj-ea"/>
                <a:cs typeface="+mj-cs"/>
              </a:rPr>
              <a:t>CEGS &amp; Comparison Group Analysis Metrics</a:t>
            </a:r>
          </a:p>
        </p:txBody>
      </p:sp>
      <p:sp>
        <p:nvSpPr>
          <p:cNvPr id="28" name="Freeform: Shape 27">
            <a:extLst>
              <a:ext uri="{FF2B5EF4-FFF2-40B4-BE49-F238E27FC236}">
                <a16:creationId xmlns:a16="http://schemas.microsoft.com/office/drawing/2014/main" id="{DEBCB46B-F337-6998-487B-AD66444B2B49}"/>
              </a:ext>
            </a:extLst>
          </p:cNvPr>
          <p:cNvSpPr/>
          <p:nvPr/>
        </p:nvSpPr>
        <p:spPr>
          <a:xfrm>
            <a:off x="458608" y="1533524"/>
            <a:ext cx="3663449" cy="4905375"/>
          </a:xfrm>
          <a:custGeom>
            <a:avLst/>
            <a:gdLst>
              <a:gd name="connsiteX0" fmla="*/ 0 w 3663449"/>
              <a:gd name="connsiteY0" fmla="*/ 366345 h 4905375"/>
              <a:gd name="connsiteX1" fmla="*/ 366345 w 3663449"/>
              <a:gd name="connsiteY1" fmla="*/ 0 h 4905375"/>
              <a:gd name="connsiteX2" fmla="*/ 3297104 w 3663449"/>
              <a:gd name="connsiteY2" fmla="*/ 0 h 4905375"/>
              <a:gd name="connsiteX3" fmla="*/ 3663449 w 3663449"/>
              <a:gd name="connsiteY3" fmla="*/ 366345 h 4905375"/>
              <a:gd name="connsiteX4" fmla="*/ 3663449 w 3663449"/>
              <a:gd name="connsiteY4" fmla="*/ 4539030 h 4905375"/>
              <a:gd name="connsiteX5" fmla="*/ 3297104 w 3663449"/>
              <a:gd name="connsiteY5" fmla="*/ 4905375 h 4905375"/>
              <a:gd name="connsiteX6" fmla="*/ 366345 w 3663449"/>
              <a:gd name="connsiteY6" fmla="*/ 4905375 h 4905375"/>
              <a:gd name="connsiteX7" fmla="*/ 0 w 3663449"/>
              <a:gd name="connsiteY7" fmla="*/ 4539030 h 4905375"/>
              <a:gd name="connsiteX8" fmla="*/ 0 w 3663449"/>
              <a:gd name="connsiteY8" fmla="*/ 366345 h 490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3449" h="4905375">
                <a:moveTo>
                  <a:pt x="0" y="366345"/>
                </a:moveTo>
                <a:cubicBezTo>
                  <a:pt x="0" y="164018"/>
                  <a:pt x="164018" y="0"/>
                  <a:pt x="366345" y="0"/>
                </a:cubicBezTo>
                <a:lnTo>
                  <a:pt x="3297104" y="0"/>
                </a:lnTo>
                <a:cubicBezTo>
                  <a:pt x="3499431" y="0"/>
                  <a:pt x="3663449" y="164018"/>
                  <a:pt x="3663449" y="366345"/>
                </a:cubicBezTo>
                <a:lnTo>
                  <a:pt x="3663449" y="4539030"/>
                </a:lnTo>
                <a:cubicBezTo>
                  <a:pt x="3663449" y="4741357"/>
                  <a:pt x="3499431" y="4905375"/>
                  <a:pt x="3297104" y="4905375"/>
                </a:cubicBezTo>
                <a:lnTo>
                  <a:pt x="366345" y="4905375"/>
                </a:lnTo>
                <a:cubicBezTo>
                  <a:pt x="164018" y="4905375"/>
                  <a:pt x="0" y="4741357"/>
                  <a:pt x="0" y="4539030"/>
                </a:cubicBezTo>
                <a:lnTo>
                  <a:pt x="0" y="36634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3616643" numCol="1" spcCol="1270" anchor="ctr" anchorCtr="0">
            <a:noAutofit/>
          </a:bodyPr>
          <a:lstStyle/>
          <a:p>
            <a:pPr marL="0" lvl="0" indent="0" algn="ctr" defTabSz="2133600">
              <a:lnSpc>
                <a:spcPct val="90000"/>
              </a:lnSpc>
              <a:spcBef>
                <a:spcPct val="0"/>
              </a:spcBef>
              <a:spcAft>
                <a:spcPct val="35000"/>
              </a:spcAft>
              <a:buNone/>
            </a:pPr>
            <a:r>
              <a:rPr lang="en-US" sz="4800" kern="1200"/>
              <a:t>Publications</a:t>
            </a:r>
          </a:p>
        </p:txBody>
      </p:sp>
      <p:sp>
        <p:nvSpPr>
          <p:cNvPr id="29" name="Freeform: Shape 28">
            <a:extLst>
              <a:ext uri="{FF2B5EF4-FFF2-40B4-BE49-F238E27FC236}">
                <a16:creationId xmlns:a16="http://schemas.microsoft.com/office/drawing/2014/main" id="{6B65C396-0E29-0E09-E550-52C9CCB85CE8}"/>
              </a:ext>
            </a:extLst>
          </p:cNvPr>
          <p:cNvSpPr/>
          <p:nvPr/>
        </p:nvSpPr>
        <p:spPr>
          <a:xfrm>
            <a:off x="824952" y="3008130"/>
            <a:ext cx="2930759" cy="401675"/>
          </a:xfrm>
          <a:custGeom>
            <a:avLst/>
            <a:gdLst>
              <a:gd name="connsiteX0" fmla="*/ 0 w 2930759"/>
              <a:gd name="connsiteY0" fmla="*/ 40168 h 401675"/>
              <a:gd name="connsiteX1" fmla="*/ 40168 w 2930759"/>
              <a:gd name="connsiteY1" fmla="*/ 0 h 401675"/>
              <a:gd name="connsiteX2" fmla="*/ 2890592 w 2930759"/>
              <a:gd name="connsiteY2" fmla="*/ 0 h 401675"/>
              <a:gd name="connsiteX3" fmla="*/ 2930760 w 2930759"/>
              <a:gd name="connsiteY3" fmla="*/ 40168 h 401675"/>
              <a:gd name="connsiteX4" fmla="*/ 2930759 w 2930759"/>
              <a:gd name="connsiteY4" fmla="*/ 361508 h 401675"/>
              <a:gd name="connsiteX5" fmla="*/ 2890591 w 2930759"/>
              <a:gd name="connsiteY5" fmla="*/ 401676 h 401675"/>
              <a:gd name="connsiteX6" fmla="*/ 40168 w 2930759"/>
              <a:gd name="connsiteY6" fmla="*/ 401675 h 401675"/>
              <a:gd name="connsiteX7" fmla="*/ 0 w 2930759"/>
              <a:gd name="connsiteY7" fmla="*/ 361507 h 401675"/>
              <a:gd name="connsiteX8" fmla="*/ 0 w 2930759"/>
              <a:gd name="connsiteY8" fmla="*/ 40168 h 4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01675">
                <a:moveTo>
                  <a:pt x="0" y="40168"/>
                </a:moveTo>
                <a:cubicBezTo>
                  <a:pt x="0" y="17984"/>
                  <a:pt x="17984" y="0"/>
                  <a:pt x="40168" y="0"/>
                </a:cubicBezTo>
                <a:lnTo>
                  <a:pt x="2890592" y="0"/>
                </a:lnTo>
                <a:cubicBezTo>
                  <a:pt x="2912776" y="0"/>
                  <a:pt x="2930760" y="17984"/>
                  <a:pt x="2930760" y="40168"/>
                </a:cubicBezTo>
                <a:cubicBezTo>
                  <a:pt x="2930760" y="147281"/>
                  <a:pt x="2930759" y="254395"/>
                  <a:pt x="2930759" y="361508"/>
                </a:cubicBezTo>
                <a:cubicBezTo>
                  <a:pt x="2930759" y="383692"/>
                  <a:pt x="2912775" y="401676"/>
                  <a:pt x="2890591" y="401676"/>
                </a:cubicBezTo>
                <a:lnTo>
                  <a:pt x="40168" y="401675"/>
                </a:lnTo>
                <a:cubicBezTo>
                  <a:pt x="17984" y="401675"/>
                  <a:pt x="0" y="383691"/>
                  <a:pt x="0" y="361507"/>
                </a:cubicBezTo>
                <a:lnTo>
                  <a:pt x="0" y="401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65" tIns="40340" rIns="49865" bIns="40340" numCol="1" spcCol="1270" anchor="ctr" anchorCtr="0">
            <a:noAutofit/>
          </a:bodyPr>
          <a:lstStyle/>
          <a:p>
            <a:pPr marL="0" lvl="0" indent="0" algn="ctr" defTabSz="666750">
              <a:lnSpc>
                <a:spcPct val="90000"/>
              </a:lnSpc>
              <a:spcBef>
                <a:spcPct val="0"/>
              </a:spcBef>
              <a:spcAft>
                <a:spcPct val="35000"/>
              </a:spcAft>
              <a:buNone/>
            </a:pPr>
            <a:r>
              <a:rPr lang="en-US" sz="1500" kern="1200"/>
              <a:t>Publications produced</a:t>
            </a:r>
          </a:p>
        </p:txBody>
      </p:sp>
      <p:sp>
        <p:nvSpPr>
          <p:cNvPr id="30" name="Freeform: Shape 29">
            <a:extLst>
              <a:ext uri="{FF2B5EF4-FFF2-40B4-BE49-F238E27FC236}">
                <a16:creationId xmlns:a16="http://schemas.microsoft.com/office/drawing/2014/main" id="{30A635AD-CEAD-F279-E63A-1B956580715F}"/>
              </a:ext>
            </a:extLst>
          </p:cNvPr>
          <p:cNvSpPr/>
          <p:nvPr/>
        </p:nvSpPr>
        <p:spPr>
          <a:xfrm>
            <a:off x="824952" y="3471602"/>
            <a:ext cx="2930759" cy="401675"/>
          </a:xfrm>
          <a:custGeom>
            <a:avLst/>
            <a:gdLst>
              <a:gd name="connsiteX0" fmla="*/ 0 w 2930759"/>
              <a:gd name="connsiteY0" fmla="*/ 40168 h 401675"/>
              <a:gd name="connsiteX1" fmla="*/ 40168 w 2930759"/>
              <a:gd name="connsiteY1" fmla="*/ 0 h 401675"/>
              <a:gd name="connsiteX2" fmla="*/ 2890592 w 2930759"/>
              <a:gd name="connsiteY2" fmla="*/ 0 h 401675"/>
              <a:gd name="connsiteX3" fmla="*/ 2930760 w 2930759"/>
              <a:gd name="connsiteY3" fmla="*/ 40168 h 401675"/>
              <a:gd name="connsiteX4" fmla="*/ 2930759 w 2930759"/>
              <a:gd name="connsiteY4" fmla="*/ 361508 h 401675"/>
              <a:gd name="connsiteX5" fmla="*/ 2890591 w 2930759"/>
              <a:gd name="connsiteY5" fmla="*/ 401676 h 401675"/>
              <a:gd name="connsiteX6" fmla="*/ 40168 w 2930759"/>
              <a:gd name="connsiteY6" fmla="*/ 401675 h 401675"/>
              <a:gd name="connsiteX7" fmla="*/ 0 w 2930759"/>
              <a:gd name="connsiteY7" fmla="*/ 361507 h 401675"/>
              <a:gd name="connsiteX8" fmla="*/ 0 w 2930759"/>
              <a:gd name="connsiteY8" fmla="*/ 40168 h 4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01675">
                <a:moveTo>
                  <a:pt x="0" y="40168"/>
                </a:moveTo>
                <a:cubicBezTo>
                  <a:pt x="0" y="17984"/>
                  <a:pt x="17984" y="0"/>
                  <a:pt x="40168" y="0"/>
                </a:cubicBezTo>
                <a:lnTo>
                  <a:pt x="2890592" y="0"/>
                </a:lnTo>
                <a:cubicBezTo>
                  <a:pt x="2912776" y="0"/>
                  <a:pt x="2930760" y="17984"/>
                  <a:pt x="2930760" y="40168"/>
                </a:cubicBezTo>
                <a:cubicBezTo>
                  <a:pt x="2930760" y="147281"/>
                  <a:pt x="2930759" y="254395"/>
                  <a:pt x="2930759" y="361508"/>
                </a:cubicBezTo>
                <a:cubicBezTo>
                  <a:pt x="2930759" y="383692"/>
                  <a:pt x="2912775" y="401676"/>
                  <a:pt x="2890591" y="401676"/>
                </a:cubicBezTo>
                <a:lnTo>
                  <a:pt x="40168" y="401675"/>
                </a:lnTo>
                <a:cubicBezTo>
                  <a:pt x="17984" y="401675"/>
                  <a:pt x="0" y="383691"/>
                  <a:pt x="0" y="361507"/>
                </a:cubicBezTo>
                <a:lnTo>
                  <a:pt x="0" y="401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65" tIns="40340" rIns="49865" bIns="40340" numCol="1" spcCol="1270" anchor="ctr" anchorCtr="0">
            <a:noAutofit/>
          </a:bodyPr>
          <a:lstStyle/>
          <a:p>
            <a:pPr marL="0" lvl="0" indent="0" algn="ctr" defTabSz="666750">
              <a:lnSpc>
                <a:spcPct val="90000"/>
              </a:lnSpc>
              <a:spcBef>
                <a:spcPct val="0"/>
              </a:spcBef>
              <a:spcAft>
                <a:spcPct val="35000"/>
              </a:spcAft>
              <a:buNone/>
            </a:pPr>
            <a:r>
              <a:rPr lang="en-US" sz="1500" kern="1200"/>
              <a:t>Citations received</a:t>
            </a:r>
          </a:p>
        </p:txBody>
      </p:sp>
      <p:sp>
        <p:nvSpPr>
          <p:cNvPr id="31" name="Freeform: Shape 30">
            <a:extLst>
              <a:ext uri="{FF2B5EF4-FFF2-40B4-BE49-F238E27FC236}">
                <a16:creationId xmlns:a16="http://schemas.microsoft.com/office/drawing/2014/main" id="{7965EC75-530A-99FC-22E0-C144E5D46F5B}"/>
              </a:ext>
            </a:extLst>
          </p:cNvPr>
          <p:cNvSpPr/>
          <p:nvPr/>
        </p:nvSpPr>
        <p:spPr>
          <a:xfrm>
            <a:off x="824952" y="3935073"/>
            <a:ext cx="2930759" cy="401675"/>
          </a:xfrm>
          <a:custGeom>
            <a:avLst/>
            <a:gdLst>
              <a:gd name="connsiteX0" fmla="*/ 0 w 2930759"/>
              <a:gd name="connsiteY0" fmla="*/ 40168 h 401675"/>
              <a:gd name="connsiteX1" fmla="*/ 40168 w 2930759"/>
              <a:gd name="connsiteY1" fmla="*/ 0 h 401675"/>
              <a:gd name="connsiteX2" fmla="*/ 2890592 w 2930759"/>
              <a:gd name="connsiteY2" fmla="*/ 0 h 401675"/>
              <a:gd name="connsiteX3" fmla="*/ 2930760 w 2930759"/>
              <a:gd name="connsiteY3" fmla="*/ 40168 h 401675"/>
              <a:gd name="connsiteX4" fmla="*/ 2930759 w 2930759"/>
              <a:gd name="connsiteY4" fmla="*/ 361508 h 401675"/>
              <a:gd name="connsiteX5" fmla="*/ 2890591 w 2930759"/>
              <a:gd name="connsiteY5" fmla="*/ 401676 h 401675"/>
              <a:gd name="connsiteX6" fmla="*/ 40168 w 2930759"/>
              <a:gd name="connsiteY6" fmla="*/ 401675 h 401675"/>
              <a:gd name="connsiteX7" fmla="*/ 0 w 2930759"/>
              <a:gd name="connsiteY7" fmla="*/ 361507 h 401675"/>
              <a:gd name="connsiteX8" fmla="*/ 0 w 2930759"/>
              <a:gd name="connsiteY8" fmla="*/ 40168 h 4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01675">
                <a:moveTo>
                  <a:pt x="0" y="40168"/>
                </a:moveTo>
                <a:cubicBezTo>
                  <a:pt x="0" y="17984"/>
                  <a:pt x="17984" y="0"/>
                  <a:pt x="40168" y="0"/>
                </a:cubicBezTo>
                <a:lnTo>
                  <a:pt x="2890592" y="0"/>
                </a:lnTo>
                <a:cubicBezTo>
                  <a:pt x="2912776" y="0"/>
                  <a:pt x="2930760" y="17984"/>
                  <a:pt x="2930760" y="40168"/>
                </a:cubicBezTo>
                <a:cubicBezTo>
                  <a:pt x="2930760" y="147281"/>
                  <a:pt x="2930759" y="254395"/>
                  <a:pt x="2930759" y="361508"/>
                </a:cubicBezTo>
                <a:cubicBezTo>
                  <a:pt x="2930759" y="383692"/>
                  <a:pt x="2912775" y="401676"/>
                  <a:pt x="2890591" y="401676"/>
                </a:cubicBezTo>
                <a:lnTo>
                  <a:pt x="40168" y="401675"/>
                </a:lnTo>
                <a:cubicBezTo>
                  <a:pt x="17984" y="401675"/>
                  <a:pt x="0" y="383691"/>
                  <a:pt x="0" y="361507"/>
                </a:cubicBezTo>
                <a:lnTo>
                  <a:pt x="0" y="401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65" tIns="40340" rIns="49865" bIns="40340" numCol="1" spcCol="1270" anchor="ctr" anchorCtr="0">
            <a:noAutofit/>
          </a:bodyPr>
          <a:lstStyle/>
          <a:p>
            <a:pPr marL="0" lvl="0" indent="0" algn="ctr" defTabSz="666750">
              <a:lnSpc>
                <a:spcPct val="90000"/>
              </a:lnSpc>
              <a:spcBef>
                <a:spcPct val="0"/>
              </a:spcBef>
              <a:spcAft>
                <a:spcPct val="35000"/>
              </a:spcAft>
              <a:buNone/>
            </a:pPr>
            <a:r>
              <a:rPr lang="en-US" sz="1500" kern="1200"/>
              <a:t>Journal Impact Factor (JIF)</a:t>
            </a:r>
          </a:p>
        </p:txBody>
      </p:sp>
      <p:sp>
        <p:nvSpPr>
          <p:cNvPr id="32" name="Freeform: Shape 31">
            <a:extLst>
              <a:ext uri="{FF2B5EF4-FFF2-40B4-BE49-F238E27FC236}">
                <a16:creationId xmlns:a16="http://schemas.microsoft.com/office/drawing/2014/main" id="{876348D5-C891-73FA-7723-100E39E21560}"/>
              </a:ext>
            </a:extLst>
          </p:cNvPr>
          <p:cNvSpPr/>
          <p:nvPr/>
        </p:nvSpPr>
        <p:spPr>
          <a:xfrm>
            <a:off x="824952" y="4398545"/>
            <a:ext cx="2930759" cy="401675"/>
          </a:xfrm>
          <a:custGeom>
            <a:avLst/>
            <a:gdLst>
              <a:gd name="connsiteX0" fmla="*/ 0 w 2930759"/>
              <a:gd name="connsiteY0" fmla="*/ 40168 h 401675"/>
              <a:gd name="connsiteX1" fmla="*/ 40168 w 2930759"/>
              <a:gd name="connsiteY1" fmla="*/ 0 h 401675"/>
              <a:gd name="connsiteX2" fmla="*/ 2890592 w 2930759"/>
              <a:gd name="connsiteY2" fmla="*/ 0 h 401675"/>
              <a:gd name="connsiteX3" fmla="*/ 2930760 w 2930759"/>
              <a:gd name="connsiteY3" fmla="*/ 40168 h 401675"/>
              <a:gd name="connsiteX4" fmla="*/ 2930759 w 2930759"/>
              <a:gd name="connsiteY4" fmla="*/ 361508 h 401675"/>
              <a:gd name="connsiteX5" fmla="*/ 2890591 w 2930759"/>
              <a:gd name="connsiteY5" fmla="*/ 401676 h 401675"/>
              <a:gd name="connsiteX6" fmla="*/ 40168 w 2930759"/>
              <a:gd name="connsiteY6" fmla="*/ 401675 h 401675"/>
              <a:gd name="connsiteX7" fmla="*/ 0 w 2930759"/>
              <a:gd name="connsiteY7" fmla="*/ 361507 h 401675"/>
              <a:gd name="connsiteX8" fmla="*/ 0 w 2930759"/>
              <a:gd name="connsiteY8" fmla="*/ 40168 h 4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01675">
                <a:moveTo>
                  <a:pt x="0" y="40168"/>
                </a:moveTo>
                <a:cubicBezTo>
                  <a:pt x="0" y="17984"/>
                  <a:pt x="17984" y="0"/>
                  <a:pt x="40168" y="0"/>
                </a:cubicBezTo>
                <a:lnTo>
                  <a:pt x="2890592" y="0"/>
                </a:lnTo>
                <a:cubicBezTo>
                  <a:pt x="2912776" y="0"/>
                  <a:pt x="2930760" y="17984"/>
                  <a:pt x="2930760" y="40168"/>
                </a:cubicBezTo>
                <a:cubicBezTo>
                  <a:pt x="2930760" y="147281"/>
                  <a:pt x="2930759" y="254395"/>
                  <a:pt x="2930759" y="361508"/>
                </a:cubicBezTo>
                <a:cubicBezTo>
                  <a:pt x="2930759" y="383692"/>
                  <a:pt x="2912775" y="401676"/>
                  <a:pt x="2890591" y="401676"/>
                </a:cubicBezTo>
                <a:lnTo>
                  <a:pt x="40168" y="401675"/>
                </a:lnTo>
                <a:cubicBezTo>
                  <a:pt x="17984" y="401675"/>
                  <a:pt x="0" y="383691"/>
                  <a:pt x="0" y="361507"/>
                </a:cubicBezTo>
                <a:lnTo>
                  <a:pt x="0" y="401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65" tIns="40340" rIns="49865" bIns="40340" numCol="1" spcCol="1270" anchor="ctr" anchorCtr="0">
            <a:noAutofit/>
          </a:bodyPr>
          <a:lstStyle/>
          <a:p>
            <a:pPr marL="0" lvl="0" indent="0" algn="ctr" defTabSz="666750">
              <a:lnSpc>
                <a:spcPct val="90000"/>
              </a:lnSpc>
              <a:spcBef>
                <a:spcPct val="0"/>
              </a:spcBef>
              <a:spcAft>
                <a:spcPct val="35000"/>
              </a:spcAft>
              <a:buNone/>
            </a:pPr>
            <a:r>
              <a:rPr lang="en-US" sz="1500" kern="1200"/>
              <a:t>Journal Citation Index (JCI)</a:t>
            </a:r>
          </a:p>
        </p:txBody>
      </p:sp>
      <p:sp>
        <p:nvSpPr>
          <p:cNvPr id="33" name="Freeform: Shape 32">
            <a:extLst>
              <a:ext uri="{FF2B5EF4-FFF2-40B4-BE49-F238E27FC236}">
                <a16:creationId xmlns:a16="http://schemas.microsoft.com/office/drawing/2014/main" id="{9AA52276-8EC7-7D8C-857B-EEE7DB8153AF}"/>
              </a:ext>
            </a:extLst>
          </p:cNvPr>
          <p:cNvSpPr/>
          <p:nvPr/>
        </p:nvSpPr>
        <p:spPr>
          <a:xfrm>
            <a:off x="824952" y="4862017"/>
            <a:ext cx="2930759" cy="401675"/>
          </a:xfrm>
          <a:custGeom>
            <a:avLst/>
            <a:gdLst>
              <a:gd name="connsiteX0" fmla="*/ 0 w 2930759"/>
              <a:gd name="connsiteY0" fmla="*/ 40168 h 401675"/>
              <a:gd name="connsiteX1" fmla="*/ 40168 w 2930759"/>
              <a:gd name="connsiteY1" fmla="*/ 0 h 401675"/>
              <a:gd name="connsiteX2" fmla="*/ 2890592 w 2930759"/>
              <a:gd name="connsiteY2" fmla="*/ 0 h 401675"/>
              <a:gd name="connsiteX3" fmla="*/ 2930760 w 2930759"/>
              <a:gd name="connsiteY3" fmla="*/ 40168 h 401675"/>
              <a:gd name="connsiteX4" fmla="*/ 2930759 w 2930759"/>
              <a:gd name="connsiteY4" fmla="*/ 361508 h 401675"/>
              <a:gd name="connsiteX5" fmla="*/ 2890591 w 2930759"/>
              <a:gd name="connsiteY5" fmla="*/ 401676 h 401675"/>
              <a:gd name="connsiteX6" fmla="*/ 40168 w 2930759"/>
              <a:gd name="connsiteY6" fmla="*/ 401675 h 401675"/>
              <a:gd name="connsiteX7" fmla="*/ 0 w 2930759"/>
              <a:gd name="connsiteY7" fmla="*/ 361507 h 401675"/>
              <a:gd name="connsiteX8" fmla="*/ 0 w 2930759"/>
              <a:gd name="connsiteY8" fmla="*/ 40168 h 4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01675">
                <a:moveTo>
                  <a:pt x="0" y="40168"/>
                </a:moveTo>
                <a:cubicBezTo>
                  <a:pt x="0" y="17984"/>
                  <a:pt x="17984" y="0"/>
                  <a:pt x="40168" y="0"/>
                </a:cubicBezTo>
                <a:lnTo>
                  <a:pt x="2890592" y="0"/>
                </a:lnTo>
                <a:cubicBezTo>
                  <a:pt x="2912776" y="0"/>
                  <a:pt x="2930760" y="17984"/>
                  <a:pt x="2930760" y="40168"/>
                </a:cubicBezTo>
                <a:cubicBezTo>
                  <a:pt x="2930760" y="147281"/>
                  <a:pt x="2930759" y="254395"/>
                  <a:pt x="2930759" y="361508"/>
                </a:cubicBezTo>
                <a:cubicBezTo>
                  <a:pt x="2930759" y="383692"/>
                  <a:pt x="2912775" y="401676"/>
                  <a:pt x="2890591" y="401676"/>
                </a:cubicBezTo>
                <a:lnTo>
                  <a:pt x="40168" y="401675"/>
                </a:lnTo>
                <a:cubicBezTo>
                  <a:pt x="17984" y="401675"/>
                  <a:pt x="0" y="383691"/>
                  <a:pt x="0" y="361507"/>
                </a:cubicBezTo>
                <a:lnTo>
                  <a:pt x="0" y="401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65" tIns="40340" rIns="49865" bIns="40340" numCol="1" spcCol="1270" anchor="ctr" anchorCtr="0">
            <a:noAutofit/>
          </a:bodyPr>
          <a:lstStyle/>
          <a:p>
            <a:pPr marL="0" lvl="0" indent="0" algn="ctr" defTabSz="666750">
              <a:lnSpc>
                <a:spcPct val="90000"/>
              </a:lnSpc>
              <a:spcBef>
                <a:spcPct val="0"/>
              </a:spcBef>
              <a:spcAft>
                <a:spcPct val="35000"/>
              </a:spcAft>
              <a:buNone/>
            </a:pPr>
            <a:r>
              <a:rPr lang="en-US" sz="1500" kern="1200"/>
              <a:t>Relative Citation Ratio (RCR)</a:t>
            </a:r>
          </a:p>
        </p:txBody>
      </p:sp>
      <p:sp>
        <p:nvSpPr>
          <p:cNvPr id="34" name="Freeform: Shape 33">
            <a:extLst>
              <a:ext uri="{FF2B5EF4-FFF2-40B4-BE49-F238E27FC236}">
                <a16:creationId xmlns:a16="http://schemas.microsoft.com/office/drawing/2014/main" id="{ADC535FA-758D-EB9C-DF62-7DC74E43712D}"/>
              </a:ext>
            </a:extLst>
          </p:cNvPr>
          <p:cNvSpPr/>
          <p:nvPr/>
        </p:nvSpPr>
        <p:spPr>
          <a:xfrm>
            <a:off x="824952" y="5325489"/>
            <a:ext cx="2930759" cy="401675"/>
          </a:xfrm>
          <a:custGeom>
            <a:avLst/>
            <a:gdLst>
              <a:gd name="connsiteX0" fmla="*/ 0 w 2930759"/>
              <a:gd name="connsiteY0" fmla="*/ 40168 h 401675"/>
              <a:gd name="connsiteX1" fmla="*/ 40168 w 2930759"/>
              <a:gd name="connsiteY1" fmla="*/ 0 h 401675"/>
              <a:gd name="connsiteX2" fmla="*/ 2890592 w 2930759"/>
              <a:gd name="connsiteY2" fmla="*/ 0 h 401675"/>
              <a:gd name="connsiteX3" fmla="*/ 2930760 w 2930759"/>
              <a:gd name="connsiteY3" fmla="*/ 40168 h 401675"/>
              <a:gd name="connsiteX4" fmla="*/ 2930759 w 2930759"/>
              <a:gd name="connsiteY4" fmla="*/ 361508 h 401675"/>
              <a:gd name="connsiteX5" fmla="*/ 2890591 w 2930759"/>
              <a:gd name="connsiteY5" fmla="*/ 401676 h 401675"/>
              <a:gd name="connsiteX6" fmla="*/ 40168 w 2930759"/>
              <a:gd name="connsiteY6" fmla="*/ 401675 h 401675"/>
              <a:gd name="connsiteX7" fmla="*/ 0 w 2930759"/>
              <a:gd name="connsiteY7" fmla="*/ 361507 h 401675"/>
              <a:gd name="connsiteX8" fmla="*/ 0 w 2930759"/>
              <a:gd name="connsiteY8" fmla="*/ 40168 h 4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01675">
                <a:moveTo>
                  <a:pt x="0" y="40168"/>
                </a:moveTo>
                <a:cubicBezTo>
                  <a:pt x="0" y="17984"/>
                  <a:pt x="17984" y="0"/>
                  <a:pt x="40168" y="0"/>
                </a:cubicBezTo>
                <a:lnTo>
                  <a:pt x="2890592" y="0"/>
                </a:lnTo>
                <a:cubicBezTo>
                  <a:pt x="2912776" y="0"/>
                  <a:pt x="2930760" y="17984"/>
                  <a:pt x="2930760" y="40168"/>
                </a:cubicBezTo>
                <a:cubicBezTo>
                  <a:pt x="2930760" y="147281"/>
                  <a:pt x="2930759" y="254395"/>
                  <a:pt x="2930759" y="361508"/>
                </a:cubicBezTo>
                <a:cubicBezTo>
                  <a:pt x="2930759" y="383692"/>
                  <a:pt x="2912775" y="401676"/>
                  <a:pt x="2890591" y="401676"/>
                </a:cubicBezTo>
                <a:lnTo>
                  <a:pt x="40168" y="401675"/>
                </a:lnTo>
                <a:cubicBezTo>
                  <a:pt x="17984" y="401675"/>
                  <a:pt x="0" y="383691"/>
                  <a:pt x="0" y="361507"/>
                </a:cubicBezTo>
                <a:lnTo>
                  <a:pt x="0" y="401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65" tIns="40340" rIns="49865" bIns="40340" numCol="1" spcCol="1270" anchor="ctr" anchorCtr="0">
            <a:noAutofit/>
          </a:bodyPr>
          <a:lstStyle/>
          <a:p>
            <a:pPr marL="0" lvl="0" indent="0" algn="ctr" defTabSz="666750">
              <a:lnSpc>
                <a:spcPct val="90000"/>
              </a:lnSpc>
              <a:spcBef>
                <a:spcPct val="0"/>
              </a:spcBef>
              <a:spcAft>
                <a:spcPct val="35000"/>
              </a:spcAft>
              <a:buNone/>
            </a:pPr>
            <a:r>
              <a:rPr lang="en-US" sz="1500" kern="1200"/>
              <a:t>NIH Percentile</a:t>
            </a:r>
          </a:p>
        </p:txBody>
      </p:sp>
      <p:sp>
        <p:nvSpPr>
          <p:cNvPr id="35" name="Freeform: Shape 34">
            <a:extLst>
              <a:ext uri="{FF2B5EF4-FFF2-40B4-BE49-F238E27FC236}">
                <a16:creationId xmlns:a16="http://schemas.microsoft.com/office/drawing/2014/main" id="{B27AD8FD-A44B-21D0-447E-B40EB323655C}"/>
              </a:ext>
            </a:extLst>
          </p:cNvPr>
          <p:cNvSpPr/>
          <p:nvPr/>
        </p:nvSpPr>
        <p:spPr>
          <a:xfrm>
            <a:off x="824952" y="5788960"/>
            <a:ext cx="2930759" cy="401675"/>
          </a:xfrm>
          <a:custGeom>
            <a:avLst/>
            <a:gdLst>
              <a:gd name="connsiteX0" fmla="*/ 0 w 2930759"/>
              <a:gd name="connsiteY0" fmla="*/ 40168 h 401675"/>
              <a:gd name="connsiteX1" fmla="*/ 40168 w 2930759"/>
              <a:gd name="connsiteY1" fmla="*/ 0 h 401675"/>
              <a:gd name="connsiteX2" fmla="*/ 2890592 w 2930759"/>
              <a:gd name="connsiteY2" fmla="*/ 0 h 401675"/>
              <a:gd name="connsiteX3" fmla="*/ 2930760 w 2930759"/>
              <a:gd name="connsiteY3" fmla="*/ 40168 h 401675"/>
              <a:gd name="connsiteX4" fmla="*/ 2930759 w 2930759"/>
              <a:gd name="connsiteY4" fmla="*/ 361508 h 401675"/>
              <a:gd name="connsiteX5" fmla="*/ 2890591 w 2930759"/>
              <a:gd name="connsiteY5" fmla="*/ 401676 h 401675"/>
              <a:gd name="connsiteX6" fmla="*/ 40168 w 2930759"/>
              <a:gd name="connsiteY6" fmla="*/ 401675 h 401675"/>
              <a:gd name="connsiteX7" fmla="*/ 0 w 2930759"/>
              <a:gd name="connsiteY7" fmla="*/ 361507 h 401675"/>
              <a:gd name="connsiteX8" fmla="*/ 0 w 2930759"/>
              <a:gd name="connsiteY8" fmla="*/ 40168 h 4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01675">
                <a:moveTo>
                  <a:pt x="0" y="40168"/>
                </a:moveTo>
                <a:cubicBezTo>
                  <a:pt x="0" y="17984"/>
                  <a:pt x="17984" y="0"/>
                  <a:pt x="40168" y="0"/>
                </a:cubicBezTo>
                <a:lnTo>
                  <a:pt x="2890592" y="0"/>
                </a:lnTo>
                <a:cubicBezTo>
                  <a:pt x="2912776" y="0"/>
                  <a:pt x="2930760" y="17984"/>
                  <a:pt x="2930760" y="40168"/>
                </a:cubicBezTo>
                <a:cubicBezTo>
                  <a:pt x="2930760" y="147281"/>
                  <a:pt x="2930759" y="254395"/>
                  <a:pt x="2930759" y="361508"/>
                </a:cubicBezTo>
                <a:cubicBezTo>
                  <a:pt x="2930759" y="383692"/>
                  <a:pt x="2912775" y="401676"/>
                  <a:pt x="2890591" y="401676"/>
                </a:cubicBezTo>
                <a:lnTo>
                  <a:pt x="40168" y="401675"/>
                </a:lnTo>
                <a:cubicBezTo>
                  <a:pt x="17984" y="401675"/>
                  <a:pt x="0" y="383691"/>
                  <a:pt x="0" y="361507"/>
                </a:cubicBezTo>
                <a:lnTo>
                  <a:pt x="0" y="401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865" tIns="40340" rIns="49865" bIns="40340" numCol="1" spcCol="1270" anchor="ctr" anchorCtr="0">
            <a:noAutofit/>
          </a:bodyPr>
          <a:lstStyle/>
          <a:p>
            <a:pPr marL="0" lvl="0" indent="0" algn="ctr" defTabSz="666750">
              <a:lnSpc>
                <a:spcPct val="90000"/>
              </a:lnSpc>
              <a:spcBef>
                <a:spcPct val="0"/>
              </a:spcBef>
              <a:spcAft>
                <a:spcPct val="35000"/>
              </a:spcAft>
              <a:buNone/>
            </a:pPr>
            <a:r>
              <a:rPr lang="en-US" sz="1500" kern="1200"/>
              <a:t>Citation Lag</a:t>
            </a:r>
          </a:p>
        </p:txBody>
      </p:sp>
      <p:sp>
        <p:nvSpPr>
          <p:cNvPr id="36" name="Freeform: Shape 35">
            <a:extLst>
              <a:ext uri="{FF2B5EF4-FFF2-40B4-BE49-F238E27FC236}">
                <a16:creationId xmlns:a16="http://schemas.microsoft.com/office/drawing/2014/main" id="{30FD4459-DBEB-8E01-AF71-AF16925E1D08}"/>
              </a:ext>
              <a:ext uri="{C183D7F6-B498-43B3-948B-1728B52AA6E4}">
                <adec:decorative xmlns:adec="http://schemas.microsoft.com/office/drawing/2017/decorative" val="0"/>
              </a:ext>
            </a:extLst>
          </p:cNvPr>
          <p:cNvSpPr/>
          <p:nvPr/>
        </p:nvSpPr>
        <p:spPr>
          <a:xfrm>
            <a:off x="4396815" y="1533524"/>
            <a:ext cx="3663449" cy="4905375"/>
          </a:xfrm>
          <a:custGeom>
            <a:avLst/>
            <a:gdLst>
              <a:gd name="connsiteX0" fmla="*/ 0 w 3663449"/>
              <a:gd name="connsiteY0" fmla="*/ 366345 h 4905375"/>
              <a:gd name="connsiteX1" fmla="*/ 366345 w 3663449"/>
              <a:gd name="connsiteY1" fmla="*/ 0 h 4905375"/>
              <a:gd name="connsiteX2" fmla="*/ 3297104 w 3663449"/>
              <a:gd name="connsiteY2" fmla="*/ 0 h 4905375"/>
              <a:gd name="connsiteX3" fmla="*/ 3663449 w 3663449"/>
              <a:gd name="connsiteY3" fmla="*/ 366345 h 4905375"/>
              <a:gd name="connsiteX4" fmla="*/ 3663449 w 3663449"/>
              <a:gd name="connsiteY4" fmla="*/ 4539030 h 4905375"/>
              <a:gd name="connsiteX5" fmla="*/ 3297104 w 3663449"/>
              <a:gd name="connsiteY5" fmla="*/ 4905375 h 4905375"/>
              <a:gd name="connsiteX6" fmla="*/ 366345 w 3663449"/>
              <a:gd name="connsiteY6" fmla="*/ 4905375 h 4905375"/>
              <a:gd name="connsiteX7" fmla="*/ 0 w 3663449"/>
              <a:gd name="connsiteY7" fmla="*/ 4539030 h 4905375"/>
              <a:gd name="connsiteX8" fmla="*/ 0 w 3663449"/>
              <a:gd name="connsiteY8" fmla="*/ 366345 h 490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3449" h="4905375">
                <a:moveTo>
                  <a:pt x="0" y="366345"/>
                </a:moveTo>
                <a:cubicBezTo>
                  <a:pt x="0" y="164018"/>
                  <a:pt x="164018" y="0"/>
                  <a:pt x="366345" y="0"/>
                </a:cubicBezTo>
                <a:lnTo>
                  <a:pt x="3297104" y="0"/>
                </a:lnTo>
                <a:cubicBezTo>
                  <a:pt x="3499431" y="0"/>
                  <a:pt x="3663449" y="164018"/>
                  <a:pt x="3663449" y="366345"/>
                </a:cubicBezTo>
                <a:lnTo>
                  <a:pt x="3663449" y="4539030"/>
                </a:lnTo>
                <a:cubicBezTo>
                  <a:pt x="3663449" y="4741357"/>
                  <a:pt x="3499431" y="4905375"/>
                  <a:pt x="3297104" y="4905375"/>
                </a:cubicBezTo>
                <a:lnTo>
                  <a:pt x="366345" y="4905375"/>
                </a:lnTo>
                <a:cubicBezTo>
                  <a:pt x="164018" y="4905375"/>
                  <a:pt x="0" y="4741357"/>
                  <a:pt x="0" y="4539030"/>
                </a:cubicBezTo>
                <a:lnTo>
                  <a:pt x="0" y="36634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3616643" numCol="1" spcCol="1270" anchor="ctr" anchorCtr="0">
            <a:noAutofit/>
          </a:bodyPr>
          <a:lstStyle/>
          <a:p>
            <a:pPr marL="0" lvl="0" indent="0" algn="ctr" defTabSz="2133600">
              <a:lnSpc>
                <a:spcPct val="90000"/>
              </a:lnSpc>
              <a:spcBef>
                <a:spcPct val="0"/>
              </a:spcBef>
              <a:spcAft>
                <a:spcPct val="35000"/>
              </a:spcAft>
              <a:buNone/>
            </a:pPr>
            <a:r>
              <a:rPr lang="en-US" sz="4800" kern="1200"/>
              <a:t>Patents</a:t>
            </a:r>
          </a:p>
        </p:txBody>
      </p:sp>
      <p:sp>
        <p:nvSpPr>
          <p:cNvPr id="37" name="Freeform: Shape 36">
            <a:extLst>
              <a:ext uri="{FF2B5EF4-FFF2-40B4-BE49-F238E27FC236}">
                <a16:creationId xmlns:a16="http://schemas.microsoft.com/office/drawing/2014/main" id="{3350C8F1-625C-AA66-72C5-E193B547C113}"/>
              </a:ext>
            </a:extLst>
          </p:cNvPr>
          <p:cNvSpPr/>
          <p:nvPr/>
        </p:nvSpPr>
        <p:spPr>
          <a:xfrm>
            <a:off x="4763160" y="3005256"/>
            <a:ext cx="2930759" cy="714608"/>
          </a:xfrm>
          <a:custGeom>
            <a:avLst/>
            <a:gdLst>
              <a:gd name="connsiteX0" fmla="*/ 0 w 2930759"/>
              <a:gd name="connsiteY0" fmla="*/ 71461 h 714608"/>
              <a:gd name="connsiteX1" fmla="*/ 71461 w 2930759"/>
              <a:gd name="connsiteY1" fmla="*/ 0 h 714608"/>
              <a:gd name="connsiteX2" fmla="*/ 2859298 w 2930759"/>
              <a:gd name="connsiteY2" fmla="*/ 0 h 714608"/>
              <a:gd name="connsiteX3" fmla="*/ 2930759 w 2930759"/>
              <a:gd name="connsiteY3" fmla="*/ 71461 h 714608"/>
              <a:gd name="connsiteX4" fmla="*/ 2930759 w 2930759"/>
              <a:gd name="connsiteY4" fmla="*/ 643147 h 714608"/>
              <a:gd name="connsiteX5" fmla="*/ 2859298 w 2930759"/>
              <a:gd name="connsiteY5" fmla="*/ 714608 h 714608"/>
              <a:gd name="connsiteX6" fmla="*/ 71461 w 2930759"/>
              <a:gd name="connsiteY6" fmla="*/ 714608 h 714608"/>
              <a:gd name="connsiteX7" fmla="*/ 0 w 2930759"/>
              <a:gd name="connsiteY7" fmla="*/ 643147 h 714608"/>
              <a:gd name="connsiteX8" fmla="*/ 0 w 2930759"/>
              <a:gd name="connsiteY8" fmla="*/ 71461 h 7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714608">
                <a:moveTo>
                  <a:pt x="0" y="71461"/>
                </a:moveTo>
                <a:cubicBezTo>
                  <a:pt x="0" y="31994"/>
                  <a:pt x="31994" y="0"/>
                  <a:pt x="71461" y="0"/>
                </a:cubicBezTo>
                <a:lnTo>
                  <a:pt x="2859298" y="0"/>
                </a:lnTo>
                <a:cubicBezTo>
                  <a:pt x="2898765" y="0"/>
                  <a:pt x="2930759" y="31994"/>
                  <a:pt x="2930759" y="71461"/>
                </a:cubicBezTo>
                <a:lnTo>
                  <a:pt x="2930759" y="643147"/>
                </a:lnTo>
                <a:cubicBezTo>
                  <a:pt x="2930759" y="682614"/>
                  <a:pt x="2898765" y="714608"/>
                  <a:pt x="2859298" y="714608"/>
                </a:cubicBezTo>
                <a:lnTo>
                  <a:pt x="71461" y="714608"/>
                </a:lnTo>
                <a:cubicBezTo>
                  <a:pt x="31994" y="714608"/>
                  <a:pt x="0" y="682614"/>
                  <a:pt x="0" y="643147"/>
                </a:cubicBezTo>
                <a:lnTo>
                  <a:pt x="0" y="714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30" tIns="49505" rIns="59030" bIns="49505" numCol="1" spcCol="1270" anchor="ctr" anchorCtr="0">
            <a:noAutofit/>
          </a:bodyPr>
          <a:lstStyle/>
          <a:p>
            <a:pPr marL="0" lvl="0" indent="0" algn="ctr" defTabSz="666750">
              <a:lnSpc>
                <a:spcPct val="90000"/>
              </a:lnSpc>
              <a:spcBef>
                <a:spcPct val="0"/>
              </a:spcBef>
              <a:spcAft>
                <a:spcPct val="35000"/>
              </a:spcAft>
              <a:buNone/>
            </a:pPr>
            <a:r>
              <a:rPr lang="en-US" sz="1500" kern="1200"/>
              <a:t>Number of patent applications</a:t>
            </a:r>
          </a:p>
        </p:txBody>
      </p:sp>
      <p:sp>
        <p:nvSpPr>
          <p:cNvPr id="38" name="Freeform: Shape 37">
            <a:extLst>
              <a:ext uri="{FF2B5EF4-FFF2-40B4-BE49-F238E27FC236}">
                <a16:creationId xmlns:a16="http://schemas.microsoft.com/office/drawing/2014/main" id="{853BCA18-9E60-CC6E-90F4-C13DA60590E9}"/>
              </a:ext>
            </a:extLst>
          </p:cNvPr>
          <p:cNvSpPr/>
          <p:nvPr/>
        </p:nvSpPr>
        <p:spPr>
          <a:xfrm>
            <a:off x="4763160" y="3829804"/>
            <a:ext cx="2930759" cy="714608"/>
          </a:xfrm>
          <a:custGeom>
            <a:avLst/>
            <a:gdLst>
              <a:gd name="connsiteX0" fmla="*/ 0 w 2930759"/>
              <a:gd name="connsiteY0" fmla="*/ 71461 h 714608"/>
              <a:gd name="connsiteX1" fmla="*/ 71461 w 2930759"/>
              <a:gd name="connsiteY1" fmla="*/ 0 h 714608"/>
              <a:gd name="connsiteX2" fmla="*/ 2859298 w 2930759"/>
              <a:gd name="connsiteY2" fmla="*/ 0 h 714608"/>
              <a:gd name="connsiteX3" fmla="*/ 2930759 w 2930759"/>
              <a:gd name="connsiteY3" fmla="*/ 71461 h 714608"/>
              <a:gd name="connsiteX4" fmla="*/ 2930759 w 2930759"/>
              <a:gd name="connsiteY4" fmla="*/ 643147 h 714608"/>
              <a:gd name="connsiteX5" fmla="*/ 2859298 w 2930759"/>
              <a:gd name="connsiteY5" fmla="*/ 714608 h 714608"/>
              <a:gd name="connsiteX6" fmla="*/ 71461 w 2930759"/>
              <a:gd name="connsiteY6" fmla="*/ 714608 h 714608"/>
              <a:gd name="connsiteX7" fmla="*/ 0 w 2930759"/>
              <a:gd name="connsiteY7" fmla="*/ 643147 h 714608"/>
              <a:gd name="connsiteX8" fmla="*/ 0 w 2930759"/>
              <a:gd name="connsiteY8" fmla="*/ 71461 h 7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714608">
                <a:moveTo>
                  <a:pt x="0" y="71461"/>
                </a:moveTo>
                <a:cubicBezTo>
                  <a:pt x="0" y="31994"/>
                  <a:pt x="31994" y="0"/>
                  <a:pt x="71461" y="0"/>
                </a:cubicBezTo>
                <a:lnTo>
                  <a:pt x="2859298" y="0"/>
                </a:lnTo>
                <a:cubicBezTo>
                  <a:pt x="2898765" y="0"/>
                  <a:pt x="2930759" y="31994"/>
                  <a:pt x="2930759" y="71461"/>
                </a:cubicBezTo>
                <a:lnTo>
                  <a:pt x="2930759" y="643147"/>
                </a:lnTo>
                <a:cubicBezTo>
                  <a:pt x="2930759" y="682614"/>
                  <a:pt x="2898765" y="714608"/>
                  <a:pt x="2859298" y="714608"/>
                </a:cubicBezTo>
                <a:lnTo>
                  <a:pt x="71461" y="714608"/>
                </a:lnTo>
                <a:cubicBezTo>
                  <a:pt x="31994" y="714608"/>
                  <a:pt x="0" y="682614"/>
                  <a:pt x="0" y="643147"/>
                </a:cubicBezTo>
                <a:lnTo>
                  <a:pt x="0" y="714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30" tIns="49505" rIns="59030" bIns="49505" numCol="1" spcCol="1270" anchor="ctr" anchorCtr="0">
            <a:noAutofit/>
          </a:bodyPr>
          <a:lstStyle/>
          <a:p>
            <a:pPr marL="0" lvl="0" indent="0" algn="ctr" defTabSz="666750">
              <a:lnSpc>
                <a:spcPct val="90000"/>
              </a:lnSpc>
              <a:spcBef>
                <a:spcPct val="0"/>
              </a:spcBef>
              <a:spcAft>
                <a:spcPct val="35000"/>
              </a:spcAft>
              <a:buNone/>
            </a:pPr>
            <a:r>
              <a:rPr lang="en-US" sz="1500" kern="1200"/>
              <a:t>Number of patents awarded</a:t>
            </a:r>
          </a:p>
        </p:txBody>
      </p:sp>
      <p:sp>
        <p:nvSpPr>
          <p:cNvPr id="39" name="Freeform: Shape 38">
            <a:extLst>
              <a:ext uri="{FF2B5EF4-FFF2-40B4-BE49-F238E27FC236}">
                <a16:creationId xmlns:a16="http://schemas.microsoft.com/office/drawing/2014/main" id="{E9EF67A7-942B-A17F-9EDE-DA52039065ED}"/>
              </a:ext>
            </a:extLst>
          </p:cNvPr>
          <p:cNvSpPr/>
          <p:nvPr/>
        </p:nvSpPr>
        <p:spPr>
          <a:xfrm>
            <a:off x="4763160" y="4654353"/>
            <a:ext cx="2930759" cy="714608"/>
          </a:xfrm>
          <a:custGeom>
            <a:avLst/>
            <a:gdLst>
              <a:gd name="connsiteX0" fmla="*/ 0 w 2930759"/>
              <a:gd name="connsiteY0" fmla="*/ 71461 h 714608"/>
              <a:gd name="connsiteX1" fmla="*/ 71461 w 2930759"/>
              <a:gd name="connsiteY1" fmla="*/ 0 h 714608"/>
              <a:gd name="connsiteX2" fmla="*/ 2859298 w 2930759"/>
              <a:gd name="connsiteY2" fmla="*/ 0 h 714608"/>
              <a:gd name="connsiteX3" fmla="*/ 2930759 w 2930759"/>
              <a:gd name="connsiteY3" fmla="*/ 71461 h 714608"/>
              <a:gd name="connsiteX4" fmla="*/ 2930759 w 2930759"/>
              <a:gd name="connsiteY4" fmla="*/ 643147 h 714608"/>
              <a:gd name="connsiteX5" fmla="*/ 2859298 w 2930759"/>
              <a:gd name="connsiteY5" fmla="*/ 714608 h 714608"/>
              <a:gd name="connsiteX6" fmla="*/ 71461 w 2930759"/>
              <a:gd name="connsiteY6" fmla="*/ 714608 h 714608"/>
              <a:gd name="connsiteX7" fmla="*/ 0 w 2930759"/>
              <a:gd name="connsiteY7" fmla="*/ 643147 h 714608"/>
              <a:gd name="connsiteX8" fmla="*/ 0 w 2930759"/>
              <a:gd name="connsiteY8" fmla="*/ 71461 h 7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714608">
                <a:moveTo>
                  <a:pt x="0" y="71461"/>
                </a:moveTo>
                <a:cubicBezTo>
                  <a:pt x="0" y="31994"/>
                  <a:pt x="31994" y="0"/>
                  <a:pt x="71461" y="0"/>
                </a:cubicBezTo>
                <a:lnTo>
                  <a:pt x="2859298" y="0"/>
                </a:lnTo>
                <a:cubicBezTo>
                  <a:pt x="2898765" y="0"/>
                  <a:pt x="2930759" y="31994"/>
                  <a:pt x="2930759" y="71461"/>
                </a:cubicBezTo>
                <a:lnTo>
                  <a:pt x="2930759" y="643147"/>
                </a:lnTo>
                <a:cubicBezTo>
                  <a:pt x="2930759" y="682614"/>
                  <a:pt x="2898765" y="714608"/>
                  <a:pt x="2859298" y="714608"/>
                </a:cubicBezTo>
                <a:lnTo>
                  <a:pt x="71461" y="714608"/>
                </a:lnTo>
                <a:cubicBezTo>
                  <a:pt x="31994" y="714608"/>
                  <a:pt x="0" y="682614"/>
                  <a:pt x="0" y="643147"/>
                </a:cubicBezTo>
                <a:lnTo>
                  <a:pt x="0" y="714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30" tIns="49505" rIns="59030" bIns="49505" numCol="1" spcCol="1270" anchor="ctr" anchorCtr="0">
            <a:noAutofit/>
          </a:bodyPr>
          <a:lstStyle/>
          <a:p>
            <a:pPr marL="0" lvl="0" indent="0" algn="ctr" defTabSz="666750">
              <a:lnSpc>
                <a:spcPct val="90000"/>
              </a:lnSpc>
              <a:spcBef>
                <a:spcPct val="0"/>
              </a:spcBef>
              <a:spcAft>
                <a:spcPct val="35000"/>
              </a:spcAft>
              <a:buNone/>
            </a:pPr>
            <a:r>
              <a:rPr lang="en-US" sz="1500" kern="1200"/>
              <a:t>Percent of patents expired due to non-payment of fees</a:t>
            </a:r>
          </a:p>
        </p:txBody>
      </p:sp>
      <p:sp>
        <p:nvSpPr>
          <p:cNvPr id="40" name="Freeform: Shape 39">
            <a:extLst>
              <a:ext uri="{FF2B5EF4-FFF2-40B4-BE49-F238E27FC236}">
                <a16:creationId xmlns:a16="http://schemas.microsoft.com/office/drawing/2014/main" id="{042FC06F-3806-86E0-A08D-E69607D55953}"/>
              </a:ext>
            </a:extLst>
          </p:cNvPr>
          <p:cNvSpPr/>
          <p:nvPr/>
        </p:nvSpPr>
        <p:spPr>
          <a:xfrm>
            <a:off x="4763160" y="5478901"/>
            <a:ext cx="2930759" cy="714608"/>
          </a:xfrm>
          <a:custGeom>
            <a:avLst/>
            <a:gdLst>
              <a:gd name="connsiteX0" fmla="*/ 0 w 2930759"/>
              <a:gd name="connsiteY0" fmla="*/ 71461 h 714608"/>
              <a:gd name="connsiteX1" fmla="*/ 71461 w 2930759"/>
              <a:gd name="connsiteY1" fmla="*/ 0 h 714608"/>
              <a:gd name="connsiteX2" fmla="*/ 2859298 w 2930759"/>
              <a:gd name="connsiteY2" fmla="*/ 0 h 714608"/>
              <a:gd name="connsiteX3" fmla="*/ 2930759 w 2930759"/>
              <a:gd name="connsiteY3" fmla="*/ 71461 h 714608"/>
              <a:gd name="connsiteX4" fmla="*/ 2930759 w 2930759"/>
              <a:gd name="connsiteY4" fmla="*/ 643147 h 714608"/>
              <a:gd name="connsiteX5" fmla="*/ 2859298 w 2930759"/>
              <a:gd name="connsiteY5" fmla="*/ 714608 h 714608"/>
              <a:gd name="connsiteX6" fmla="*/ 71461 w 2930759"/>
              <a:gd name="connsiteY6" fmla="*/ 714608 h 714608"/>
              <a:gd name="connsiteX7" fmla="*/ 0 w 2930759"/>
              <a:gd name="connsiteY7" fmla="*/ 643147 h 714608"/>
              <a:gd name="connsiteX8" fmla="*/ 0 w 2930759"/>
              <a:gd name="connsiteY8" fmla="*/ 71461 h 7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714608">
                <a:moveTo>
                  <a:pt x="0" y="71461"/>
                </a:moveTo>
                <a:cubicBezTo>
                  <a:pt x="0" y="31994"/>
                  <a:pt x="31994" y="0"/>
                  <a:pt x="71461" y="0"/>
                </a:cubicBezTo>
                <a:lnTo>
                  <a:pt x="2859298" y="0"/>
                </a:lnTo>
                <a:cubicBezTo>
                  <a:pt x="2898765" y="0"/>
                  <a:pt x="2930759" y="31994"/>
                  <a:pt x="2930759" y="71461"/>
                </a:cubicBezTo>
                <a:lnTo>
                  <a:pt x="2930759" y="643147"/>
                </a:lnTo>
                <a:cubicBezTo>
                  <a:pt x="2930759" y="682614"/>
                  <a:pt x="2898765" y="714608"/>
                  <a:pt x="2859298" y="714608"/>
                </a:cubicBezTo>
                <a:lnTo>
                  <a:pt x="71461" y="714608"/>
                </a:lnTo>
                <a:cubicBezTo>
                  <a:pt x="31994" y="714608"/>
                  <a:pt x="0" y="682614"/>
                  <a:pt x="0" y="643147"/>
                </a:cubicBezTo>
                <a:lnTo>
                  <a:pt x="0" y="714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30" tIns="49505" rIns="59030" bIns="49505" numCol="1" spcCol="1270" anchor="ctr" anchorCtr="0">
            <a:noAutofit/>
          </a:bodyPr>
          <a:lstStyle/>
          <a:p>
            <a:pPr marL="0" lvl="0" indent="0" algn="ctr" defTabSz="666750">
              <a:lnSpc>
                <a:spcPct val="90000"/>
              </a:lnSpc>
              <a:spcBef>
                <a:spcPct val="0"/>
              </a:spcBef>
              <a:spcAft>
                <a:spcPct val="35000"/>
              </a:spcAft>
              <a:buNone/>
            </a:pPr>
            <a:r>
              <a:rPr lang="en-US" sz="1500" kern="1200"/>
              <a:t>Patent Citations</a:t>
            </a:r>
          </a:p>
        </p:txBody>
      </p:sp>
      <p:sp>
        <p:nvSpPr>
          <p:cNvPr id="41" name="Freeform: Shape 40">
            <a:extLst>
              <a:ext uri="{FF2B5EF4-FFF2-40B4-BE49-F238E27FC236}">
                <a16:creationId xmlns:a16="http://schemas.microsoft.com/office/drawing/2014/main" id="{DD9E292A-B1D2-E4B8-C630-F457825CE448}"/>
              </a:ext>
            </a:extLst>
          </p:cNvPr>
          <p:cNvSpPr/>
          <p:nvPr/>
        </p:nvSpPr>
        <p:spPr>
          <a:xfrm>
            <a:off x="8335023" y="1533524"/>
            <a:ext cx="3663449" cy="4905375"/>
          </a:xfrm>
          <a:custGeom>
            <a:avLst/>
            <a:gdLst>
              <a:gd name="connsiteX0" fmla="*/ 0 w 3663449"/>
              <a:gd name="connsiteY0" fmla="*/ 366345 h 4905375"/>
              <a:gd name="connsiteX1" fmla="*/ 366345 w 3663449"/>
              <a:gd name="connsiteY1" fmla="*/ 0 h 4905375"/>
              <a:gd name="connsiteX2" fmla="*/ 3297104 w 3663449"/>
              <a:gd name="connsiteY2" fmla="*/ 0 h 4905375"/>
              <a:gd name="connsiteX3" fmla="*/ 3663449 w 3663449"/>
              <a:gd name="connsiteY3" fmla="*/ 366345 h 4905375"/>
              <a:gd name="connsiteX4" fmla="*/ 3663449 w 3663449"/>
              <a:gd name="connsiteY4" fmla="*/ 4539030 h 4905375"/>
              <a:gd name="connsiteX5" fmla="*/ 3297104 w 3663449"/>
              <a:gd name="connsiteY5" fmla="*/ 4905375 h 4905375"/>
              <a:gd name="connsiteX6" fmla="*/ 366345 w 3663449"/>
              <a:gd name="connsiteY6" fmla="*/ 4905375 h 4905375"/>
              <a:gd name="connsiteX7" fmla="*/ 0 w 3663449"/>
              <a:gd name="connsiteY7" fmla="*/ 4539030 h 4905375"/>
              <a:gd name="connsiteX8" fmla="*/ 0 w 3663449"/>
              <a:gd name="connsiteY8" fmla="*/ 366345 h 490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3449" h="4905375">
                <a:moveTo>
                  <a:pt x="0" y="366345"/>
                </a:moveTo>
                <a:cubicBezTo>
                  <a:pt x="0" y="164018"/>
                  <a:pt x="164018" y="0"/>
                  <a:pt x="366345" y="0"/>
                </a:cubicBezTo>
                <a:lnTo>
                  <a:pt x="3297104" y="0"/>
                </a:lnTo>
                <a:cubicBezTo>
                  <a:pt x="3499431" y="0"/>
                  <a:pt x="3663449" y="164018"/>
                  <a:pt x="3663449" y="366345"/>
                </a:cubicBezTo>
                <a:lnTo>
                  <a:pt x="3663449" y="4539030"/>
                </a:lnTo>
                <a:cubicBezTo>
                  <a:pt x="3663449" y="4741357"/>
                  <a:pt x="3499431" y="4905375"/>
                  <a:pt x="3297104" y="4905375"/>
                </a:cubicBezTo>
                <a:lnTo>
                  <a:pt x="366345" y="4905375"/>
                </a:lnTo>
                <a:cubicBezTo>
                  <a:pt x="164018" y="4905375"/>
                  <a:pt x="0" y="4741357"/>
                  <a:pt x="0" y="4539030"/>
                </a:cubicBezTo>
                <a:lnTo>
                  <a:pt x="0" y="366345"/>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3616643" numCol="1" spcCol="1270" anchor="ctr" anchorCtr="0">
            <a:noAutofit/>
          </a:bodyPr>
          <a:lstStyle/>
          <a:p>
            <a:pPr marL="0" lvl="0" indent="0" algn="ctr" defTabSz="2133600">
              <a:lnSpc>
                <a:spcPct val="90000"/>
              </a:lnSpc>
              <a:spcBef>
                <a:spcPct val="0"/>
              </a:spcBef>
              <a:spcAft>
                <a:spcPct val="35000"/>
              </a:spcAft>
              <a:buNone/>
            </a:pPr>
            <a:r>
              <a:rPr lang="en-US" sz="4800" kern="1200"/>
              <a:t>Grants</a:t>
            </a:r>
          </a:p>
        </p:txBody>
      </p:sp>
      <p:sp>
        <p:nvSpPr>
          <p:cNvPr id="42" name="Freeform: Shape 41">
            <a:extLst>
              <a:ext uri="{FF2B5EF4-FFF2-40B4-BE49-F238E27FC236}">
                <a16:creationId xmlns:a16="http://schemas.microsoft.com/office/drawing/2014/main" id="{5C327788-0E56-B90C-7C15-DB91093ACD4B}"/>
              </a:ext>
            </a:extLst>
          </p:cNvPr>
          <p:cNvSpPr/>
          <p:nvPr/>
        </p:nvSpPr>
        <p:spPr>
          <a:xfrm>
            <a:off x="8701368" y="3005376"/>
            <a:ext cx="2930759" cy="470956"/>
          </a:xfrm>
          <a:custGeom>
            <a:avLst/>
            <a:gdLst>
              <a:gd name="connsiteX0" fmla="*/ 0 w 2930759"/>
              <a:gd name="connsiteY0" fmla="*/ 47096 h 470956"/>
              <a:gd name="connsiteX1" fmla="*/ 47096 w 2930759"/>
              <a:gd name="connsiteY1" fmla="*/ 0 h 470956"/>
              <a:gd name="connsiteX2" fmla="*/ 2883663 w 2930759"/>
              <a:gd name="connsiteY2" fmla="*/ 0 h 470956"/>
              <a:gd name="connsiteX3" fmla="*/ 2930759 w 2930759"/>
              <a:gd name="connsiteY3" fmla="*/ 47096 h 470956"/>
              <a:gd name="connsiteX4" fmla="*/ 2930759 w 2930759"/>
              <a:gd name="connsiteY4" fmla="*/ 423860 h 470956"/>
              <a:gd name="connsiteX5" fmla="*/ 2883663 w 2930759"/>
              <a:gd name="connsiteY5" fmla="*/ 470956 h 470956"/>
              <a:gd name="connsiteX6" fmla="*/ 47096 w 2930759"/>
              <a:gd name="connsiteY6" fmla="*/ 470956 h 470956"/>
              <a:gd name="connsiteX7" fmla="*/ 0 w 2930759"/>
              <a:gd name="connsiteY7" fmla="*/ 423860 h 470956"/>
              <a:gd name="connsiteX8" fmla="*/ 0 w 2930759"/>
              <a:gd name="connsiteY8" fmla="*/ 47096 h 47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70956">
                <a:moveTo>
                  <a:pt x="0" y="47096"/>
                </a:moveTo>
                <a:cubicBezTo>
                  <a:pt x="0" y="21086"/>
                  <a:pt x="21086" y="0"/>
                  <a:pt x="47096" y="0"/>
                </a:cubicBezTo>
                <a:lnTo>
                  <a:pt x="2883663" y="0"/>
                </a:lnTo>
                <a:cubicBezTo>
                  <a:pt x="2909673" y="0"/>
                  <a:pt x="2930759" y="21086"/>
                  <a:pt x="2930759" y="47096"/>
                </a:cubicBezTo>
                <a:lnTo>
                  <a:pt x="2930759" y="423860"/>
                </a:lnTo>
                <a:cubicBezTo>
                  <a:pt x="2930759" y="449870"/>
                  <a:pt x="2909673" y="470956"/>
                  <a:pt x="2883663" y="470956"/>
                </a:cubicBezTo>
                <a:lnTo>
                  <a:pt x="47096" y="470956"/>
                </a:lnTo>
                <a:cubicBezTo>
                  <a:pt x="21086" y="470956"/>
                  <a:pt x="0" y="449870"/>
                  <a:pt x="0" y="423860"/>
                </a:cubicBezTo>
                <a:lnTo>
                  <a:pt x="0" y="47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894" tIns="42369" rIns="51894" bIns="42369" numCol="1" spcCol="1270" anchor="ctr" anchorCtr="0">
            <a:noAutofit/>
          </a:bodyPr>
          <a:lstStyle/>
          <a:p>
            <a:pPr marL="0" lvl="0" indent="0" algn="ctr" defTabSz="666750">
              <a:lnSpc>
                <a:spcPct val="90000"/>
              </a:lnSpc>
              <a:spcBef>
                <a:spcPct val="0"/>
              </a:spcBef>
              <a:spcAft>
                <a:spcPct val="35000"/>
              </a:spcAft>
              <a:buNone/>
            </a:pPr>
            <a:r>
              <a:rPr lang="en-US" sz="1500" kern="1200"/>
              <a:t>Applications (Type 1)</a:t>
            </a:r>
          </a:p>
        </p:txBody>
      </p:sp>
      <p:sp>
        <p:nvSpPr>
          <p:cNvPr id="43" name="Freeform: Shape 42">
            <a:extLst>
              <a:ext uri="{FF2B5EF4-FFF2-40B4-BE49-F238E27FC236}">
                <a16:creationId xmlns:a16="http://schemas.microsoft.com/office/drawing/2014/main" id="{6540014C-DC9B-CD38-AB57-709FEB93BA33}"/>
              </a:ext>
            </a:extLst>
          </p:cNvPr>
          <p:cNvSpPr/>
          <p:nvPr/>
        </p:nvSpPr>
        <p:spPr>
          <a:xfrm>
            <a:off x="8701368" y="3548787"/>
            <a:ext cx="2930759" cy="470956"/>
          </a:xfrm>
          <a:custGeom>
            <a:avLst/>
            <a:gdLst>
              <a:gd name="connsiteX0" fmla="*/ 0 w 2930759"/>
              <a:gd name="connsiteY0" fmla="*/ 47096 h 470956"/>
              <a:gd name="connsiteX1" fmla="*/ 47096 w 2930759"/>
              <a:gd name="connsiteY1" fmla="*/ 0 h 470956"/>
              <a:gd name="connsiteX2" fmla="*/ 2883663 w 2930759"/>
              <a:gd name="connsiteY2" fmla="*/ 0 h 470956"/>
              <a:gd name="connsiteX3" fmla="*/ 2930759 w 2930759"/>
              <a:gd name="connsiteY3" fmla="*/ 47096 h 470956"/>
              <a:gd name="connsiteX4" fmla="*/ 2930759 w 2930759"/>
              <a:gd name="connsiteY4" fmla="*/ 423860 h 470956"/>
              <a:gd name="connsiteX5" fmla="*/ 2883663 w 2930759"/>
              <a:gd name="connsiteY5" fmla="*/ 470956 h 470956"/>
              <a:gd name="connsiteX6" fmla="*/ 47096 w 2930759"/>
              <a:gd name="connsiteY6" fmla="*/ 470956 h 470956"/>
              <a:gd name="connsiteX7" fmla="*/ 0 w 2930759"/>
              <a:gd name="connsiteY7" fmla="*/ 423860 h 470956"/>
              <a:gd name="connsiteX8" fmla="*/ 0 w 2930759"/>
              <a:gd name="connsiteY8" fmla="*/ 47096 h 47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70956">
                <a:moveTo>
                  <a:pt x="0" y="47096"/>
                </a:moveTo>
                <a:cubicBezTo>
                  <a:pt x="0" y="21086"/>
                  <a:pt x="21086" y="0"/>
                  <a:pt x="47096" y="0"/>
                </a:cubicBezTo>
                <a:lnTo>
                  <a:pt x="2883663" y="0"/>
                </a:lnTo>
                <a:cubicBezTo>
                  <a:pt x="2909673" y="0"/>
                  <a:pt x="2930759" y="21086"/>
                  <a:pt x="2930759" y="47096"/>
                </a:cubicBezTo>
                <a:lnTo>
                  <a:pt x="2930759" y="423860"/>
                </a:lnTo>
                <a:cubicBezTo>
                  <a:pt x="2930759" y="449870"/>
                  <a:pt x="2909673" y="470956"/>
                  <a:pt x="2883663" y="470956"/>
                </a:cubicBezTo>
                <a:lnTo>
                  <a:pt x="47096" y="470956"/>
                </a:lnTo>
                <a:cubicBezTo>
                  <a:pt x="21086" y="470956"/>
                  <a:pt x="0" y="449870"/>
                  <a:pt x="0" y="423860"/>
                </a:cubicBezTo>
                <a:lnTo>
                  <a:pt x="0" y="47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894" tIns="42369" rIns="51894" bIns="42369" numCol="1" spcCol="1270" anchor="ctr" anchorCtr="0">
            <a:noAutofit/>
          </a:bodyPr>
          <a:lstStyle/>
          <a:p>
            <a:pPr marL="0" lvl="0" indent="0" algn="ctr" defTabSz="666750">
              <a:lnSpc>
                <a:spcPct val="90000"/>
              </a:lnSpc>
              <a:spcBef>
                <a:spcPct val="0"/>
              </a:spcBef>
              <a:spcAft>
                <a:spcPct val="35000"/>
              </a:spcAft>
              <a:buNone/>
            </a:pPr>
            <a:r>
              <a:rPr lang="en-US" sz="1500" kern="1200"/>
              <a:t>Awards won (Type 1)</a:t>
            </a:r>
          </a:p>
        </p:txBody>
      </p:sp>
      <p:sp>
        <p:nvSpPr>
          <p:cNvPr id="44" name="Freeform: Shape 43">
            <a:extLst>
              <a:ext uri="{FF2B5EF4-FFF2-40B4-BE49-F238E27FC236}">
                <a16:creationId xmlns:a16="http://schemas.microsoft.com/office/drawing/2014/main" id="{7518EB86-93BD-9CA3-E41B-0B0E3074E5B2}"/>
              </a:ext>
            </a:extLst>
          </p:cNvPr>
          <p:cNvSpPr/>
          <p:nvPr/>
        </p:nvSpPr>
        <p:spPr>
          <a:xfrm>
            <a:off x="8701368" y="4092199"/>
            <a:ext cx="2930759" cy="470956"/>
          </a:xfrm>
          <a:custGeom>
            <a:avLst/>
            <a:gdLst>
              <a:gd name="connsiteX0" fmla="*/ 0 w 2930759"/>
              <a:gd name="connsiteY0" fmla="*/ 47096 h 470956"/>
              <a:gd name="connsiteX1" fmla="*/ 47096 w 2930759"/>
              <a:gd name="connsiteY1" fmla="*/ 0 h 470956"/>
              <a:gd name="connsiteX2" fmla="*/ 2883663 w 2930759"/>
              <a:gd name="connsiteY2" fmla="*/ 0 h 470956"/>
              <a:gd name="connsiteX3" fmla="*/ 2930759 w 2930759"/>
              <a:gd name="connsiteY3" fmla="*/ 47096 h 470956"/>
              <a:gd name="connsiteX4" fmla="*/ 2930759 w 2930759"/>
              <a:gd name="connsiteY4" fmla="*/ 423860 h 470956"/>
              <a:gd name="connsiteX5" fmla="*/ 2883663 w 2930759"/>
              <a:gd name="connsiteY5" fmla="*/ 470956 h 470956"/>
              <a:gd name="connsiteX6" fmla="*/ 47096 w 2930759"/>
              <a:gd name="connsiteY6" fmla="*/ 470956 h 470956"/>
              <a:gd name="connsiteX7" fmla="*/ 0 w 2930759"/>
              <a:gd name="connsiteY7" fmla="*/ 423860 h 470956"/>
              <a:gd name="connsiteX8" fmla="*/ 0 w 2930759"/>
              <a:gd name="connsiteY8" fmla="*/ 47096 h 47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70956">
                <a:moveTo>
                  <a:pt x="0" y="47096"/>
                </a:moveTo>
                <a:cubicBezTo>
                  <a:pt x="0" y="21086"/>
                  <a:pt x="21086" y="0"/>
                  <a:pt x="47096" y="0"/>
                </a:cubicBezTo>
                <a:lnTo>
                  <a:pt x="2883663" y="0"/>
                </a:lnTo>
                <a:cubicBezTo>
                  <a:pt x="2909673" y="0"/>
                  <a:pt x="2930759" y="21086"/>
                  <a:pt x="2930759" y="47096"/>
                </a:cubicBezTo>
                <a:lnTo>
                  <a:pt x="2930759" y="423860"/>
                </a:lnTo>
                <a:cubicBezTo>
                  <a:pt x="2930759" y="449870"/>
                  <a:pt x="2909673" y="470956"/>
                  <a:pt x="2883663" y="470956"/>
                </a:cubicBezTo>
                <a:lnTo>
                  <a:pt x="47096" y="470956"/>
                </a:lnTo>
                <a:cubicBezTo>
                  <a:pt x="21086" y="470956"/>
                  <a:pt x="0" y="449870"/>
                  <a:pt x="0" y="423860"/>
                </a:cubicBezTo>
                <a:lnTo>
                  <a:pt x="0" y="47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894" tIns="42369" rIns="51894" bIns="42369" numCol="1" spcCol="1270" anchor="ctr" anchorCtr="0">
            <a:noAutofit/>
          </a:bodyPr>
          <a:lstStyle/>
          <a:p>
            <a:pPr marL="0" lvl="0" indent="0" algn="ctr" defTabSz="666750">
              <a:lnSpc>
                <a:spcPct val="90000"/>
              </a:lnSpc>
              <a:spcBef>
                <a:spcPct val="0"/>
              </a:spcBef>
              <a:spcAft>
                <a:spcPct val="35000"/>
              </a:spcAft>
              <a:buNone/>
            </a:pPr>
            <a:r>
              <a:rPr lang="en-US" sz="1500" kern="1200"/>
              <a:t>R01 applications (Type 1)</a:t>
            </a:r>
          </a:p>
        </p:txBody>
      </p:sp>
      <p:sp>
        <p:nvSpPr>
          <p:cNvPr id="45" name="Freeform: Shape 44">
            <a:extLst>
              <a:ext uri="{FF2B5EF4-FFF2-40B4-BE49-F238E27FC236}">
                <a16:creationId xmlns:a16="http://schemas.microsoft.com/office/drawing/2014/main" id="{C1404EB3-B08E-0534-F86A-847A849B9EAA}"/>
              </a:ext>
            </a:extLst>
          </p:cNvPr>
          <p:cNvSpPr/>
          <p:nvPr/>
        </p:nvSpPr>
        <p:spPr>
          <a:xfrm>
            <a:off x="8701368" y="4635610"/>
            <a:ext cx="2930759" cy="470956"/>
          </a:xfrm>
          <a:custGeom>
            <a:avLst/>
            <a:gdLst>
              <a:gd name="connsiteX0" fmla="*/ 0 w 2930759"/>
              <a:gd name="connsiteY0" fmla="*/ 47096 h 470956"/>
              <a:gd name="connsiteX1" fmla="*/ 47096 w 2930759"/>
              <a:gd name="connsiteY1" fmla="*/ 0 h 470956"/>
              <a:gd name="connsiteX2" fmla="*/ 2883663 w 2930759"/>
              <a:gd name="connsiteY2" fmla="*/ 0 h 470956"/>
              <a:gd name="connsiteX3" fmla="*/ 2930759 w 2930759"/>
              <a:gd name="connsiteY3" fmla="*/ 47096 h 470956"/>
              <a:gd name="connsiteX4" fmla="*/ 2930759 w 2930759"/>
              <a:gd name="connsiteY4" fmla="*/ 423860 h 470956"/>
              <a:gd name="connsiteX5" fmla="*/ 2883663 w 2930759"/>
              <a:gd name="connsiteY5" fmla="*/ 470956 h 470956"/>
              <a:gd name="connsiteX6" fmla="*/ 47096 w 2930759"/>
              <a:gd name="connsiteY6" fmla="*/ 470956 h 470956"/>
              <a:gd name="connsiteX7" fmla="*/ 0 w 2930759"/>
              <a:gd name="connsiteY7" fmla="*/ 423860 h 470956"/>
              <a:gd name="connsiteX8" fmla="*/ 0 w 2930759"/>
              <a:gd name="connsiteY8" fmla="*/ 47096 h 47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70956">
                <a:moveTo>
                  <a:pt x="0" y="47096"/>
                </a:moveTo>
                <a:cubicBezTo>
                  <a:pt x="0" y="21086"/>
                  <a:pt x="21086" y="0"/>
                  <a:pt x="47096" y="0"/>
                </a:cubicBezTo>
                <a:lnTo>
                  <a:pt x="2883663" y="0"/>
                </a:lnTo>
                <a:cubicBezTo>
                  <a:pt x="2909673" y="0"/>
                  <a:pt x="2930759" y="21086"/>
                  <a:pt x="2930759" y="47096"/>
                </a:cubicBezTo>
                <a:lnTo>
                  <a:pt x="2930759" y="423860"/>
                </a:lnTo>
                <a:cubicBezTo>
                  <a:pt x="2930759" y="449870"/>
                  <a:pt x="2909673" y="470956"/>
                  <a:pt x="2883663" y="470956"/>
                </a:cubicBezTo>
                <a:lnTo>
                  <a:pt x="47096" y="470956"/>
                </a:lnTo>
                <a:cubicBezTo>
                  <a:pt x="21086" y="470956"/>
                  <a:pt x="0" y="449870"/>
                  <a:pt x="0" y="423860"/>
                </a:cubicBezTo>
                <a:lnTo>
                  <a:pt x="0" y="47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894" tIns="42369" rIns="51894" bIns="42369" numCol="1" spcCol="1270" anchor="ctr" anchorCtr="0">
            <a:noAutofit/>
          </a:bodyPr>
          <a:lstStyle/>
          <a:p>
            <a:pPr marL="0" lvl="0" indent="0" algn="ctr" defTabSz="666750">
              <a:lnSpc>
                <a:spcPct val="90000"/>
              </a:lnSpc>
              <a:spcBef>
                <a:spcPct val="0"/>
              </a:spcBef>
              <a:spcAft>
                <a:spcPct val="35000"/>
              </a:spcAft>
              <a:buNone/>
            </a:pPr>
            <a:r>
              <a:rPr lang="en-US" sz="1500" kern="1200"/>
              <a:t>R01 awards won (Type 1)</a:t>
            </a:r>
          </a:p>
        </p:txBody>
      </p:sp>
      <p:sp>
        <p:nvSpPr>
          <p:cNvPr id="46" name="Freeform: Shape 45">
            <a:extLst>
              <a:ext uri="{FF2B5EF4-FFF2-40B4-BE49-F238E27FC236}">
                <a16:creationId xmlns:a16="http://schemas.microsoft.com/office/drawing/2014/main" id="{F94EF8C4-5E53-DBCA-7BF6-0B3644332AD2}"/>
              </a:ext>
            </a:extLst>
          </p:cNvPr>
          <p:cNvSpPr/>
          <p:nvPr/>
        </p:nvSpPr>
        <p:spPr>
          <a:xfrm>
            <a:off x="8701368" y="5179022"/>
            <a:ext cx="2930759" cy="470956"/>
          </a:xfrm>
          <a:custGeom>
            <a:avLst/>
            <a:gdLst>
              <a:gd name="connsiteX0" fmla="*/ 0 w 2930759"/>
              <a:gd name="connsiteY0" fmla="*/ 47096 h 470956"/>
              <a:gd name="connsiteX1" fmla="*/ 47096 w 2930759"/>
              <a:gd name="connsiteY1" fmla="*/ 0 h 470956"/>
              <a:gd name="connsiteX2" fmla="*/ 2883663 w 2930759"/>
              <a:gd name="connsiteY2" fmla="*/ 0 h 470956"/>
              <a:gd name="connsiteX3" fmla="*/ 2930759 w 2930759"/>
              <a:gd name="connsiteY3" fmla="*/ 47096 h 470956"/>
              <a:gd name="connsiteX4" fmla="*/ 2930759 w 2930759"/>
              <a:gd name="connsiteY4" fmla="*/ 423860 h 470956"/>
              <a:gd name="connsiteX5" fmla="*/ 2883663 w 2930759"/>
              <a:gd name="connsiteY5" fmla="*/ 470956 h 470956"/>
              <a:gd name="connsiteX6" fmla="*/ 47096 w 2930759"/>
              <a:gd name="connsiteY6" fmla="*/ 470956 h 470956"/>
              <a:gd name="connsiteX7" fmla="*/ 0 w 2930759"/>
              <a:gd name="connsiteY7" fmla="*/ 423860 h 470956"/>
              <a:gd name="connsiteX8" fmla="*/ 0 w 2930759"/>
              <a:gd name="connsiteY8" fmla="*/ 47096 h 47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70956">
                <a:moveTo>
                  <a:pt x="0" y="47096"/>
                </a:moveTo>
                <a:cubicBezTo>
                  <a:pt x="0" y="21086"/>
                  <a:pt x="21086" y="0"/>
                  <a:pt x="47096" y="0"/>
                </a:cubicBezTo>
                <a:lnTo>
                  <a:pt x="2883663" y="0"/>
                </a:lnTo>
                <a:cubicBezTo>
                  <a:pt x="2909673" y="0"/>
                  <a:pt x="2930759" y="21086"/>
                  <a:pt x="2930759" y="47096"/>
                </a:cubicBezTo>
                <a:lnTo>
                  <a:pt x="2930759" y="423860"/>
                </a:lnTo>
                <a:cubicBezTo>
                  <a:pt x="2930759" y="449870"/>
                  <a:pt x="2909673" y="470956"/>
                  <a:pt x="2883663" y="470956"/>
                </a:cubicBezTo>
                <a:lnTo>
                  <a:pt x="47096" y="470956"/>
                </a:lnTo>
                <a:cubicBezTo>
                  <a:pt x="21086" y="470956"/>
                  <a:pt x="0" y="449870"/>
                  <a:pt x="0" y="423860"/>
                </a:cubicBezTo>
                <a:lnTo>
                  <a:pt x="0" y="47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894" tIns="42369" rIns="51894" bIns="42369" numCol="1" spcCol="1270" anchor="ctr" anchorCtr="0">
            <a:noAutofit/>
          </a:bodyPr>
          <a:lstStyle/>
          <a:p>
            <a:pPr marL="0" lvl="0" indent="0" algn="ctr" defTabSz="666750">
              <a:lnSpc>
                <a:spcPct val="90000"/>
              </a:lnSpc>
              <a:spcBef>
                <a:spcPct val="0"/>
              </a:spcBef>
              <a:spcAft>
                <a:spcPct val="35000"/>
              </a:spcAft>
              <a:buNone/>
            </a:pPr>
            <a:r>
              <a:rPr lang="en-US" sz="1500" kern="1200"/>
              <a:t>Direct funding (All award types)</a:t>
            </a:r>
          </a:p>
        </p:txBody>
      </p:sp>
      <p:sp>
        <p:nvSpPr>
          <p:cNvPr id="47" name="Freeform: Shape 46">
            <a:extLst>
              <a:ext uri="{FF2B5EF4-FFF2-40B4-BE49-F238E27FC236}">
                <a16:creationId xmlns:a16="http://schemas.microsoft.com/office/drawing/2014/main" id="{9C543E24-3E0A-7CAC-07D8-9E0794B543FF}"/>
              </a:ext>
            </a:extLst>
          </p:cNvPr>
          <p:cNvSpPr/>
          <p:nvPr/>
        </p:nvSpPr>
        <p:spPr>
          <a:xfrm>
            <a:off x="8701368" y="5722434"/>
            <a:ext cx="2930759" cy="470956"/>
          </a:xfrm>
          <a:custGeom>
            <a:avLst/>
            <a:gdLst>
              <a:gd name="connsiteX0" fmla="*/ 0 w 2930759"/>
              <a:gd name="connsiteY0" fmla="*/ 47096 h 470956"/>
              <a:gd name="connsiteX1" fmla="*/ 47096 w 2930759"/>
              <a:gd name="connsiteY1" fmla="*/ 0 h 470956"/>
              <a:gd name="connsiteX2" fmla="*/ 2883663 w 2930759"/>
              <a:gd name="connsiteY2" fmla="*/ 0 h 470956"/>
              <a:gd name="connsiteX3" fmla="*/ 2930759 w 2930759"/>
              <a:gd name="connsiteY3" fmla="*/ 47096 h 470956"/>
              <a:gd name="connsiteX4" fmla="*/ 2930759 w 2930759"/>
              <a:gd name="connsiteY4" fmla="*/ 423860 h 470956"/>
              <a:gd name="connsiteX5" fmla="*/ 2883663 w 2930759"/>
              <a:gd name="connsiteY5" fmla="*/ 470956 h 470956"/>
              <a:gd name="connsiteX6" fmla="*/ 47096 w 2930759"/>
              <a:gd name="connsiteY6" fmla="*/ 470956 h 470956"/>
              <a:gd name="connsiteX7" fmla="*/ 0 w 2930759"/>
              <a:gd name="connsiteY7" fmla="*/ 423860 h 470956"/>
              <a:gd name="connsiteX8" fmla="*/ 0 w 2930759"/>
              <a:gd name="connsiteY8" fmla="*/ 47096 h 47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759" h="470956">
                <a:moveTo>
                  <a:pt x="0" y="47096"/>
                </a:moveTo>
                <a:cubicBezTo>
                  <a:pt x="0" y="21086"/>
                  <a:pt x="21086" y="0"/>
                  <a:pt x="47096" y="0"/>
                </a:cubicBezTo>
                <a:lnTo>
                  <a:pt x="2883663" y="0"/>
                </a:lnTo>
                <a:cubicBezTo>
                  <a:pt x="2909673" y="0"/>
                  <a:pt x="2930759" y="21086"/>
                  <a:pt x="2930759" y="47096"/>
                </a:cubicBezTo>
                <a:lnTo>
                  <a:pt x="2930759" y="423860"/>
                </a:lnTo>
                <a:cubicBezTo>
                  <a:pt x="2930759" y="449870"/>
                  <a:pt x="2909673" y="470956"/>
                  <a:pt x="2883663" y="470956"/>
                </a:cubicBezTo>
                <a:lnTo>
                  <a:pt x="47096" y="470956"/>
                </a:lnTo>
                <a:cubicBezTo>
                  <a:pt x="21086" y="470956"/>
                  <a:pt x="0" y="449870"/>
                  <a:pt x="0" y="423860"/>
                </a:cubicBezTo>
                <a:lnTo>
                  <a:pt x="0" y="47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894" tIns="42369" rIns="51894" bIns="42369" numCol="1" spcCol="1270" anchor="ctr" anchorCtr="0">
            <a:noAutofit/>
          </a:bodyPr>
          <a:lstStyle/>
          <a:p>
            <a:pPr marL="0" lvl="0" indent="0" algn="ctr" defTabSz="666750">
              <a:lnSpc>
                <a:spcPct val="90000"/>
              </a:lnSpc>
              <a:spcBef>
                <a:spcPct val="0"/>
              </a:spcBef>
              <a:spcAft>
                <a:spcPct val="35000"/>
              </a:spcAft>
              <a:buNone/>
            </a:pPr>
            <a:r>
              <a:rPr lang="en-US" sz="1500" kern="1200"/>
              <a:t>Total funding (All award types)</a:t>
            </a:r>
          </a:p>
        </p:txBody>
      </p:sp>
      <p:sp>
        <p:nvSpPr>
          <p:cNvPr id="2" name="Slide Number Placeholder 1">
            <a:extLst>
              <a:ext uri="{FF2B5EF4-FFF2-40B4-BE49-F238E27FC236}">
                <a16:creationId xmlns:a16="http://schemas.microsoft.com/office/drawing/2014/main" id="{58629B1D-4386-4AB4-396E-6BD38B2D0AF2}"/>
              </a:ex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11</a:t>
            </a:fld>
            <a:endParaRPr lang="en-US"/>
          </a:p>
        </p:txBody>
      </p:sp>
    </p:spTree>
    <p:extLst>
      <p:ext uri="{BB962C8B-B14F-4D97-AF65-F5344CB8AC3E}">
        <p14:creationId xmlns:p14="http://schemas.microsoft.com/office/powerpoint/2010/main" val="120061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12BCE-F23D-0F40-C763-45E7438EC5BE}"/>
              </a:ext>
            </a:extLst>
          </p:cNvPr>
          <p:cNvSpPr>
            <a:spLocks noGrp="1"/>
          </p:cNvSpPr>
          <p:nvPr>
            <p:ph type="title"/>
          </p:nvPr>
        </p:nvSpPr>
        <p:spPr/>
        <p:txBody>
          <a:bodyPr/>
          <a:lstStyle/>
          <a:p>
            <a:r>
              <a:rPr lang="en-US"/>
              <a:t>Evaluation Methodologies </a:t>
            </a:r>
          </a:p>
        </p:txBody>
      </p:sp>
      <p:cxnSp>
        <p:nvCxnSpPr>
          <p:cNvPr id="10" name="Straight Connector 9">
            <a:extLst>
              <a:ext uri="{FF2B5EF4-FFF2-40B4-BE49-F238E27FC236}">
                <a16:creationId xmlns:a16="http://schemas.microsoft.com/office/drawing/2014/main" id="{A9B5F3CD-B54B-302F-D9A0-94DB3D5CE0E4}"/>
              </a:ext>
              <a:ext uri="{C183D7F6-B498-43B3-948B-1728B52AA6E4}">
                <adec:decorative xmlns:adec="http://schemas.microsoft.com/office/drawing/2017/decorative" val="1"/>
              </a:ext>
            </a:extLst>
          </p:cNvPr>
          <p:cNvCxnSpPr>
            <a:cxnSpLocks/>
          </p:cNvCxnSpPr>
          <p:nvPr/>
        </p:nvCxnSpPr>
        <p:spPr>
          <a:xfrm>
            <a:off x="8325577" y="1500176"/>
            <a:ext cx="0" cy="4262861"/>
          </a:xfrm>
          <a:prstGeom prst="line">
            <a:avLst/>
          </a:prstGeom>
          <a:ln w="38100">
            <a:solidFill>
              <a:srgbClr val="20558A"/>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6F8EA4-6ADC-AA0C-E17D-B49E138CEC8E}"/>
              </a:ext>
            </a:extLst>
          </p:cNvPr>
          <p:cNvSpPr txBox="1"/>
          <p:nvPr/>
        </p:nvSpPr>
        <p:spPr>
          <a:xfrm>
            <a:off x="3005721" y="3055016"/>
            <a:ext cx="5497887" cy="954107"/>
          </a:xfrm>
          <a:prstGeom prst="rect">
            <a:avLst/>
          </a:prstGeom>
          <a:noFill/>
        </p:spPr>
        <p:txBody>
          <a:bodyPr wrap="square" rtlCol="0">
            <a:spAutoFit/>
          </a:bodyPr>
          <a:lstStyle/>
          <a:p>
            <a:pPr algn="ctr"/>
            <a:r>
              <a:rPr lang="en-US" sz="2800" b="1" dirty="0">
                <a:solidFill>
                  <a:schemeClr val="tx2">
                    <a:lumMod val="60000"/>
                    <a:lumOff val="40000"/>
                  </a:schemeClr>
                </a:solidFill>
                <a:latin typeface="+mj-lt"/>
              </a:rPr>
              <a:t>Quantitative Outputs &amp; Comparison Group Analysis</a:t>
            </a:r>
          </a:p>
        </p:txBody>
      </p:sp>
      <p:sp>
        <p:nvSpPr>
          <p:cNvPr id="13" name="Content Placeholder 2">
            <a:extLst>
              <a:ext uri="{FF2B5EF4-FFF2-40B4-BE49-F238E27FC236}">
                <a16:creationId xmlns:a16="http://schemas.microsoft.com/office/drawing/2014/main" id="{A3405909-422A-1816-682A-CA03A7E19711}"/>
              </a:ext>
            </a:extLst>
          </p:cNvPr>
          <p:cNvSpPr txBox="1">
            <a:spLocks/>
          </p:cNvSpPr>
          <p:nvPr/>
        </p:nvSpPr>
        <p:spPr>
          <a:xfrm>
            <a:off x="3928943" y="4276338"/>
            <a:ext cx="3801804" cy="16263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30188" indent="-230188" fontAlgn="base">
              <a:spcAft>
                <a:spcPts val="1200"/>
              </a:spcAft>
              <a:buFont typeface="Arial" panose="020B0604020202020204" pitchFamily="34" charset="0"/>
              <a:buChar char="•"/>
              <a:tabLst>
                <a:tab pos="228600" algn="l"/>
              </a:tabLst>
            </a:pPr>
            <a:r>
              <a:rPr lang="en-US" sz="2000">
                <a:solidFill>
                  <a:schemeClr val="tx2">
                    <a:lumMod val="60000"/>
                    <a:lumOff val="40000"/>
                  </a:schemeClr>
                </a:solidFill>
              </a:rPr>
              <a:t>Publications and citations</a:t>
            </a:r>
          </a:p>
          <a:p>
            <a:pPr marL="230188" indent="-230188" fontAlgn="base">
              <a:spcAft>
                <a:spcPts val="1200"/>
              </a:spcAft>
              <a:buFont typeface="Arial" panose="020B0604020202020204" pitchFamily="34" charset="0"/>
              <a:buChar char="•"/>
              <a:tabLst>
                <a:tab pos="228600" algn="l"/>
              </a:tabLst>
            </a:pPr>
            <a:r>
              <a:rPr lang="en-US" sz="2000">
                <a:solidFill>
                  <a:schemeClr val="tx2">
                    <a:lumMod val="60000"/>
                    <a:lumOff val="40000"/>
                  </a:schemeClr>
                </a:solidFill>
              </a:rPr>
              <a:t>Patents applied for &amp; awarded</a:t>
            </a:r>
            <a:endParaRPr lang="en-US" sz="1600">
              <a:solidFill>
                <a:schemeClr val="tx2">
                  <a:lumMod val="60000"/>
                  <a:lumOff val="40000"/>
                </a:schemeClr>
              </a:solidFill>
            </a:endParaRPr>
          </a:p>
          <a:p>
            <a:pPr marL="230188" indent="-230188" fontAlgn="base">
              <a:spcAft>
                <a:spcPts val="1200"/>
              </a:spcAft>
              <a:buFont typeface="Arial" panose="020B0604020202020204" pitchFamily="34" charset="0"/>
              <a:buChar char="•"/>
              <a:tabLst>
                <a:tab pos="228600" algn="l"/>
              </a:tabLst>
            </a:pPr>
            <a:r>
              <a:rPr lang="en-US" sz="2000">
                <a:solidFill>
                  <a:schemeClr val="tx2">
                    <a:lumMod val="60000"/>
                    <a:lumOff val="40000"/>
                  </a:schemeClr>
                </a:solidFill>
              </a:rPr>
              <a:t>Grants and grant success</a:t>
            </a:r>
          </a:p>
        </p:txBody>
      </p:sp>
      <p:sp>
        <p:nvSpPr>
          <p:cNvPr id="5" name="Rectangle 4">
            <a:extLst>
              <a:ext uri="{FF2B5EF4-FFF2-40B4-BE49-F238E27FC236}">
                <a16:creationId xmlns:a16="http://schemas.microsoft.com/office/drawing/2014/main" id="{ECFA8B46-C502-9C2C-F64F-6F893D432AC6}"/>
              </a:ext>
              <a:ext uri="{C183D7F6-B498-43B3-948B-1728B52AA6E4}">
                <adec:decorative xmlns:adec="http://schemas.microsoft.com/office/drawing/2017/decorative" val="1"/>
              </a:ext>
            </a:extLst>
          </p:cNvPr>
          <p:cNvSpPr/>
          <p:nvPr/>
        </p:nvSpPr>
        <p:spPr>
          <a:xfrm>
            <a:off x="4616734" y="1752451"/>
            <a:ext cx="1948829" cy="1336300"/>
          </a:xfrm>
          <a:prstGeom prst="rect">
            <a:avLst/>
          </a:prstGeom>
          <a:blipFill dpi="0" rotWithShape="1">
            <a:blip r:embed="rId3">
              <a:alphaModFix amt="23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solidFill>
                <a:schemeClr val="tx2">
                  <a:lumMod val="60000"/>
                  <a:lumOff val="40000"/>
                </a:schemeClr>
              </a:solidFill>
            </a:endParaRPr>
          </a:p>
        </p:txBody>
      </p:sp>
      <p:sp>
        <p:nvSpPr>
          <p:cNvPr id="4" name="Slide Number Placeholder 3">
            <a:extLst>
              <a:ext uri="{FF2B5EF4-FFF2-40B4-BE49-F238E27FC236}">
                <a16:creationId xmlns:a16="http://schemas.microsoft.com/office/drawing/2014/main" id="{8ACA009B-0EF3-360C-8481-4336989BF0CF}"/>
              </a:ex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12</a:t>
            </a:fld>
            <a:endParaRPr lang="en-US"/>
          </a:p>
        </p:txBody>
      </p:sp>
      <p:cxnSp>
        <p:nvCxnSpPr>
          <p:cNvPr id="2" name="Straight Connector 1">
            <a:extLst>
              <a:ext uri="{FF2B5EF4-FFF2-40B4-BE49-F238E27FC236}">
                <a16:creationId xmlns:a16="http://schemas.microsoft.com/office/drawing/2014/main" id="{62A13DBD-E4D7-6841-233C-9928AA8D1B11}"/>
              </a:ext>
              <a:ext uri="{C183D7F6-B498-43B3-948B-1728B52AA6E4}">
                <adec:decorative xmlns:adec="http://schemas.microsoft.com/office/drawing/2017/decorative" val="1"/>
              </a:ext>
            </a:extLst>
          </p:cNvPr>
          <p:cNvCxnSpPr>
            <a:cxnSpLocks/>
          </p:cNvCxnSpPr>
          <p:nvPr/>
        </p:nvCxnSpPr>
        <p:spPr>
          <a:xfrm>
            <a:off x="3196542" y="1500176"/>
            <a:ext cx="0" cy="4262861"/>
          </a:xfrm>
          <a:prstGeom prst="line">
            <a:avLst/>
          </a:prstGeom>
          <a:ln w="38100">
            <a:solidFill>
              <a:srgbClr val="20558A"/>
            </a:solidFill>
            <a:prstDash val="sysDot"/>
          </a:ln>
        </p:spPr>
        <p:style>
          <a:lnRef idx="1">
            <a:schemeClr val="accent1"/>
          </a:lnRef>
          <a:fillRef idx="0">
            <a:schemeClr val="accent1"/>
          </a:fillRef>
          <a:effectRef idx="0">
            <a:schemeClr val="accent1"/>
          </a:effectRef>
          <a:fontRef idx="minor">
            <a:schemeClr val="tx1"/>
          </a:fontRef>
        </p:style>
      </p:cxnSp>
      <p:pic>
        <p:nvPicPr>
          <p:cNvPr id="7" name="Graphic 6" descr="Chat with solid fill">
            <a:extLst>
              <a:ext uri="{FF2B5EF4-FFF2-40B4-BE49-F238E27FC236}">
                <a16:creationId xmlns:a16="http://schemas.microsoft.com/office/drawing/2014/main" id="{A37F04F8-A3D9-EECD-D56A-EDDAD8035A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9328" y="1706880"/>
            <a:ext cx="1427443" cy="1427443"/>
          </a:xfrm>
          <a:prstGeom prst="rect">
            <a:avLst/>
          </a:prstGeom>
        </p:spPr>
      </p:pic>
      <p:sp>
        <p:nvSpPr>
          <p:cNvPr id="15" name="TextBox 14">
            <a:extLst>
              <a:ext uri="{FF2B5EF4-FFF2-40B4-BE49-F238E27FC236}">
                <a16:creationId xmlns:a16="http://schemas.microsoft.com/office/drawing/2014/main" id="{70F61B5B-7AB3-0A3A-7FF3-9AD186BF6C7E}"/>
              </a:ext>
            </a:extLst>
          </p:cNvPr>
          <p:cNvSpPr txBox="1"/>
          <p:nvPr/>
        </p:nvSpPr>
        <p:spPr>
          <a:xfrm>
            <a:off x="307826" y="2981446"/>
            <a:ext cx="2750446" cy="1815882"/>
          </a:xfrm>
          <a:prstGeom prst="rect">
            <a:avLst/>
          </a:prstGeom>
          <a:noFill/>
        </p:spPr>
        <p:txBody>
          <a:bodyPr wrap="square" rtlCol="0">
            <a:spAutoFit/>
          </a:bodyPr>
          <a:lstStyle/>
          <a:p>
            <a:pPr algn="ctr"/>
            <a:r>
              <a:rPr lang="en-US" sz="2800" b="1">
                <a:solidFill>
                  <a:schemeClr val="tx2">
                    <a:lumMod val="60000"/>
                    <a:lumOff val="40000"/>
                  </a:schemeClr>
                </a:solidFill>
                <a:latin typeface="+mj-lt"/>
              </a:rPr>
              <a:t>Interviews of 28 Principal Investigators (PI’s)</a:t>
            </a:r>
          </a:p>
        </p:txBody>
      </p:sp>
      <p:sp>
        <p:nvSpPr>
          <p:cNvPr id="16" name="Content Placeholder 2">
            <a:extLst>
              <a:ext uri="{FF2B5EF4-FFF2-40B4-BE49-F238E27FC236}">
                <a16:creationId xmlns:a16="http://schemas.microsoft.com/office/drawing/2014/main" id="{B7979322-7CEC-8FC5-68AC-E9E846929656}"/>
              </a:ext>
            </a:extLst>
          </p:cNvPr>
          <p:cNvSpPr txBox="1">
            <a:spLocks/>
          </p:cNvSpPr>
          <p:nvPr/>
        </p:nvSpPr>
        <p:spPr>
          <a:xfrm>
            <a:off x="458742" y="4891839"/>
            <a:ext cx="2448615" cy="101087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30188" indent="-230188" fontAlgn="base">
              <a:spcAft>
                <a:spcPts val="1200"/>
              </a:spcAft>
              <a:buFont typeface="Arial" panose="020B0604020202020204" pitchFamily="34" charset="0"/>
              <a:buChar char="•"/>
              <a:tabLst>
                <a:tab pos="228600" algn="l"/>
              </a:tabLst>
            </a:pPr>
            <a:r>
              <a:rPr lang="en-US" sz="2000">
                <a:solidFill>
                  <a:schemeClr val="tx2">
                    <a:lumMod val="60000"/>
                    <a:lumOff val="40000"/>
                  </a:schemeClr>
                </a:solidFill>
              </a:rPr>
              <a:t>Coding</a:t>
            </a:r>
          </a:p>
          <a:p>
            <a:pPr marL="230188" indent="-230188" fontAlgn="base">
              <a:spcAft>
                <a:spcPts val="1200"/>
              </a:spcAft>
              <a:buFont typeface="Arial" panose="020B0604020202020204" pitchFamily="34" charset="0"/>
              <a:buChar char="•"/>
              <a:tabLst>
                <a:tab pos="228600" algn="l"/>
              </a:tabLst>
            </a:pPr>
            <a:r>
              <a:rPr lang="en-US" sz="2000">
                <a:solidFill>
                  <a:schemeClr val="tx2">
                    <a:lumMod val="60000"/>
                    <a:lumOff val="40000"/>
                  </a:schemeClr>
                </a:solidFill>
              </a:rPr>
              <a:t>Thematic analysis</a:t>
            </a:r>
          </a:p>
        </p:txBody>
      </p:sp>
      <p:sp>
        <p:nvSpPr>
          <p:cNvPr id="17" name="TextBox 16">
            <a:extLst>
              <a:ext uri="{FF2B5EF4-FFF2-40B4-BE49-F238E27FC236}">
                <a16:creationId xmlns:a16="http://schemas.microsoft.com/office/drawing/2014/main" id="{C4B02353-1AA9-D5C5-F4D6-90D616CD7C4D}"/>
              </a:ext>
            </a:extLst>
          </p:cNvPr>
          <p:cNvSpPr txBox="1"/>
          <p:nvPr/>
        </p:nvSpPr>
        <p:spPr>
          <a:xfrm>
            <a:off x="8309871" y="3055016"/>
            <a:ext cx="3486089" cy="523220"/>
          </a:xfrm>
          <a:prstGeom prst="rect">
            <a:avLst/>
          </a:prstGeom>
          <a:noFill/>
        </p:spPr>
        <p:txBody>
          <a:bodyPr wrap="square" rtlCol="0">
            <a:spAutoFit/>
          </a:bodyPr>
          <a:lstStyle/>
          <a:p>
            <a:pPr algn="ctr"/>
            <a:r>
              <a:rPr lang="en-US" sz="2800" b="1">
                <a:solidFill>
                  <a:srgbClr val="032251"/>
                </a:solidFill>
                <a:latin typeface="+mj-lt"/>
              </a:rPr>
              <a:t>Survey Analysis</a:t>
            </a:r>
          </a:p>
        </p:txBody>
      </p:sp>
      <p:sp>
        <p:nvSpPr>
          <p:cNvPr id="18" name="Content Placeholder 2">
            <a:extLst>
              <a:ext uri="{FF2B5EF4-FFF2-40B4-BE49-F238E27FC236}">
                <a16:creationId xmlns:a16="http://schemas.microsoft.com/office/drawing/2014/main" id="{0B79FEAE-8DE9-EF1D-9198-9D3937B665D4}"/>
              </a:ext>
            </a:extLst>
          </p:cNvPr>
          <p:cNvSpPr txBox="1">
            <a:spLocks/>
          </p:cNvSpPr>
          <p:nvPr/>
        </p:nvSpPr>
        <p:spPr>
          <a:xfrm>
            <a:off x="8560096" y="3811163"/>
            <a:ext cx="3435492" cy="2091546"/>
          </a:xfrm>
          <a:prstGeom prst="rect">
            <a:avLst/>
          </a:prstGeom>
        </p:spPr>
        <p:txBody>
          <a:bodyPr vert="horz" lIns="45720" tIns="45720" rIns="45720" bIns="45720" rtlCol="0" anchor="t">
            <a:normAutofit/>
          </a:bodyPr>
          <a:lstStyle>
            <a:lvl1pPr marL="304792" indent="-304792" algn="l" defTabSz="1219170" rtl="0" eaLnBrk="1" latinLnBrk="0" hangingPunct="1">
              <a:lnSpc>
                <a:spcPct val="90000"/>
              </a:lnSpc>
              <a:spcBef>
                <a:spcPts val="1333"/>
              </a:spcBef>
              <a:buFont typeface="Arial"/>
              <a:buChar char="•"/>
              <a:defRPr sz="3600"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6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229870" indent="-229870">
              <a:spcAft>
                <a:spcPts val="1200"/>
              </a:spcAft>
            </a:pPr>
            <a:r>
              <a:rPr lang="en-US" sz="2000" dirty="0">
                <a:solidFill>
                  <a:srgbClr val="032251"/>
                </a:solidFill>
              </a:rPr>
              <a:t>Survey of CEGS researchers</a:t>
            </a:r>
          </a:p>
          <a:p>
            <a:pPr marL="229870" indent="-229870">
              <a:spcBef>
                <a:spcPts val="1200"/>
              </a:spcBef>
              <a:spcAft>
                <a:spcPts val="1200"/>
              </a:spcAft>
            </a:pPr>
            <a:r>
              <a:rPr lang="en-US" sz="2000" dirty="0">
                <a:solidFill>
                  <a:srgbClr val="032251"/>
                </a:solidFill>
              </a:rPr>
              <a:t>Descriptive analysis</a:t>
            </a:r>
          </a:p>
          <a:p>
            <a:pPr marL="229870" indent="-229870">
              <a:spcBef>
                <a:spcPts val="1200"/>
              </a:spcBef>
              <a:spcAft>
                <a:spcPts val="1200"/>
              </a:spcAft>
            </a:pPr>
            <a:r>
              <a:rPr lang="en-US" sz="2000" dirty="0">
                <a:solidFill>
                  <a:srgbClr val="032251"/>
                </a:solidFill>
              </a:rPr>
              <a:t>Open-ended item coding and thematic analysis</a:t>
            </a:r>
            <a:endParaRPr lang="en-US" sz="1600" dirty="0">
              <a:solidFill>
                <a:srgbClr val="032251"/>
              </a:solidFill>
            </a:endParaRPr>
          </a:p>
        </p:txBody>
      </p:sp>
      <p:pic>
        <p:nvPicPr>
          <p:cNvPr id="19" name="Graphic 18">
            <a:extLst>
              <a:ext uri="{FF2B5EF4-FFF2-40B4-BE49-F238E27FC236}">
                <a16:creationId xmlns:a16="http://schemas.microsoft.com/office/drawing/2014/main" id="{1844FD40-12AD-3A6B-E929-55510D816B3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32489" y="1380680"/>
            <a:ext cx="1840851" cy="1840851"/>
          </a:xfrm>
          <a:prstGeom prst="rect">
            <a:avLst/>
          </a:prstGeom>
        </p:spPr>
      </p:pic>
    </p:spTree>
    <p:extLst>
      <p:ext uri="{BB962C8B-B14F-4D97-AF65-F5344CB8AC3E}">
        <p14:creationId xmlns:p14="http://schemas.microsoft.com/office/powerpoint/2010/main" val="425705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Participant Demographics</a:t>
            </a:r>
          </a:p>
        </p:txBody>
      </p:sp>
      <p:sp>
        <p:nvSpPr>
          <p:cNvPr id="6" name="Rectangle 5">
            <a:extLst>
              <a:ext uri="{FF2B5EF4-FFF2-40B4-BE49-F238E27FC236}">
                <a16:creationId xmlns:a16="http://schemas.microsoft.com/office/drawing/2014/main" id="{FBDFE15E-2E31-7902-61FB-109BD8D9C79E}"/>
              </a:ext>
              <a:ext uri="{C183D7F6-B498-43B3-948B-1728B52AA6E4}">
                <adec:decorative xmlns:adec="http://schemas.microsoft.com/office/drawing/2017/decorative" val="1"/>
              </a:ext>
            </a:extLst>
          </p:cNvPr>
          <p:cNvSpPr/>
          <p:nvPr/>
        </p:nvSpPr>
        <p:spPr>
          <a:xfrm>
            <a:off x="225140" y="1931808"/>
            <a:ext cx="6535878" cy="4351228"/>
          </a:xfrm>
          <a:prstGeom prst="rect">
            <a:avLst/>
          </a:prstGeom>
          <a:solidFill>
            <a:srgbClr val="052150"/>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821D208-CF3B-94E9-542C-1EE82C655993}"/>
              </a:ext>
            </a:extLst>
          </p:cNvPr>
          <p:cNvSpPr/>
          <p:nvPr/>
        </p:nvSpPr>
        <p:spPr>
          <a:xfrm>
            <a:off x="361339" y="2085539"/>
            <a:ext cx="1792572" cy="1227695"/>
          </a:xfrm>
          <a:prstGeom prst="roundRect">
            <a:avLst/>
          </a:prstGeom>
          <a:solidFill>
            <a:srgbClr val="E7E6E6"/>
          </a:solidFill>
          <a:ln w="15875" cap="flat" cmpd="sng" algn="ctr">
            <a:noFill/>
            <a:prstDash val="solid"/>
          </a:ln>
          <a:effectLst/>
        </p:spPr>
        <p:txBody>
          <a:bodyPr rtlCol="0" anchor="ctr"/>
          <a:lstStyle/>
          <a:p>
            <a:pPr marL="0" marR="0" lvl="0" indent="0" algn="r" defTabSz="457200" eaLnBrk="1" fontAlgn="auto" latinLnBrk="0" hangingPunct="1">
              <a:lnSpc>
                <a:spcPct val="107000"/>
              </a:lnSpc>
              <a:spcBef>
                <a:spcPts val="0"/>
              </a:spcBef>
              <a:spcAft>
                <a:spcPts val="800"/>
              </a:spcAft>
              <a:buClrTx/>
              <a:buSzTx/>
              <a:buFontTx/>
              <a:buNone/>
              <a:tabLst/>
              <a:defRPr/>
            </a:pPr>
            <a:r>
              <a:rPr kumimoji="0" lang="en-US" sz="10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230 GRANT PERSONNEL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invited to complete online survey </a:t>
            </a:r>
          </a:p>
          <a:p>
            <a:pPr marL="0" marR="0" lvl="0" indent="0" defTabSz="457200" eaLnBrk="1" fontAlgn="auto" latinLnBrk="0" hangingPunct="1">
              <a:lnSpc>
                <a:spcPct val="107000"/>
              </a:lnSpc>
              <a:spcBef>
                <a:spcPts val="0"/>
              </a:spcBef>
              <a:spcAft>
                <a:spcPts val="800"/>
              </a:spcAft>
              <a:buClrTx/>
              <a:buSzTx/>
              <a:buFontTx/>
              <a:buNone/>
              <a:tabLst/>
              <a:defRPr/>
            </a:pPr>
            <a:r>
              <a:rPr kumimoji="0" lang="en-US" sz="17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4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9E8EE213-2CF1-4B78-7F0B-0E43BAE558BF}"/>
              </a:ext>
              <a:ext uri="{C183D7F6-B498-43B3-948B-1728B52AA6E4}">
                <adec:decorative xmlns:adec="http://schemas.microsoft.com/office/drawing/2017/decorative" val="1"/>
              </a:ext>
            </a:extLst>
          </p:cNvPr>
          <p:cNvSpPr/>
          <p:nvPr/>
        </p:nvSpPr>
        <p:spPr>
          <a:xfrm>
            <a:off x="254734" y="2005043"/>
            <a:ext cx="531519" cy="475974"/>
          </a:xfrm>
          <a:prstGeom prst="ellipse">
            <a:avLst/>
          </a:prstGeom>
          <a:solidFill>
            <a:schemeClr val="accent3">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A40C6A89-547B-3DD8-1FDC-C5DC7C280F3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6696" y="2056449"/>
            <a:ext cx="361325" cy="361325"/>
          </a:xfrm>
          <a:prstGeom prst="rect">
            <a:avLst/>
          </a:prstGeom>
        </p:spPr>
      </p:pic>
      <p:sp>
        <p:nvSpPr>
          <p:cNvPr id="10" name="Rectangle: Rounded Corners 9">
            <a:extLst>
              <a:ext uri="{FF2B5EF4-FFF2-40B4-BE49-F238E27FC236}">
                <a16:creationId xmlns:a16="http://schemas.microsoft.com/office/drawing/2014/main" id="{DB53BC35-7C48-6C9D-285C-A3C0554C1FA4}"/>
              </a:ext>
            </a:extLst>
          </p:cNvPr>
          <p:cNvSpPr/>
          <p:nvPr/>
        </p:nvSpPr>
        <p:spPr>
          <a:xfrm>
            <a:off x="2390184" y="2082389"/>
            <a:ext cx="1689337" cy="1227695"/>
          </a:xfrm>
          <a:prstGeom prst="roundRect">
            <a:avLst/>
          </a:prstGeom>
          <a:solidFill>
            <a:srgbClr val="E7E6E6"/>
          </a:solidFill>
          <a:ln w="15875" cap="flat" cmpd="sng" algn="ctr">
            <a:noFill/>
            <a:prstDash val="solid"/>
          </a:ln>
          <a:effectLst/>
        </p:spPr>
        <p:txBody>
          <a:bodyPr rtlCol="0" anchor="ctr"/>
          <a:lstStyle/>
          <a:p>
            <a:pPr marL="0" marR="0" lvl="0" indent="0" algn="r" defTabSz="457200" eaLnBrk="1" fontAlgn="auto" latinLnBrk="0" hangingPunct="1">
              <a:lnSpc>
                <a:spcPct val="107000"/>
              </a:lnSpc>
              <a:spcBef>
                <a:spcPts val="0"/>
              </a:spcBef>
              <a:spcAft>
                <a:spcPts val="800"/>
              </a:spcAft>
              <a:buClrTx/>
              <a:buSzTx/>
              <a:buFontTx/>
              <a:buNone/>
              <a:tabLst/>
              <a:defRPr/>
            </a:pPr>
            <a:r>
              <a:rPr kumimoji="0" lang="en-US" sz="10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1" i="0" u="none" strike="noStrike" kern="0" cap="none" spc="0" normalizeH="0" baseline="0" noProof="0">
                <a:ln>
                  <a:noFill/>
                </a:ln>
                <a:solidFill>
                  <a:prstClr val="black"/>
                </a:solidFill>
                <a:effectLst/>
                <a:uLnTx/>
                <a:uFillTx/>
                <a:latin typeface="Calibri" panose="020F0502020204030204"/>
                <a:ea typeface="+mn-ea"/>
                <a:cs typeface="+mn-cs"/>
              </a:rPr>
              <a:t>62</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Calibri" panose="020F0502020204030204"/>
                <a:ea typeface="+mn-ea"/>
                <a:cs typeface="+mn-cs"/>
              </a:rPr>
              <a:t>PARTICIPANTS</a:t>
            </a:r>
            <a:r>
              <a:rPr kumimoji="0" lang="en-US" sz="14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457200" eaLnBrk="1" fontAlgn="auto" latinLnBrk="0" hangingPunct="1">
              <a:lnSpc>
                <a:spcPct val="100000"/>
              </a:lnSpc>
              <a:spcBef>
                <a:spcPts val="0"/>
              </a:spcBef>
              <a:spcAft>
                <a:spcPts val="0"/>
              </a:spcAft>
              <a:buClrTx/>
              <a:buSzTx/>
              <a:buFontTx/>
              <a:buNone/>
              <a:tabLst/>
              <a:defRPr/>
            </a:pPr>
            <a:r>
              <a:rPr lang="en-US" sz="1400" i="1" kern="0">
                <a:solidFill>
                  <a:prstClr val="black"/>
                </a:solidFill>
                <a:latin typeface="Calibri" panose="020F0502020204030204" pitchFamily="34" charset="0"/>
                <a:ea typeface="Calibri" panose="020F0502020204030204" pitchFamily="34" charset="0"/>
                <a:cs typeface="Times New Roman" panose="02020603050405020304" pitchFamily="18" charset="0"/>
              </a:rPr>
              <a:t>27</a:t>
            </a:r>
            <a:r>
              <a:rPr kumimoji="0" lang="en-US" sz="14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response rate</a:t>
            </a:r>
          </a:p>
          <a:p>
            <a:pPr marL="0" marR="0" lvl="0" indent="0" defTabSz="457200" eaLnBrk="1" fontAlgn="auto" latinLnBrk="0" hangingPunct="1">
              <a:lnSpc>
                <a:spcPct val="107000"/>
              </a:lnSpc>
              <a:spcBef>
                <a:spcPts val="0"/>
              </a:spcBef>
              <a:spcAft>
                <a:spcPts val="800"/>
              </a:spcAft>
              <a:buClrTx/>
              <a:buSzTx/>
              <a:buFontTx/>
              <a:buNone/>
              <a:tabLst/>
              <a:defRPr/>
            </a:pPr>
            <a:r>
              <a:rPr kumimoji="0" lang="en-US" sz="17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4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1AC6B61C-D979-2674-6BFC-7855A8255D09}"/>
              </a:ext>
              <a:ext uri="{C183D7F6-B498-43B3-948B-1728B52AA6E4}">
                <adec:decorative xmlns:adec="http://schemas.microsoft.com/office/drawing/2017/decorative" val="1"/>
              </a:ext>
            </a:extLst>
          </p:cNvPr>
          <p:cNvSpPr/>
          <p:nvPr/>
        </p:nvSpPr>
        <p:spPr>
          <a:xfrm>
            <a:off x="2275424" y="1972807"/>
            <a:ext cx="479943" cy="431779"/>
          </a:xfrm>
          <a:prstGeom prst="ellipse">
            <a:avLst/>
          </a:prstGeom>
          <a:solidFill>
            <a:schemeClr val="accent3">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DFACAA05-8333-E1B8-1E2B-65A7429BF3D4}"/>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1152" y="2007257"/>
            <a:ext cx="386942" cy="376969"/>
          </a:xfrm>
          <a:prstGeom prst="rect">
            <a:avLst/>
          </a:prstGeom>
        </p:spPr>
      </p:pic>
      <p:sp>
        <p:nvSpPr>
          <p:cNvPr id="13" name="Rectangle: Rounded Corners 12">
            <a:extLst>
              <a:ext uri="{FF2B5EF4-FFF2-40B4-BE49-F238E27FC236}">
                <a16:creationId xmlns:a16="http://schemas.microsoft.com/office/drawing/2014/main" id="{F92D2054-E9B0-F884-7BC2-0DABAAB1CCAB}"/>
              </a:ext>
            </a:extLst>
          </p:cNvPr>
          <p:cNvSpPr/>
          <p:nvPr/>
        </p:nvSpPr>
        <p:spPr>
          <a:xfrm>
            <a:off x="4336442" y="2050871"/>
            <a:ext cx="1697675" cy="1272529"/>
          </a:xfrm>
          <a:prstGeom prst="roundRect">
            <a:avLst/>
          </a:prstGeom>
          <a:solidFill>
            <a:srgbClr val="E7E6E6"/>
          </a:solidFill>
          <a:ln w="15875" cap="flat" cmpd="sng" algn="ctr">
            <a:noFill/>
            <a:prstDash val="solid"/>
          </a:ln>
          <a:effectLst/>
        </p:spPr>
        <p:txBody>
          <a:bodyPr rtlCol="0" anchor="ctr"/>
          <a:lstStyle/>
          <a:p>
            <a:pPr marL="0" marR="0" lvl="0" indent="0" algn="r" defTabSz="457200" eaLnBrk="1" fontAlgn="auto" latinLnBrk="0" hangingPunct="1">
              <a:lnSpc>
                <a:spcPct val="107000"/>
              </a:lnSpc>
              <a:spcBef>
                <a:spcPts val="0"/>
              </a:spcBef>
              <a:spcAft>
                <a:spcPts val="800"/>
              </a:spcAft>
              <a:buClrTx/>
              <a:buSzTx/>
              <a:buFontTx/>
              <a:buNone/>
              <a:tabLst/>
              <a:defRPr/>
            </a:pPr>
            <a:r>
              <a:rPr kumimoji="0" lang="en-US" sz="10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z="1400" b="1" kern="0">
                <a:solidFill>
                  <a:prstClr val="black"/>
                </a:solidFill>
                <a:latin typeface="Calibri" panose="020F0502020204030204"/>
              </a:rPr>
              <a:t>5</a:t>
            </a:r>
            <a:endParaRPr kumimoji="0" lang="en-US" sz="1400" b="1" i="0" u="none" strike="noStrike" kern="0" cap="none" spc="0" normalizeH="0" baseline="0" noProof="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Calibri" panose="020F0502020204030204"/>
                <a:ea typeface="+mn-ea"/>
                <a:cs typeface="+mn-cs"/>
              </a:rPr>
              <a:t>MINUTES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average time to complete survey</a:t>
            </a:r>
          </a:p>
          <a:p>
            <a:pPr marL="0" marR="0" lvl="0" indent="0" defTabSz="457200" eaLnBrk="1" fontAlgn="auto" latinLnBrk="0" hangingPunct="1">
              <a:lnSpc>
                <a:spcPct val="107000"/>
              </a:lnSpc>
              <a:spcBef>
                <a:spcPts val="0"/>
              </a:spcBef>
              <a:spcAft>
                <a:spcPts val="800"/>
              </a:spcAft>
              <a:buClrTx/>
              <a:buSzTx/>
              <a:buFontTx/>
              <a:buNone/>
              <a:tabLst/>
              <a:defRPr/>
            </a:pPr>
            <a:r>
              <a:rPr kumimoji="0" lang="en-US" sz="17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4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1AA6F94-79F0-0172-55E0-40433D5CD3F4}"/>
              </a:ext>
              <a:ext uri="{C183D7F6-B498-43B3-948B-1728B52AA6E4}">
                <adec:decorative xmlns:adec="http://schemas.microsoft.com/office/drawing/2017/decorative" val="1"/>
              </a:ext>
            </a:extLst>
          </p:cNvPr>
          <p:cNvSpPr/>
          <p:nvPr/>
        </p:nvSpPr>
        <p:spPr>
          <a:xfrm>
            <a:off x="4232393" y="1999769"/>
            <a:ext cx="513357" cy="468836"/>
          </a:xfrm>
          <a:prstGeom prst="ellipse">
            <a:avLst/>
          </a:prstGeom>
          <a:solidFill>
            <a:schemeClr val="accent3">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9F4159C7-7F22-3C44-216D-D9FB0597156D}"/>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1792" y="2026375"/>
            <a:ext cx="408618" cy="408618"/>
          </a:xfrm>
          <a:prstGeom prst="rect">
            <a:avLst/>
          </a:prstGeom>
        </p:spPr>
      </p:pic>
      <p:sp>
        <p:nvSpPr>
          <p:cNvPr id="16" name="Rectangle: Rounded Corners 15">
            <a:extLst>
              <a:ext uri="{FF2B5EF4-FFF2-40B4-BE49-F238E27FC236}">
                <a16:creationId xmlns:a16="http://schemas.microsoft.com/office/drawing/2014/main" id="{6EA1EDDA-232B-9285-F3CF-F179B4D28622}"/>
              </a:ext>
            </a:extLst>
          </p:cNvPr>
          <p:cNvSpPr/>
          <p:nvPr/>
        </p:nvSpPr>
        <p:spPr>
          <a:xfrm>
            <a:off x="1608108" y="3457752"/>
            <a:ext cx="3561176" cy="882828"/>
          </a:xfrm>
          <a:prstGeom prst="roundRect">
            <a:avLst/>
          </a:prstGeom>
          <a:solidFill>
            <a:srgbClr val="E7E6E6"/>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DESCRIPTIVE STATISTICS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calculated in R for close-ended questions</a:t>
            </a:r>
          </a:p>
        </p:txBody>
      </p:sp>
      <p:sp>
        <p:nvSpPr>
          <p:cNvPr id="17" name="Oval 16">
            <a:extLst>
              <a:ext uri="{FF2B5EF4-FFF2-40B4-BE49-F238E27FC236}">
                <a16:creationId xmlns:a16="http://schemas.microsoft.com/office/drawing/2014/main" id="{EDAF1097-E1CC-DB6B-5868-A856F3A81683}"/>
              </a:ext>
              <a:ext uri="{C183D7F6-B498-43B3-948B-1728B52AA6E4}">
                <adec:decorative xmlns:adec="http://schemas.microsoft.com/office/drawing/2017/decorative" val="1"/>
              </a:ext>
            </a:extLst>
          </p:cNvPr>
          <p:cNvSpPr/>
          <p:nvPr/>
        </p:nvSpPr>
        <p:spPr>
          <a:xfrm>
            <a:off x="1328878" y="3543660"/>
            <a:ext cx="516961" cy="470115"/>
          </a:xfrm>
          <a:prstGeom prst="ellipse">
            <a:avLst/>
          </a:prstGeom>
          <a:solidFill>
            <a:schemeClr val="accent3">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B1692897-472D-3151-FC37-15A20D1E7FDB}"/>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79457" y="3594561"/>
            <a:ext cx="374118" cy="374118"/>
          </a:xfrm>
          <a:prstGeom prst="rect">
            <a:avLst/>
          </a:prstGeom>
        </p:spPr>
      </p:pic>
      <p:sp>
        <p:nvSpPr>
          <p:cNvPr id="19" name="Rectangle: Rounded Corners 18">
            <a:extLst>
              <a:ext uri="{FF2B5EF4-FFF2-40B4-BE49-F238E27FC236}">
                <a16:creationId xmlns:a16="http://schemas.microsoft.com/office/drawing/2014/main" id="{E77B5F8D-10A1-890B-12DC-C823600FACEA}"/>
              </a:ext>
            </a:extLst>
          </p:cNvPr>
          <p:cNvSpPr/>
          <p:nvPr/>
        </p:nvSpPr>
        <p:spPr>
          <a:xfrm>
            <a:off x="545424" y="4657938"/>
            <a:ext cx="1587173" cy="1171948"/>
          </a:xfrm>
          <a:prstGeom prst="roundRect">
            <a:avLst/>
          </a:prstGeom>
          <a:solidFill>
            <a:srgbClr val="E7E6E6"/>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69% </a:t>
            </a:r>
            <a:r>
              <a:rPr kumimoji="0" lang="en-US" sz="14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identified as </a:t>
            </a:r>
            <a:r>
              <a:rPr kumimoji="0" lang="en-US" sz="14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Male</a:t>
            </a:r>
            <a:endParaRPr kumimoji="0" lang="en-US" sz="12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7CA8FFAD-BD20-B5D1-7E4B-D61748AA16DE}"/>
              </a:ext>
              <a:ext uri="{C183D7F6-B498-43B3-948B-1728B52AA6E4}">
                <adec:decorative xmlns:adec="http://schemas.microsoft.com/office/drawing/2017/decorative" val="1"/>
              </a:ext>
            </a:extLst>
          </p:cNvPr>
          <p:cNvSpPr/>
          <p:nvPr/>
        </p:nvSpPr>
        <p:spPr>
          <a:xfrm>
            <a:off x="412390" y="4512954"/>
            <a:ext cx="479943" cy="431779"/>
          </a:xfrm>
          <a:prstGeom prst="ellipse">
            <a:avLst/>
          </a:prstGeom>
          <a:solidFill>
            <a:schemeClr val="accent3">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1" name="Content Placeholder 67">
            <a:extLst>
              <a:ext uri="{FF2B5EF4-FFF2-40B4-BE49-F238E27FC236}">
                <a16:creationId xmlns:a16="http://schemas.microsoft.com/office/drawing/2014/main" id="{667C51B6-815B-4017-80DB-8AC43C913358}"/>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7969" y="4599932"/>
            <a:ext cx="264211" cy="264211"/>
          </a:xfrm>
          <a:prstGeom prst="rect">
            <a:avLst/>
          </a:prstGeom>
        </p:spPr>
      </p:pic>
      <p:sp>
        <p:nvSpPr>
          <p:cNvPr id="22" name="Rectangle: Rounded Corners 21">
            <a:extLst>
              <a:ext uri="{FF2B5EF4-FFF2-40B4-BE49-F238E27FC236}">
                <a16:creationId xmlns:a16="http://schemas.microsoft.com/office/drawing/2014/main" id="{B999F1CE-7849-C51E-A17B-B0586EF4D43C}"/>
              </a:ext>
            </a:extLst>
          </p:cNvPr>
          <p:cNvSpPr/>
          <p:nvPr/>
        </p:nvSpPr>
        <p:spPr>
          <a:xfrm>
            <a:off x="2495316" y="4625833"/>
            <a:ext cx="1587173" cy="1171949"/>
          </a:xfrm>
          <a:prstGeom prst="roundRect">
            <a:avLst/>
          </a:prstGeom>
          <a:solidFill>
            <a:srgbClr val="E7E6E6"/>
          </a:solidFill>
          <a:ln w="15875" cap="flat" cmpd="sng" algn="ctr">
            <a:noFill/>
            <a:prstDash val="solid"/>
          </a:ln>
          <a:effectLst/>
        </p:spPr>
        <p:txBody>
          <a:bodyPr rtlCol="0" anchor="ctr"/>
          <a:lstStyle/>
          <a:p>
            <a:pPr marL="0" marR="0" lvl="0" indent="0" algn="ctr" defTabSz="457200" eaLnBrk="1" fontAlgn="auto" latinLnBrk="0" hangingPunct="1">
              <a:lnSpc>
                <a:spcPct val="107000"/>
              </a:lnSpc>
              <a:spcBef>
                <a:spcPts val="0"/>
              </a:spcBef>
              <a:buClrTx/>
              <a:buSzTx/>
              <a:buFontTx/>
              <a:buNone/>
              <a:tabLst/>
              <a:defRPr/>
            </a:pPr>
            <a:r>
              <a:rPr kumimoji="0" lang="en-US" sz="10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60%* </a:t>
            </a:r>
            <a:r>
              <a:rPr lang="en-US" sz="1400" i="1" kern="0">
                <a:solidFill>
                  <a:prstClr val="black"/>
                </a:solidFill>
                <a:latin typeface="Calibri" panose="020F0502020204030204" pitchFamily="34" charset="0"/>
                <a:ea typeface="Calibri" panose="020F0502020204030204" pitchFamily="34" charset="0"/>
                <a:cs typeface="Times New Roman" panose="02020603050405020304" pitchFamily="18" charset="0"/>
              </a:rPr>
              <a:t>identified as </a:t>
            </a:r>
            <a:r>
              <a:rPr lang="en-US" sz="1400" b="1" kern="0">
                <a:solidFill>
                  <a:prstClr val="black"/>
                </a:solidFill>
                <a:latin typeface="Calibri" panose="020F0502020204030204" pitchFamily="34" charset="0"/>
                <a:ea typeface="Calibri" panose="020F0502020204030204" pitchFamily="34" charset="0"/>
                <a:cs typeface="Times New Roman" panose="02020603050405020304" pitchFamily="18" charset="0"/>
              </a:rPr>
              <a:t>White</a:t>
            </a:r>
            <a:endParaRPr kumimoji="0" lang="en-US" sz="1050" b="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Oval 22">
            <a:extLst>
              <a:ext uri="{FF2B5EF4-FFF2-40B4-BE49-F238E27FC236}">
                <a16:creationId xmlns:a16="http://schemas.microsoft.com/office/drawing/2014/main" id="{AE8BF6DF-B37F-10EF-3671-0A6E4789719C}"/>
              </a:ext>
              <a:ext uri="{C183D7F6-B498-43B3-948B-1728B52AA6E4}">
                <adec:decorative xmlns:adec="http://schemas.microsoft.com/office/drawing/2017/decorative" val="1"/>
              </a:ext>
            </a:extLst>
          </p:cNvPr>
          <p:cNvSpPr/>
          <p:nvPr/>
        </p:nvSpPr>
        <p:spPr>
          <a:xfrm>
            <a:off x="2380556" y="4516250"/>
            <a:ext cx="479943" cy="431779"/>
          </a:xfrm>
          <a:prstGeom prst="ellipse">
            <a:avLst/>
          </a:prstGeom>
          <a:solidFill>
            <a:schemeClr val="accent3">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28E1C0BF-3752-48FA-7DB7-AC825C1B0AB6}"/>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18382" y="4530630"/>
            <a:ext cx="386030" cy="386030"/>
          </a:xfrm>
          <a:prstGeom prst="rect">
            <a:avLst/>
          </a:prstGeom>
        </p:spPr>
      </p:pic>
      <p:sp>
        <p:nvSpPr>
          <p:cNvPr id="25" name="Rectangle: Rounded Corners 24">
            <a:extLst>
              <a:ext uri="{FF2B5EF4-FFF2-40B4-BE49-F238E27FC236}">
                <a16:creationId xmlns:a16="http://schemas.microsoft.com/office/drawing/2014/main" id="{C8E5F4A6-213B-E878-D026-B70B93639625}"/>
              </a:ext>
            </a:extLst>
          </p:cNvPr>
          <p:cNvSpPr/>
          <p:nvPr/>
        </p:nvSpPr>
        <p:spPr>
          <a:xfrm>
            <a:off x="4446944" y="4625833"/>
            <a:ext cx="1587173" cy="1171949"/>
          </a:xfrm>
          <a:prstGeom prst="roundRect">
            <a:avLst/>
          </a:prstGeom>
          <a:solidFill>
            <a:srgbClr val="E7E6E6"/>
          </a:solidFill>
          <a:ln w="15875" cap="flat" cmpd="sng" algn="ctr">
            <a:noFill/>
            <a:prstDash val="solid"/>
          </a:ln>
          <a:effectLst/>
        </p:spPr>
        <p:txBody>
          <a:bodyPr rtlCol="0" anchor="ctr"/>
          <a:lstStyle/>
          <a:p>
            <a:pPr marL="0" marR="0" lvl="0" indent="0" algn="r" defTabSz="457200" eaLnBrk="1" fontAlgn="auto" latinLnBrk="0" hangingPunct="1">
              <a:lnSpc>
                <a:spcPct val="107000"/>
              </a:lnSpc>
              <a:spcBef>
                <a:spcPts val="0"/>
              </a:spcBef>
              <a:spcAft>
                <a:spcPts val="800"/>
              </a:spcAft>
              <a:buClrTx/>
              <a:buSzTx/>
              <a:buFontTx/>
              <a:buNone/>
              <a:tabLst/>
              <a:defRPr/>
            </a:pPr>
            <a:r>
              <a:rPr kumimoji="0" lang="en-US" sz="10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1" i="0" u="none" strike="noStrike" kern="0" cap="none" spc="0" normalizeH="0" baseline="0" noProof="0">
                <a:ln>
                  <a:noFill/>
                </a:ln>
                <a:solidFill>
                  <a:prstClr val="black"/>
                </a:solidFill>
                <a:effectLst/>
                <a:uLnTx/>
                <a:uFillTx/>
                <a:latin typeface="Calibri" panose="020F0502020204030204"/>
                <a:ea typeface="+mn-ea"/>
                <a:cs typeface="+mn-cs"/>
              </a:rPr>
              <a:t>39% </a:t>
            </a:r>
            <a:r>
              <a:rPr kumimoji="0" lang="en-US" sz="1400" b="0" i="1" u="none" strike="noStrike" kern="0" cap="none" spc="0" normalizeH="0" baseline="0" noProof="0">
                <a:ln>
                  <a:noFill/>
                </a:ln>
                <a:solidFill>
                  <a:prstClr val="black"/>
                </a:solidFill>
                <a:effectLst/>
                <a:uLnTx/>
                <a:uFillTx/>
                <a:latin typeface="Calibri" panose="020F0502020204030204"/>
                <a:ea typeface="+mn-ea"/>
                <a:cs typeface="+mn-cs"/>
              </a:rPr>
              <a:t>were </a:t>
            </a:r>
            <a:r>
              <a:rPr kumimoji="0" lang="en-US" sz="1400" b="1" u="none" strike="noStrike" kern="0" cap="none" spc="0" normalizeH="0" baseline="0" noProof="0">
                <a:ln>
                  <a:noFill/>
                </a:ln>
                <a:solidFill>
                  <a:prstClr val="black"/>
                </a:solidFill>
                <a:effectLst/>
                <a:uLnTx/>
                <a:uFillTx/>
                <a:latin typeface="Calibri" panose="020F0502020204030204"/>
                <a:ea typeface="+mn-ea"/>
                <a:cs typeface="+mn-cs"/>
              </a:rPr>
              <a:t>Postdoctoral Fellows </a:t>
            </a:r>
            <a:r>
              <a:rPr kumimoji="0" lang="en-US" sz="1400" b="0" i="1" u="none" strike="noStrike" kern="0" cap="none" spc="0" normalizeH="0" baseline="0" noProof="0">
                <a:ln>
                  <a:noFill/>
                </a:ln>
                <a:solidFill>
                  <a:prstClr val="black"/>
                </a:solidFill>
                <a:effectLst/>
                <a:uLnTx/>
                <a:uFillTx/>
                <a:latin typeface="Calibri" panose="020F0502020204030204"/>
                <a:ea typeface="+mn-ea"/>
                <a:cs typeface="+mn-cs"/>
              </a:rPr>
              <a:t>during CEGS Grant</a:t>
            </a:r>
          </a:p>
          <a:p>
            <a:pPr marL="0" marR="0" lvl="0" indent="0" defTabSz="457200" eaLnBrk="1" fontAlgn="auto" latinLnBrk="0" hangingPunct="1">
              <a:lnSpc>
                <a:spcPct val="107000"/>
              </a:lnSpc>
              <a:spcBef>
                <a:spcPts val="0"/>
              </a:spcBef>
              <a:spcAft>
                <a:spcPts val="800"/>
              </a:spcAft>
              <a:buClrTx/>
              <a:buSzTx/>
              <a:buFontTx/>
              <a:buNone/>
              <a:tabLst/>
              <a:defRPr/>
            </a:pPr>
            <a:r>
              <a:rPr kumimoji="0" lang="en-US" sz="1700" b="1" i="0"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400" b="0" i="1" u="none" strike="noStrike" kern="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25">
            <a:extLst>
              <a:ext uri="{FF2B5EF4-FFF2-40B4-BE49-F238E27FC236}">
                <a16:creationId xmlns:a16="http://schemas.microsoft.com/office/drawing/2014/main" id="{E1D39AE4-E5AE-1EBE-C532-414BDE3A8AB6}"/>
              </a:ext>
              <a:ext uri="{C183D7F6-B498-43B3-948B-1728B52AA6E4}">
                <adec:decorative xmlns:adec="http://schemas.microsoft.com/office/drawing/2017/decorative" val="1"/>
              </a:ext>
            </a:extLst>
          </p:cNvPr>
          <p:cNvSpPr/>
          <p:nvPr/>
        </p:nvSpPr>
        <p:spPr>
          <a:xfrm>
            <a:off x="4332184" y="4516250"/>
            <a:ext cx="479943" cy="431779"/>
          </a:xfrm>
          <a:prstGeom prst="ellipse">
            <a:avLst/>
          </a:prstGeom>
          <a:solidFill>
            <a:schemeClr val="accent3">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7" name="Graphic 26">
            <a:extLst>
              <a:ext uri="{FF2B5EF4-FFF2-40B4-BE49-F238E27FC236}">
                <a16:creationId xmlns:a16="http://schemas.microsoft.com/office/drawing/2014/main" id="{0F4C234C-6A2E-04A7-82A5-BA4B4C1ABE04}"/>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57627" y="4523502"/>
            <a:ext cx="414044" cy="414044"/>
          </a:xfrm>
          <a:prstGeom prst="rect">
            <a:avLst/>
          </a:prstGeom>
        </p:spPr>
      </p:pic>
      <p:sp>
        <p:nvSpPr>
          <p:cNvPr id="5" name="TextBox 4">
            <a:extLst>
              <a:ext uri="{FF2B5EF4-FFF2-40B4-BE49-F238E27FC236}">
                <a16:creationId xmlns:a16="http://schemas.microsoft.com/office/drawing/2014/main" id="{0A1CA88F-B8A7-97ED-5D11-423BE06CC88A}"/>
              </a:ext>
            </a:extLst>
          </p:cNvPr>
          <p:cNvSpPr txBox="1"/>
          <p:nvPr/>
        </p:nvSpPr>
        <p:spPr>
          <a:xfrm>
            <a:off x="6971799" y="1929743"/>
            <a:ext cx="5163058" cy="400110"/>
          </a:xfrm>
          <a:prstGeom prst="rect">
            <a:avLst/>
          </a:prstGeom>
          <a:noFill/>
        </p:spPr>
        <p:txBody>
          <a:bodyPr wrap="square" rtlCol="0">
            <a:spAutoFit/>
          </a:bodyPr>
          <a:lstStyle/>
          <a:p>
            <a:pPr algn="ctr"/>
            <a:r>
              <a:rPr lang="en-US" sz="2000"/>
              <a:t>Percentage of Participants by CEGS Cohort</a:t>
            </a:r>
          </a:p>
        </p:txBody>
      </p:sp>
      <p:graphicFrame>
        <p:nvGraphicFramePr>
          <p:cNvPr id="4" name="Chart 3" descr="Bar chart showing the percentage of participants divided by their CEGS cohort. 8% were represented in the 2001-2011 cohort. 42% of participants were represented in the 2012-2021 cohort. 50% of participants were represented in the 2022-2023 cohort. ">
            <a:extLst>
              <a:ext uri="{FF2B5EF4-FFF2-40B4-BE49-F238E27FC236}">
                <a16:creationId xmlns:a16="http://schemas.microsoft.com/office/drawing/2014/main" id="{3CEDEAAE-C500-87A1-491D-22F8FA95B41D}"/>
              </a:ext>
            </a:extLst>
          </p:cNvPr>
          <p:cNvGraphicFramePr/>
          <p:nvPr/>
        </p:nvGraphicFramePr>
        <p:xfrm>
          <a:off x="6971800" y="2415219"/>
          <a:ext cx="5163057" cy="3783249"/>
        </p:xfrm>
        <a:graphic>
          <a:graphicData uri="http://schemas.openxmlformats.org/drawingml/2006/chart">
            <c:chart xmlns:c="http://schemas.openxmlformats.org/drawingml/2006/chart" xmlns:r="http://schemas.openxmlformats.org/officeDocument/2006/relationships" r:id="rId17"/>
          </a:graphicData>
        </a:graphic>
      </p:graphicFrame>
      <p:sp>
        <p:nvSpPr>
          <p:cNvPr id="3" name="Slide Number Placeholder 2">
            <a:extLs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13</a:t>
            </a:fld>
            <a:endParaRPr lang="en-US"/>
          </a:p>
        </p:txBody>
      </p:sp>
      <p:sp>
        <p:nvSpPr>
          <p:cNvPr id="28" name="TextBox 27">
            <a:extLst>
              <a:ext uri="{FF2B5EF4-FFF2-40B4-BE49-F238E27FC236}">
                <a16:creationId xmlns:a16="http://schemas.microsoft.com/office/drawing/2014/main" id="{2C457294-2988-B731-805F-00B1CF7BF758}"/>
              </a:ext>
            </a:extLst>
          </p:cNvPr>
          <p:cNvSpPr txBox="1"/>
          <p:nvPr/>
        </p:nvSpPr>
        <p:spPr>
          <a:xfrm>
            <a:off x="2132597" y="6248663"/>
            <a:ext cx="4370834" cy="276999"/>
          </a:xfrm>
          <a:prstGeom prst="rect">
            <a:avLst/>
          </a:prstGeom>
          <a:noFill/>
        </p:spPr>
        <p:txBody>
          <a:bodyPr wrap="square" rtlCol="0">
            <a:spAutoFit/>
          </a:bodyPr>
          <a:lstStyle/>
          <a:p>
            <a:r>
              <a:rPr lang="en-US" sz="1200">
                <a:solidFill>
                  <a:schemeClr val="accent5"/>
                </a:solidFill>
              </a:rPr>
              <a:t>* - 11% did not wish to answer</a:t>
            </a:r>
          </a:p>
        </p:txBody>
      </p:sp>
    </p:spTree>
    <p:extLst>
      <p:ext uri="{BB962C8B-B14F-4D97-AF65-F5344CB8AC3E}">
        <p14:creationId xmlns:p14="http://schemas.microsoft.com/office/powerpoint/2010/main" val="310254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ED0F7-9A23-6D4F-0CA6-78E2F47AC835}"/>
              </a:ext>
            </a:extLst>
          </p:cNvPr>
          <p:cNvSpPr txBox="1"/>
          <p:nvPr/>
        </p:nvSpPr>
        <p:spPr>
          <a:xfrm>
            <a:off x="170570" y="317753"/>
            <a:ext cx="11892475" cy="1077218"/>
          </a:xfrm>
          <a:prstGeom prst="rect">
            <a:avLst/>
          </a:prstGeom>
          <a:noFill/>
        </p:spPr>
        <p:txBody>
          <a:bodyPr wrap="square">
            <a:spAutoFit/>
          </a:bodyPr>
          <a:lstStyle/>
          <a:p>
            <a:pPr marL="0" marR="0">
              <a:spcBef>
                <a:spcPts val="0"/>
              </a:spcBef>
              <a:spcAft>
                <a:spcPts val="0"/>
              </a:spcAft>
            </a:pPr>
            <a:r>
              <a:rPr lang="en-US" sz="3200" b="1" u="sng" kern="100">
                <a:effectLst/>
                <a:latin typeface="+mj-lt"/>
                <a:ea typeface="Calibri" panose="020F0502020204030204" pitchFamily="34" charset="0"/>
                <a:cs typeface="Times New Roman" panose="02020603050405020304" pitchFamily="18" charset="0"/>
              </a:rPr>
              <a:t>Evaluation Question 1</a:t>
            </a:r>
            <a:r>
              <a:rPr lang="en-US" sz="3200" b="1" kern="100">
                <a:effectLst/>
                <a:latin typeface="+mj-lt"/>
                <a:ea typeface="Calibri" panose="020F0502020204030204" pitchFamily="34" charset="0"/>
                <a:cs typeface="Times New Roman" panose="02020603050405020304" pitchFamily="18" charset="0"/>
              </a:rPr>
              <a:t>: What did the CEGS program achieve from 2001 – 2022 as a result of key program activities?</a:t>
            </a:r>
            <a:endParaRPr lang="en-US" sz="3200" kern="100">
              <a:effectLst/>
              <a:latin typeface="+mj-lt"/>
              <a:ea typeface="Calibri" panose="020F0502020204030204" pitchFamily="34"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14</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2053883"/>
            <a:ext cx="11402295" cy="1200329"/>
          </a:xfrm>
          <a:prstGeom prst="rect">
            <a:avLst/>
          </a:prstGeom>
          <a:noFill/>
        </p:spPr>
        <p:txBody>
          <a:bodyPr wrap="square" rtlCol="0">
            <a:spAutoFit/>
          </a:bodyPr>
          <a:lstStyle/>
          <a:p>
            <a:pPr marL="457200" indent="-457200">
              <a:buAutoNum type="arabicPeriod"/>
            </a:pPr>
            <a:r>
              <a:rPr lang="en-US"/>
              <a:t>CEGS labs have contributed to genomics advancements in all areas targeted and supported by the CEGS mechanism: new technologies, new methods, new resources, and new understanding of biological problems.</a:t>
            </a:r>
          </a:p>
        </p:txBody>
      </p:sp>
    </p:spTree>
    <p:extLst>
      <p:ext uri="{BB962C8B-B14F-4D97-AF65-F5344CB8AC3E}">
        <p14:creationId xmlns:p14="http://schemas.microsoft.com/office/powerpoint/2010/main" val="28883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ED0F7-9A23-6D4F-0CA6-78E2F47AC835}"/>
              </a:ext>
            </a:extLst>
          </p:cNvPr>
          <p:cNvSpPr txBox="1"/>
          <p:nvPr/>
        </p:nvSpPr>
        <p:spPr>
          <a:xfrm>
            <a:off x="170570" y="317753"/>
            <a:ext cx="11892475" cy="1077218"/>
          </a:xfrm>
          <a:prstGeom prst="rect">
            <a:avLst/>
          </a:prstGeom>
          <a:noFill/>
        </p:spPr>
        <p:txBody>
          <a:bodyPr wrap="square">
            <a:spAutoFit/>
          </a:bodyPr>
          <a:lstStyle/>
          <a:p>
            <a:pPr marL="0" marR="0">
              <a:spcBef>
                <a:spcPts val="0"/>
              </a:spcBef>
              <a:spcAft>
                <a:spcPts val="0"/>
              </a:spcAft>
            </a:pPr>
            <a:r>
              <a:rPr lang="en-US" sz="3200" b="1" u="sng" kern="100">
                <a:effectLst/>
                <a:latin typeface="+mj-lt"/>
                <a:ea typeface="Calibri" panose="020F0502020204030204" pitchFamily="34" charset="0"/>
                <a:cs typeface="Times New Roman" panose="02020603050405020304" pitchFamily="18" charset="0"/>
              </a:rPr>
              <a:t>Evaluation Question 1</a:t>
            </a:r>
            <a:r>
              <a:rPr lang="en-US" sz="3200" b="1" kern="100">
                <a:effectLst/>
                <a:latin typeface="+mj-lt"/>
                <a:ea typeface="Calibri" panose="020F0502020204030204" pitchFamily="34" charset="0"/>
                <a:cs typeface="Times New Roman" panose="02020603050405020304" pitchFamily="18" charset="0"/>
              </a:rPr>
              <a:t>: What did the CEGS program achieve from 2001 – 2022 as a result of key program activities?</a:t>
            </a:r>
            <a:endParaRPr lang="en-US" sz="3200" kern="100">
              <a:effectLst/>
              <a:latin typeface="+mj-lt"/>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E9BB59C1-46D6-A0B7-321B-66D38A9632CD}"/>
              </a:ext>
            </a:extLst>
          </p:cNvPr>
          <p:cNvSpPr txBox="1">
            <a:spLocks/>
          </p:cNvSpPr>
          <p:nvPr/>
        </p:nvSpPr>
        <p:spPr>
          <a:xfrm>
            <a:off x="170570" y="1649438"/>
            <a:ext cx="11480254" cy="368262"/>
          </a:xfrm>
          <a:prstGeom prst="rect">
            <a:avLst/>
          </a:prstGeom>
        </p:spPr>
        <p:txBody>
          <a:bodyPr/>
          <a:lstStyle>
            <a:lvl1pPr algn="l" defTabSz="1219170" rtl="0" eaLnBrk="1" latinLnBrk="0" hangingPunct="1">
              <a:lnSpc>
                <a:spcPct val="90000"/>
              </a:lnSpc>
              <a:spcBef>
                <a:spcPct val="0"/>
              </a:spcBef>
              <a:buNone/>
              <a:defRPr sz="4400" b="1" kern="1200">
                <a:solidFill>
                  <a:schemeClr val="accent6"/>
                </a:solidFill>
                <a:latin typeface="+mj-lt"/>
                <a:ea typeface="+mj-ea"/>
                <a:cs typeface="+mj-cs"/>
              </a:defRPr>
            </a:lvl1pPr>
          </a:lstStyle>
          <a:p>
            <a:r>
              <a:rPr lang="en-US" sz="1800"/>
              <a:t>Survey question: To what extent have your lab’s CEGS grant projects resulted in the following advances in genomics?</a:t>
            </a:r>
          </a:p>
        </p:txBody>
      </p:sp>
      <p:graphicFrame>
        <p:nvGraphicFramePr>
          <p:cNvPr id="6" name="Chart 5" descr="100% stacked bar graph detailing the participants’ perceptions of the extent projects resulted in genomics advances. Participants’ responses were aggregated into three categories: Not at all/to a small extent, to a moderate extent, and to a large to very large extent. When asked about new methods or technologies in genomics, 10% selected not at all/to a small extent, 8% selected to a moderate extent, and 82% selected to a large to very large extent. When asked about new understanding of biological problems, 18% selected not at all/to a small extent, 15% selected to a moderate extent, and 67% selected to a large to very large extent. For new data analysis methods for genomics, 15% selected not at all/to a small extent, 19% selected to a moderate extent, and 66% indicated to a large to very large extent. When asked about new concepts in genomics, 21% selected no at all/to a small extent, 22% selected moderate extent, and 57% selected to a large to very large extent.  ">
            <a:extLst>
              <a:ext uri="{FF2B5EF4-FFF2-40B4-BE49-F238E27FC236}">
                <a16:creationId xmlns:a16="http://schemas.microsoft.com/office/drawing/2014/main" id="{ACF91876-CAC0-1988-08FC-1B89F0FDDA14}"/>
              </a:ext>
            </a:extLst>
          </p:cNvPr>
          <p:cNvGraphicFramePr/>
          <p:nvPr>
            <p:extLst>
              <p:ext uri="{D42A27DB-BD31-4B8C-83A1-F6EECF244321}">
                <p14:modId xmlns:p14="http://schemas.microsoft.com/office/powerpoint/2010/main" val="2093115351"/>
              </p:ext>
            </p:extLst>
          </p:nvPr>
        </p:nvGraphicFramePr>
        <p:xfrm>
          <a:off x="1067962" y="2272167"/>
          <a:ext cx="10700367" cy="4640142"/>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15</a:t>
            </a:fld>
            <a:endParaRPr lang="en-US"/>
          </a:p>
        </p:txBody>
      </p:sp>
    </p:spTree>
    <p:extLst>
      <p:ext uri="{BB962C8B-B14F-4D97-AF65-F5344CB8AC3E}">
        <p14:creationId xmlns:p14="http://schemas.microsoft.com/office/powerpoint/2010/main" val="620453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D6905E-D0A0-F037-2FAC-08D50C44E917}"/>
              </a:ext>
            </a:extLst>
          </p:cNvPr>
          <p:cNvSpPr>
            <a:spLocks noGrp="1"/>
          </p:cNvSpPr>
          <p:nvPr>
            <p:ph type="title"/>
          </p:nvPr>
        </p:nvSpPr>
        <p:spPr>
          <a:xfrm>
            <a:off x="485572" y="2491377"/>
            <a:ext cx="4736158" cy="1356360"/>
          </a:xfrm>
        </p:spPr>
        <p:txBody>
          <a:bodyPr>
            <a:normAutofit fontScale="90000"/>
          </a:bodyPr>
          <a:lstStyle/>
          <a:p>
            <a:pPr marL="0" marR="0" algn="ctr">
              <a:spcBef>
                <a:spcPts val="0"/>
              </a:spcBef>
              <a:spcAft>
                <a:spcPts val="0"/>
              </a:spcAft>
            </a:pPr>
            <a:r>
              <a:rPr lang="en-US" b="1" kern="100">
                <a:solidFill>
                  <a:schemeClr val="tx1"/>
                </a:solidFill>
                <a:effectLst/>
                <a:ea typeface="Calibri" panose="020F0502020204030204" pitchFamily="34" charset="0"/>
                <a:cs typeface="Times New Roman" panose="02020603050405020304" pitchFamily="18" charset="0"/>
              </a:rPr>
              <a:t>CEGS funding contributed to breakthrough techniques, resources, and approaches, including </a:t>
            </a:r>
            <a:endParaRPr lang="en-US" kern="100">
              <a:solidFill>
                <a:schemeClr val="tx1"/>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82FEDCA-053C-ABCC-D7BA-827DF6896A46}"/>
              </a:ext>
            </a:extLst>
          </p:cNvPr>
          <p:cNvSpPr>
            <a:spLocks noGrp="1"/>
          </p:cNvSpPr>
          <p:nvPr>
            <p:ph type="sldNum" sz="quarter" idx="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A59FB69D-9E19-4FB8-BEAE-20F88589C44A}" type="slidenum">
              <a:rPr kumimoji="0" lang="en-US" sz="105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16</a:t>
            </a:fld>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A34689F9-4D7F-61A3-711F-A1572D7CAF31}"/>
              </a:ext>
            </a:extLst>
          </p:cNvPr>
          <p:cNvSpPr txBox="1"/>
          <p:nvPr/>
        </p:nvSpPr>
        <p:spPr>
          <a:xfrm>
            <a:off x="5570789" y="55862"/>
            <a:ext cx="6080035" cy="6740307"/>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chemeClr val="bg2"/>
              </a:solidFill>
              <a:effectLst/>
              <a:uLnTx/>
              <a:uFillTx/>
              <a:latin typeface="Arial" panose="020B0604020202020204"/>
              <a:ea typeface="Helvetica Neue" charset="0"/>
              <a:cs typeface="Helvetica Neue" charset="0"/>
            </a:endParaRPr>
          </a:p>
          <a:p>
            <a:pPr marL="0" marR="0" algn="ctr">
              <a:spcBef>
                <a:spcPts val="0"/>
              </a:spcBef>
              <a:spcAft>
                <a:spcPts val="0"/>
              </a:spcAft>
            </a:pPr>
            <a:r>
              <a:rPr lang="en-US" u="sng"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Techniques:</a:t>
            </a:r>
            <a:endPar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RNA-Seq</a:t>
            </a: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Single cell ATAC-Seq</a:t>
            </a: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Perturb-Seq</a:t>
            </a: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Orthogonal Cas9 proteins used in parallel for genome editing</a:t>
            </a:r>
          </a:p>
          <a:p>
            <a:pPr marL="0" marR="0" algn="ctr">
              <a:spcBef>
                <a:spcPts val="0"/>
              </a:spcBef>
              <a:spcAft>
                <a:spcPts val="0"/>
              </a:spcAft>
            </a:pPr>
            <a:endPar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u="sng"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Resources:</a:t>
            </a:r>
            <a:endPar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Human Cell Atlas</a:t>
            </a: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Atlas of Variant Effects</a:t>
            </a: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Collaborative Cross</a:t>
            </a: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Stickleback model system</a:t>
            </a:r>
          </a:p>
          <a:p>
            <a:pPr marL="0" marR="0" algn="ctr">
              <a:spcBef>
                <a:spcPts val="0"/>
              </a:spcBef>
              <a:spcAft>
                <a:spcPts val="0"/>
              </a:spcAft>
            </a:pPr>
            <a:endPar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u="sng"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Approaches:</a:t>
            </a:r>
            <a:endPar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Single cell genomics</a:t>
            </a:r>
          </a:p>
          <a:p>
            <a:pPr marL="0" marR="0" algn="ctr">
              <a:spcBef>
                <a:spcPts val="0"/>
              </a:spcBef>
              <a:spcAft>
                <a:spcPts val="0"/>
              </a:spcAft>
            </a:pPr>
            <a:r>
              <a:rPr lang="en-US"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Epigenetic epidemiology</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chemeClr val="bg2"/>
              </a:solidFill>
              <a:effectLst/>
              <a:uLnTx/>
              <a:uFillTx/>
              <a:latin typeface="Arial" panose="020B0604020202020204"/>
              <a:ea typeface="Helvetica Neue" charset="0"/>
              <a:cs typeface="Helvetica Neue" charset="0"/>
            </a:endParaRPr>
          </a:p>
        </p:txBody>
      </p:sp>
      <p:sp>
        <p:nvSpPr>
          <p:cNvPr id="11" name="Slide Number Placeholder 2">
            <a:extLst>
              <a:ext uri="{FF2B5EF4-FFF2-40B4-BE49-F238E27FC236}">
                <a16:creationId xmlns:a16="http://schemas.microsoft.com/office/drawing/2014/main" id="{9EBA4F6E-736C-1A09-9FFE-7A1B23193710}"/>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16</a:t>
            </a:fld>
            <a:endParaRPr lang="en-US"/>
          </a:p>
        </p:txBody>
      </p:sp>
    </p:spTree>
    <p:extLst>
      <p:ext uri="{BB962C8B-B14F-4D97-AF65-F5344CB8AC3E}">
        <p14:creationId xmlns:p14="http://schemas.microsoft.com/office/powerpoint/2010/main" val="281880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ED0F7-9A23-6D4F-0CA6-78E2F47AC835}"/>
              </a:ext>
            </a:extLst>
          </p:cNvPr>
          <p:cNvSpPr txBox="1"/>
          <p:nvPr/>
        </p:nvSpPr>
        <p:spPr>
          <a:xfrm>
            <a:off x="170570" y="317753"/>
            <a:ext cx="11892475" cy="1077218"/>
          </a:xfrm>
          <a:prstGeom prst="rect">
            <a:avLst/>
          </a:prstGeom>
          <a:noFill/>
        </p:spPr>
        <p:txBody>
          <a:bodyPr wrap="square">
            <a:spAutoFit/>
          </a:bodyPr>
          <a:lstStyle/>
          <a:p>
            <a:pPr marL="0" marR="0">
              <a:spcBef>
                <a:spcPts val="0"/>
              </a:spcBef>
              <a:spcAft>
                <a:spcPts val="0"/>
              </a:spcAft>
            </a:pPr>
            <a:r>
              <a:rPr lang="en-US" sz="3200" b="1" u="sng" kern="100">
                <a:effectLst/>
                <a:latin typeface="+mj-lt"/>
                <a:ea typeface="Calibri" panose="020F0502020204030204" pitchFamily="34" charset="0"/>
                <a:cs typeface="Times New Roman" panose="02020603050405020304" pitchFamily="18" charset="0"/>
              </a:rPr>
              <a:t>Evaluation Question 1</a:t>
            </a:r>
            <a:r>
              <a:rPr lang="en-US" sz="3200" b="1" kern="100">
                <a:effectLst/>
                <a:latin typeface="+mj-lt"/>
                <a:ea typeface="Calibri" panose="020F0502020204030204" pitchFamily="34" charset="0"/>
                <a:cs typeface="Times New Roman" panose="02020603050405020304" pitchFamily="18" charset="0"/>
              </a:rPr>
              <a:t>: What did the CEGS program achieve from 2001 – 2022 as a result of key program activities?</a:t>
            </a:r>
            <a:endParaRPr lang="en-US" sz="3200" kern="100">
              <a:effectLst/>
              <a:latin typeface="+mj-lt"/>
              <a:ea typeface="Calibri" panose="020F0502020204030204" pitchFamily="34"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17</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2053883"/>
            <a:ext cx="11402295" cy="2677656"/>
          </a:xfrm>
          <a:prstGeom prst="rect">
            <a:avLst/>
          </a:prstGeom>
          <a:noFill/>
        </p:spPr>
        <p:txBody>
          <a:bodyPr wrap="square" rtlCol="0">
            <a:spAutoFit/>
          </a:bodyPr>
          <a:lstStyle/>
          <a:p>
            <a:pPr marL="457200" indent="-457200">
              <a:buAutoNum type="arabicPeriod"/>
            </a:pPr>
            <a:r>
              <a:rPr lang="en-US"/>
              <a:t>CEGS labs have contributed to genomics advancements in all areas targeted and supported by the CEGS mechanism: new technologies, new methods, new resources, and new understanding of biological problems.</a:t>
            </a:r>
          </a:p>
          <a:p>
            <a:pPr marL="457200" indent="-457200">
              <a:buAutoNum type="arabicPeriod"/>
            </a:pPr>
            <a:endParaRPr lang="en-US"/>
          </a:p>
          <a:p>
            <a:pPr marL="457200" indent="-457200">
              <a:buAutoNum type="arabicPeriod"/>
            </a:pPr>
            <a:r>
              <a:rPr lang="en-US"/>
              <a:t>Investigators felt that the biggest success of their grants included the areas above, but also pointed to changing the course of science and training.</a:t>
            </a:r>
          </a:p>
          <a:p>
            <a:endParaRPr lang="en-US"/>
          </a:p>
        </p:txBody>
      </p:sp>
      <p:sp>
        <p:nvSpPr>
          <p:cNvPr id="2" name="Rounded Rectangular Callout 1">
            <a:extLst>
              <a:ext uri="{FF2B5EF4-FFF2-40B4-BE49-F238E27FC236}">
                <a16:creationId xmlns:a16="http://schemas.microsoft.com/office/drawing/2014/main" id="{D7AD5BE5-4626-41EC-FB38-4B44C5B56A05}"/>
              </a:ext>
            </a:extLst>
          </p:cNvPr>
          <p:cNvSpPr/>
          <p:nvPr/>
        </p:nvSpPr>
        <p:spPr>
          <a:xfrm>
            <a:off x="2792061" y="4814585"/>
            <a:ext cx="8271481" cy="1486772"/>
          </a:xfrm>
          <a:prstGeom prst="wedgeRoundRectCallout">
            <a:avLst>
              <a:gd name="adj1" fmla="val -60123"/>
              <a:gd name="adj2" fmla="val 20680"/>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608965" lvl="1"/>
            <a:r>
              <a:rPr lang="en-US" sz="2400" i="1">
                <a:solidFill>
                  <a:schemeClr val="tx1"/>
                </a:solidFill>
                <a:effectLst/>
                <a:latin typeface="Calibri"/>
                <a:ea typeface="Calibri" panose="020F0502020204030204" pitchFamily="34" charset="0"/>
                <a:cs typeface="Times New Roman"/>
              </a:rPr>
              <a:t>“I think the </a:t>
            </a:r>
            <a:r>
              <a:rPr lang="en-US" i="1">
                <a:solidFill>
                  <a:schemeClr val="tx1"/>
                </a:solidFill>
                <a:latin typeface="Calibri"/>
                <a:ea typeface="Calibri" panose="020F0502020204030204" pitchFamily="34" charset="0"/>
                <a:cs typeface="Times New Roman"/>
              </a:rPr>
              <a:t>high-risk</a:t>
            </a:r>
            <a:r>
              <a:rPr lang="en-US" sz="2400" i="1">
                <a:solidFill>
                  <a:schemeClr val="tx1"/>
                </a:solidFill>
                <a:effectLst/>
                <a:latin typeface="Calibri"/>
                <a:ea typeface="Calibri" panose="020F0502020204030204" pitchFamily="34" charset="0"/>
                <a:cs typeface="Times New Roman"/>
              </a:rPr>
              <a:t>, </a:t>
            </a:r>
            <a:r>
              <a:rPr lang="en-US" i="1">
                <a:solidFill>
                  <a:schemeClr val="tx1"/>
                </a:solidFill>
                <a:latin typeface="Calibri"/>
                <a:ea typeface="Calibri" panose="020F0502020204030204" pitchFamily="34" charset="0"/>
                <a:cs typeface="Times New Roman"/>
              </a:rPr>
              <a:t>high-reward</a:t>
            </a:r>
            <a:r>
              <a:rPr lang="en-US" sz="2400" i="1">
                <a:solidFill>
                  <a:schemeClr val="tx1"/>
                </a:solidFill>
                <a:effectLst/>
                <a:latin typeface="Calibri"/>
                <a:ea typeface="Calibri" panose="020F0502020204030204" pitchFamily="34" charset="0"/>
                <a:cs typeface="Times New Roman"/>
              </a:rPr>
              <a:t> aspect of CEGS and just the general vibe it sends out is one of the crown jewels in the entire NIH system.”</a:t>
            </a:r>
            <a:r>
              <a:rPr lang="en-US" i="1">
                <a:solidFill>
                  <a:schemeClr val="tx1"/>
                </a:solidFill>
              </a:rPr>
              <a:t> </a:t>
            </a:r>
            <a:endParaRPr lang="en-US">
              <a:solidFill>
                <a:schemeClr val="tx1"/>
              </a:solidFill>
            </a:endParaRPr>
          </a:p>
        </p:txBody>
      </p:sp>
      <p:pic>
        <p:nvPicPr>
          <p:cNvPr id="5" name="Graphic 4" descr="User outline">
            <a:extLst>
              <a:ext uri="{FF2B5EF4-FFF2-40B4-BE49-F238E27FC236}">
                <a16:creationId xmlns:a16="http://schemas.microsoft.com/office/drawing/2014/main" id="{AF840ECC-7810-32CB-08E9-CD6EC8DA9B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9295" y="5557971"/>
            <a:ext cx="914400" cy="914400"/>
          </a:xfrm>
          <a:prstGeom prst="rect">
            <a:avLst/>
          </a:prstGeom>
        </p:spPr>
      </p:pic>
    </p:spTree>
    <p:extLst>
      <p:ext uri="{BB962C8B-B14F-4D97-AF65-F5344CB8AC3E}">
        <p14:creationId xmlns:p14="http://schemas.microsoft.com/office/powerpoint/2010/main" val="377036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8921-4144-4321-837C-A0D988BB64C2}"/>
              </a:ext>
            </a:extLst>
          </p:cNvPr>
          <p:cNvSpPr>
            <a:spLocks noGrp="1"/>
          </p:cNvSpPr>
          <p:nvPr>
            <p:ph type="title"/>
          </p:nvPr>
        </p:nvSpPr>
        <p:spPr>
          <a:xfrm>
            <a:off x="677409" y="276334"/>
            <a:ext cx="11272612" cy="1356360"/>
          </a:xfrm>
        </p:spPr>
        <p:txBody>
          <a:bodyPr/>
          <a:lstStyle/>
          <a:p>
            <a:r>
              <a:rPr lang="en-US" sz="3600"/>
              <a:t>PI’s: What was the biggest success of your CEGS?</a:t>
            </a:r>
          </a:p>
        </p:txBody>
      </p:sp>
      <p:sp>
        <p:nvSpPr>
          <p:cNvPr id="4" name="Slide Number Placeholder 3">
            <a:extLst>
              <a:ext uri="{FF2B5EF4-FFF2-40B4-BE49-F238E27FC236}">
                <a16:creationId xmlns:a16="http://schemas.microsoft.com/office/drawing/2014/main" id="{A555C70A-5DAC-ADA5-9CE1-2BB197D74229}"/>
              </a:ext>
            </a:extLst>
          </p:cNvPr>
          <p:cNvSpPr>
            <a:spLocks noGrp="1"/>
          </p:cNvSpPr>
          <p:nvPr>
            <p:ph type="sldNum" sz="quarter" idx="4"/>
          </p:nvPr>
        </p:nvSpPr>
        <p:spPr>
          <a:xfrm>
            <a:off x="11650824" y="6356352"/>
            <a:ext cx="469800" cy="422607"/>
          </a:xfrm>
        </p:spPr>
        <p:txBody>
          <a:bodyPr/>
          <a:lstStyle/>
          <a:p>
            <a:fld id="{A59FB69D-9E19-4FB8-BEAE-20F88589C44A}" type="slidenum">
              <a:rPr lang="en-US" smtClean="0"/>
              <a:pPr/>
              <a:t>18</a:t>
            </a:fld>
            <a:endParaRPr lang="en-US"/>
          </a:p>
        </p:txBody>
      </p:sp>
      <p:grpSp>
        <p:nvGrpSpPr>
          <p:cNvPr id="3" name="Group 2">
            <a:extLst>
              <a:ext uri="{FF2B5EF4-FFF2-40B4-BE49-F238E27FC236}">
                <a16:creationId xmlns:a16="http://schemas.microsoft.com/office/drawing/2014/main" id="{4487968E-1223-90BE-7DBE-0A3E91F9EA74}"/>
              </a:ext>
              <a:ext uri="{C183D7F6-B498-43B3-948B-1728B52AA6E4}">
                <adec:decorative xmlns:adec="http://schemas.microsoft.com/office/drawing/2017/decorative" val="1"/>
              </a:ext>
            </a:extLst>
          </p:cNvPr>
          <p:cNvGrpSpPr/>
          <p:nvPr/>
        </p:nvGrpSpPr>
        <p:grpSpPr>
          <a:xfrm>
            <a:off x="685801" y="1720200"/>
            <a:ext cx="11031466" cy="4913599"/>
            <a:chOff x="685801" y="1720200"/>
            <a:chExt cx="11031466" cy="4913599"/>
          </a:xfrm>
        </p:grpSpPr>
        <p:pic>
          <p:nvPicPr>
            <p:cNvPr id="5" name="Graphic 4" descr="Internet Of Things outline">
              <a:extLst>
                <a:ext uri="{FF2B5EF4-FFF2-40B4-BE49-F238E27FC236}">
                  <a16:creationId xmlns:a16="http://schemas.microsoft.com/office/drawing/2014/main" id="{D7871BFB-849A-0346-BDFF-92D1D59100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1" y="2346579"/>
              <a:ext cx="1230696" cy="1230696"/>
            </a:xfrm>
            <a:prstGeom prst="rect">
              <a:avLst/>
            </a:prstGeom>
          </p:spPr>
        </p:pic>
        <p:pic>
          <p:nvPicPr>
            <p:cNvPr id="7" name="Graphic 6" descr="Influencer outline">
              <a:extLst>
                <a:ext uri="{FF2B5EF4-FFF2-40B4-BE49-F238E27FC236}">
                  <a16:creationId xmlns:a16="http://schemas.microsoft.com/office/drawing/2014/main" id="{2BE113E4-2F96-A22D-3DAD-DDD464E7FC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86571" y="3425782"/>
              <a:ext cx="1230696" cy="1230696"/>
            </a:xfrm>
            <a:prstGeom prst="rect">
              <a:avLst/>
            </a:prstGeom>
          </p:spPr>
        </p:pic>
        <p:pic>
          <p:nvPicPr>
            <p:cNvPr id="14" name="Graphic 13" descr="Vlog outline">
              <a:extLst>
                <a:ext uri="{FF2B5EF4-FFF2-40B4-BE49-F238E27FC236}">
                  <a16:creationId xmlns:a16="http://schemas.microsoft.com/office/drawing/2014/main" id="{5AEC5321-8F85-7969-4E01-6E690BA0A7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3862" y="5278794"/>
              <a:ext cx="1230696" cy="1230696"/>
            </a:xfrm>
            <a:prstGeom prst="rect">
              <a:avLst/>
            </a:prstGeom>
          </p:spPr>
        </p:pic>
        <p:pic>
          <p:nvPicPr>
            <p:cNvPr id="19" name="Graphic 18" descr="Nerve with solid fill">
              <a:extLst>
                <a:ext uri="{FF2B5EF4-FFF2-40B4-BE49-F238E27FC236}">
                  <a16:creationId xmlns:a16="http://schemas.microsoft.com/office/drawing/2014/main" id="{96F61C28-8A90-48FE-A8CD-7FE15A9102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35387" y="1720200"/>
              <a:ext cx="1230696" cy="1230696"/>
            </a:xfrm>
            <a:prstGeom prst="rect">
              <a:avLst/>
            </a:prstGeom>
          </p:spPr>
        </p:pic>
        <p:pic>
          <p:nvPicPr>
            <p:cNvPr id="21" name="Graphic 20" descr="Classroom with solid fill">
              <a:extLst>
                <a:ext uri="{FF2B5EF4-FFF2-40B4-BE49-F238E27FC236}">
                  <a16:creationId xmlns:a16="http://schemas.microsoft.com/office/drawing/2014/main" id="{DABF7F3C-DF17-48D7-8746-F96D90A196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5801" y="4342961"/>
              <a:ext cx="1230696" cy="1230696"/>
            </a:xfrm>
            <a:prstGeom prst="rect">
              <a:avLst/>
            </a:prstGeom>
          </p:spPr>
        </p:pic>
        <p:pic>
          <p:nvPicPr>
            <p:cNvPr id="23" name="Graphic 22" descr="Excellent outline">
              <a:extLst>
                <a:ext uri="{FF2B5EF4-FFF2-40B4-BE49-F238E27FC236}">
                  <a16:creationId xmlns:a16="http://schemas.microsoft.com/office/drawing/2014/main" id="{887C9A7A-EA71-E3FB-4705-730EDC3903E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43391" y="1720200"/>
              <a:ext cx="1230696" cy="1230696"/>
            </a:xfrm>
            <a:prstGeom prst="rect">
              <a:avLst/>
            </a:prstGeom>
          </p:spPr>
        </p:pic>
        <p:pic>
          <p:nvPicPr>
            <p:cNvPr id="25" name="Graphic 24" descr="Hurdle outline">
              <a:extLst>
                <a:ext uri="{FF2B5EF4-FFF2-40B4-BE49-F238E27FC236}">
                  <a16:creationId xmlns:a16="http://schemas.microsoft.com/office/drawing/2014/main" id="{D3DE2D50-66B3-A565-7CCA-BFD1E61F0E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85553" y="5403103"/>
              <a:ext cx="1230696" cy="1230696"/>
            </a:xfrm>
            <a:prstGeom prst="rect">
              <a:avLst/>
            </a:prstGeom>
          </p:spPr>
        </p:pic>
        <p:pic>
          <p:nvPicPr>
            <p:cNvPr id="27" name="Graphic 26" descr="Lecturer outline">
              <a:extLst>
                <a:ext uri="{FF2B5EF4-FFF2-40B4-BE49-F238E27FC236}">
                  <a16:creationId xmlns:a16="http://schemas.microsoft.com/office/drawing/2014/main" id="{1DEBBC4E-3CB2-DF95-9749-4EEE0F750B4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08339" y="5550666"/>
              <a:ext cx="914400" cy="914400"/>
            </a:xfrm>
            <a:prstGeom prst="rect">
              <a:avLst/>
            </a:prstGeom>
          </p:spPr>
        </p:pic>
        <p:sp>
          <p:nvSpPr>
            <p:cNvPr id="28" name="TextBox 27">
              <a:extLst>
                <a:ext uri="{FF2B5EF4-FFF2-40B4-BE49-F238E27FC236}">
                  <a16:creationId xmlns:a16="http://schemas.microsoft.com/office/drawing/2014/main" id="{F4F16D36-5CA1-9BE1-A42B-DF6A9B8A9031}"/>
                </a:ext>
              </a:extLst>
            </p:cNvPr>
            <p:cNvSpPr txBox="1"/>
            <p:nvPr/>
          </p:nvSpPr>
          <p:spPr>
            <a:xfrm>
              <a:off x="1507359" y="3461934"/>
              <a:ext cx="1723549" cy="369332"/>
            </a:xfrm>
            <a:prstGeom prst="rect">
              <a:avLst/>
            </a:prstGeom>
            <a:noFill/>
          </p:spPr>
          <p:txBody>
            <a:bodyPr wrap="none" rtlCol="0">
              <a:spAutoFit/>
            </a:bodyPr>
            <a:lstStyle/>
            <a:p>
              <a:r>
                <a:rPr lang="en-US" sz="1800"/>
                <a:t>New resources</a:t>
              </a:r>
            </a:p>
          </p:txBody>
        </p:sp>
        <p:sp>
          <p:nvSpPr>
            <p:cNvPr id="29" name="TextBox 28">
              <a:extLst>
                <a:ext uri="{FF2B5EF4-FFF2-40B4-BE49-F238E27FC236}">
                  <a16:creationId xmlns:a16="http://schemas.microsoft.com/office/drawing/2014/main" id="{64E1598E-7F6C-C588-3885-650B311AEC8A}"/>
                </a:ext>
              </a:extLst>
            </p:cNvPr>
            <p:cNvSpPr txBox="1"/>
            <p:nvPr/>
          </p:nvSpPr>
          <p:spPr>
            <a:xfrm>
              <a:off x="1740325" y="4214376"/>
              <a:ext cx="1723549" cy="369332"/>
            </a:xfrm>
            <a:prstGeom prst="rect">
              <a:avLst/>
            </a:prstGeom>
            <a:noFill/>
          </p:spPr>
          <p:txBody>
            <a:bodyPr wrap="none" rtlCol="0">
              <a:spAutoFit/>
            </a:bodyPr>
            <a:lstStyle/>
            <a:p>
              <a:r>
                <a:rPr lang="en-US" sz="1800"/>
                <a:t>People/training</a:t>
              </a:r>
            </a:p>
          </p:txBody>
        </p:sp>
        <p:sp>
          <p:nvSpPr>
            <p:cNvPr id="30" name="TextBox 29">
              <a:extLst>
                <a:ext uri="{FF2B5EF4-FFF2-40B4-BE49-F238E27FC236}">
                  <a16:creationId xmlns:a16="http://schemas.microsoft.com/office/drawing/2014/main" id="{4BCF759F-55F5-DC78-8467-A186ACA08030}"/>
                </a:ext>
              </a:extLst>
            </p:cNvPr>
            <p:cNvSpPr txBox="1"/>
            <p:nvPr/>
          </p:nvSpPr>
          <p:spPr>
            <a:xfrm>
              <a:off x="3119435" y="3026735"/>
              <a:ext cx="2403222" cy="369332"/>
            </a:xfrm>
            <a:prstGeom prst="rect">
              <a:avLst/>
            </a:prstGeom>
            <a:noFill/>
          </p:spPr>
          <p:txBody>
            <a:bodyPr wrap="none" rtlCol="0">
              <a:spAutoFit/>
            </a:bodyPr>
            <a:lstStyle/>
            <a:p>
              <a:r>
                <a:rPr lang="en-US" sz="1800"/>
                <a:t>Freedom to take risks</a:t>
              </a:r>
            </a:p>
          </p:txBody>
        </p:sp>
        <p:sp>
          <p:nvSpPr>
            <p:cNvPr id="31" name="TextBox 30">
              <a:extLst>
                <a:ext uri="{FF2B5EF4-FFF2-40B4-BE49-F238E27FC236}">
                  <a16:creationId xmlns:a16="http://schemas.microsoft.com/office/drawing/2014/main" id="{BC5A9CAE-EB25-54D2-FC44-4E16AFC0BC7E}"/>
                </a:ext>
              </a:extLst>
            </p:cNvPr>
            <p:cNvSpPr txBox="1"/>
            <p:nvPr/>
          </p:nvSpPr>
          <p:spPr>
            <a:xfrm>
              <a:off x="6880626" y="4822012"/>
              <a:ext cx="1245921" cy="646331"/>
            </a:xfrm>
            <a:prstGeom prst="rect">
              <a:avLst/>
            </a:prstGeom>
            <a:noFill/>
          </p:spPr>
          <p:txBody>
            <a:bodyPr wrap="square" rtlCol="0">
              <a:spAutoFit/>
            </a:bodyPr>
            <a:lstStyle/>
            <a:p>
              <a:r>
                <a:rPr lang="en-US" sz="1800"/>
                <a:t>Education /outreach</a:t>
              </a:r>
            </a:p>
          </p:txBody>
        </p:sp>
        <p:sp>
          <p:nvSpPr>
            <p:cNvPr id="32" name="TextBox 31">
              <a:extLst>
                <a:ext uri="{FF2B5EF4-FFF2-40B4-BE49-F238E27FC236}">
                  <a16:creationId xmlns:a16="http://schemas.microsoft.com/office/drawing/2014/main" id="{C65CC01C-036F-4BCC-30EF-2741C6120FB8}"/>
                </a:ext>
              </a:extLst>
            </p:cNvPr>
            <p:cNvSpPr txBox="1"/>
            <p:nvPr/>
          </p:nvSpPr>
          <p:spPr>
            <a:xfrm>
              <a:off x="8333871" y="3026735"/>
              <a:ext cx="2223686" cy="369332"/>
            </a:xfrm>
            <a:prstGeom prst="rect">
              <a:avLst/>
            </a:prstGeom>
            <a:noFill/>
          </p:spPr>
          <p:txBody>
            <a:bodyPr wrap="none" rtlCol="0">
              <a:spAutoFit/>
            </a:bodyPr>
            <a:lstStyle/>
            <a:p>
              <a:r>
                <a:rPr lang="en-US" sz="1800"/>
                <a:t>Biological questions</a:t>
              </a:r>
            </a:p>
          </p:txBody>
        </p:sp>
        <p:sp>
          <p:nvSpPr>
            <p:cNvPr id="33" name="TextBox 32">
              <a:extLst>
                <a:ext uri="{FF2B5EF4-FFF2-40B4-BE49-F238E27FC236}">
                  <a16:creationId xmlns:a16="http://schemas.microsoft.com/office/drawing/2014/main" id="{C8B530E4-576B-2C21-1C9F-857FA3EE4F53}"/>
                </a:ext>
              </a:extLst>
            </p:cNvPr>
            <p:cNvSpPr txBox="1"/>
            <p:nvPr/>
          </p:nvSpPr>
          <p:spPr>
            <a:xfrm>
              <a:off x="5899332" y="3063240"/>
              <a:ext cx="1918815" cy="646331"/>
            </a:xfrm>
            <a:prstGeom prst="rect">
              <a:avLst/>
            </a:prstGeom>
            <a:noFill/>
          </p:spPr>
          <p:txBody>
            <a:bodyPr wrap="square" rtlCol="0">
              <a:spAutoFit/>
            </a:bodyPr>
            <a:lstStyle/>
            <a:p>
              <a:pPr algn="ctr"/>
              <a:r>
                <a:rPr lang="en-US" sz="1800"/>
                <a:t>Change biology/ create new fields</a:t>
              </a:r>
            </a:p>
          </p:txBody>
        </p:sp>
        <p:sp>
          <p:nvSpPr>
            <p:cNvPr id="34" name="TextBox 33">
              <a:extLst>
                <a:ext uri="{FF2B5EF4-FFF2-40B4-BE49-F238E27FC236}">
                  <a16:creationId xmlns:a16="http://schemas.microsoft.com/office/drawing/2014/main" id="{77C7F437-84D9-925D-5910-1597A16C8009}"/>
                </a:ext>
              </a:extLst>
            </p:cNvPr>
            <p:cNvSpPr txBox="1"/>
            <p:nvPr/>
          </p:nvSpPr>
          <p:spPr>
            <a:xfrm>
              <a:off x="8827142" y="3811864"/>
              <a:ext cx="1659429" cy="369332"/>
            </a:xfrm>
            <a:prstGeom prst="rect">
              <a:avLst/>
            </a:prstGeom>
            <a:noFill/>
          </p:spPr>
          <p:txBody>
            <a:bodyPr wrap="none" rtlCol="0">
              <a:spAutoFit/>
            </a:bodyPr>
            <a:lstStyle/>
            <a:p>
              <a:r>
                <a:rPr lang="en-US" sz="1800"/>
                <a:t>Collaborations</a:t>
              </a:r>
            </a:p>
          </p:txBody>
        </p:sp>
        <p:sp>
          <p:nvSpPr>
            <p:cNvPr id="35" name="TextBox 34">
              <a:extLst>
                <a:ext uri="{FF2B5EF4-FFF2-40B4-BE49-F238E27FC236}">
                  <a16:creationId xmlns:a16="http://schemas.microsoft.com/office/drawing/2014/main" id="{496A793A-6B2C-15A1-DC14-89A699FB9AD6}"/>
                </a:ext>
              </a:extLst>
            </p:cNvPr>
            <p:cNvSpPr txBox="1"/>
            <p:nvPr/>
          </p:nvSpPr>
          <p:spPr>
            <a:xfrm>
              <a:off x="2411823" y="5051596"/>
              <a:ext cx="2104102" cy="369332"/>
            </a:xfrm>
            <a:prstGeom prst="rect">
              <a:avLst/>
            </a:prstGeom>
            <a:noFill/>
          </p:spPr>
          <p:txBody>
            <a:bodyPr wrap="none" rtlCol="0">
              <a:spAutoFit/>
            </a:bodyPr>
            <a:lstStyle/>
            <a:p>
              <a:r>
                <a:rPr lang="en-US" sz="1800"/>
                <a:t>Difficulty/challenge</a:t>
              </a:r>
            </a:p>
          </p:txBody>
        </p:sp>
        <p:sp>
          <p:nvSpPr>
            <p:cNvPr id="36" name="TextBox 35">
              <a:extLst>
                <a:ext uri="{FF2B5EF4-FFF2-40B4-BE49-F238E27FC236}">
                  <a16:creationId xmlns:a16="http://schemas.microsoft.com/office/drawing/2014/main" id="{E61E8918-C5E2-DB50-5EF2-7F55D004B9ED}"/>
                </a:ext>
              </a:extLst>
            </p:cNvPr>
            <p:cNvSpPr txBox="1"/>
            <p:nvPr/>
          </p:nvSpPr>
          <p:spPr>
            <a:xfrm>
              <a:off x="8421150" y="4751002"/>
              <a:ext cx="2446989" cy="646331"/>
            </a:xfrm>
            <a:prstGeom prst="rect">
              <a:avLst/>
            </a:prstGeom>
            <a:noFill/>
          </p:spPr>
          <p:txBody>
            <a:bodyPr wrap="square" rtlCol="0">
              <a:spAutoFit/>
            </a:bodyPr>
            <a:lstStyle/>
            <a:p>
              <a:pPr algn="ctr"/>
              <a:r>
                <a:rPr lang="en-US" sz="1800"/>
                <a:t>Link between biology and technology </a:t>
              </a:r>
            </a:p>
          </p:txBody>
        </p:sp>
        <p:pic>
          <p:nvPicPr>
            <p:cNvPr id="38" name="Graphic 37" descr="Microscope outline">
              <a:extLst>
                <a:ext uri="{FF2B5EF4-FFF2-40B4-BE49-F238E27FC236}">
                  <a16:creationId xmlns:a16="http://schemas.microsoft.com/office/drawing/2014/main" id="{B6FB7725-8B59-CDFB-E482-84A898FBEE0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183694" y="5552558"/>
              <a:ext cx="914400" cy="914400"/>
            </a:xfrm>
            <a:prstGeom prst="rect">
              <a:avLst/>
            </a:prstGeom>
          </p:spPr>
        </p:pic>
        <p:sp>
          <p:nvSpPr>
            <p:cNvPr id="39" name="TextBox 38">
              <a:extLst>
                <a:ext uri="{FF2B5EF4-FFF2-40B4-BE49-F238E27FC236}">
                  <a16:creationId xmlns:a16="http://schemas.microsoft.com/office/drawing/2014/main" id="{2A2A6234-1119-9A27-FC44-8E0647D58D3D}"/>
                </a:ext>
              </a:extLst>
            </p:cNvPr>
            <p:cNvSpPr txBox="1"/>
            <p:nvPr/>
          </p:nvSpPr>
          <p:spPr>
            <a:xfrm>
              <a:off x="4639025" y="4550955"/>
              <a:ext cx="1767263" cy="923330"/>
            </a:xfrm>
            <a:prstGeom prst="rect">
              <a:avLst/>
            </a:prstGeom>
            <a:noFill/>
          </p:spPr>
          <p:txBody>
            <a:bodyPr wrap="square" rtlCol="0">
              <a:spAutoFit/>
            </a:bodyPr>
            <a:lstStyle/>
            <a:p>
              <a:pPr algn="ctr"/>
              <a:r>
                <a:rPr lang="en-US" sz="1800"/>
                <a:t>New technology or method</a:t>
              </a:r>
            </a:p>
          </p:txBody>
        </p:sp>
        <p:pic>
          <p:nvPicPr>
            <p:cNvPr id="41" name="Graphic 40" descr="Aspiration outline">
              <a:extLst>
                <a:ext uri="{FF2B5EF4-FFF2-40B4-BE49-F238E27FC236}">
                  <a16:creationId xmlns:a16="http://schemas.microsoft.com/office/drawing/2014/main" id="{CEA1796D-F74D-8E95-85C0-7212B0F5ED7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564517" y="1829405"/>
              <a:ext cx="1108171" cy="1108171"/>
            </a:xfrm>
            <a:prstGeom prst="rect">
              <a:avLst/>
            </a:prstGeom>
          </p:spPr>
        </p:pic>
      </p:grpSp>
    </p:spTree>
    <p:extLst>
      <p:ext uri="{BB962C8B-B14F-4D97-AF65-F5344CB8AC3E}">
        <p14:creationId xmlns:p14="http://schemas.microsoft.com/office/powerpoint/2010/main" val="1224602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ED0F7-9A23-6D4F-0CA6-78E2F47AC835}"/>
              </a:ext>
            </a:extLst>
          </p:cNvPr>
          <p:cNvSpPr txBox="1"/>
          <p:nvPr/>
        </p:nvSpPr>
        <p:spPr>
          <a:xfrm>
            <a:off x="170570" y="317753"/>
            <a:ext cx="11981713" cy="1569660"/>
          </a:xfrm>
          <a:prstGeom prst="rect">
            <a:avLst/>
          </a:prstGeom>
          <a:noFill/>
        </p:spPr>
        <p:txBody>
          <a:bodyPr wrap="square">
            <a:spAutoFit/>
          </a:bodyPr>
          <a:lstStyle/>
          <a:p>
            <a:r>
              <a:rPr lang="en-US" sz="3200" b="1" u="sng" kern="100">
                <a:effectLst/>
                <a:latin typeface="+mj-lt"/>
                <a:ea typeface="Calibri" panose="020F0502020204030204" pitchFamily="34" charset="0"/>
                <a:cs typeface="Times New Roman" panose="02020603050405020304" pitchFamily="18" charset="0"/>
              </a:rPr>
              <a:t>Evaluation Question 2</a:t>
            </a:r>
            <a:r>
              <a:rPr lang="en-US" sz="3200" b="1" kern="100">
                <a:effectLst/>
                <a:latin typeface="+mj-lt"/>
                <a:ea typeface="Calibri" panose="020F0502020204030204" pitchFamily="34" charset="0"/>
                <a:cs typeface="Times New Roman" panose="02020603050405020304" pitchFamily="18" charset="0"/>
              </a:rPr>
              <a:t>: How did the CEGS program influence genomic science knowledge and utilization of genomics research? </a:t>
            </a:r>
            <a:endParaRPr lang="en-US" sz="3200" kern="100">
              <a:effectLst/>
              <a:latin typeface="+mj-lt"/>
              <a:ea typeface="Calibri" panose="020F0502020204030204" pitchFamily="34"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19</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2053883"/>
            <a:ext cx="11402295" cy="1569660"/>
          </a:xfrm>
          <a:prstGeom prst="rect">
            <a:avLst/>
          </a:prstGeom>
          <a:noFill/>
        </p:spPr>
        <p:txBody>
          <a:bodyPr wrap="square" rtlCol="0">
            <a:spAutoFit/>
          </a:bodyPr>
          <a:lstStyle/>
          <a:p>
            <a:pPr marL="457200" indent="-457200">
              <a:buAutoNum type="arabicPeriod"/>
            </a:pPr>
            <a:r>
              <a:rPr lang="en-US"/>
              <a:t>CEGS grants produced more papers and more highly cited papers per grant than comparison R01 grants, but fewer papers per $1M of investment in each grant type. This is likely due in part to the additional requirements for infrastructure and outreach for CEGS grants. </a:t>
            </a:r>
          </a:p>
        </p:txBody>
      </p:sp>
    </p:spTree>
    <p:extLst>
      <p:ext uri="{BB962C8B-B14F-4D97-AF65-F5344CB8AC3E}">
        <p14:creationId xmlns:p14="http://schemas.microsoft.com/office/powerpoint/2010/main" val="17262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72" y="1960704"/>
            <a:ext cx="11039856" cy="4542792"/>
          </a:xfrm>
        </p:spPr>
        <p:txBody>
          <a:bodyPr>
            <a:normAutofit/>
          </a:bodyPr>
          <a:lstStyle/>
          <a:p>
            <a:pPr>
              <a:lnSpc>
                <a:spcPct val="110000"/>
              </a:lnSpc>
            </a:pPr>
            <a:r>
              <a:rPr lang="en-US" dirty="0"/>
              <a:t>We are required by NIH, HHS, and above to show evidence for our decision-making processes.</a:t>
            </a:r>
          </a:p>
          <a:p>
            <a:pPr marL="0" indent="0">
              <a:lnSpc>
                <a:spcPct val="110000"/>
              </a:lnSpc>
              <a:buNone/>
            </a:pPr>
            <a:endParaRPr lang="en-US" dirty="0"/>
          </a:p>
          <a:p>
            <a:pPr>
              <a:lnSpc>
                <a:spcPct val="110000"/>
              </a:lnSpc>
            </a:pPr>
            <a:r>
              <a:rPr lang="en-US" dirty="0"/>
              <a:t>We are also increasingly being asked to show evidence for “impact,” effects of policies, grant spending, and “success” of multiple programs.</a:t>
            </a:r>
          </a:p>
        </p:txBody>
      </p:sp>
      <p:sp>
        <p:nvSpPr>
          <p:cNvPr id="3" name="Title 2"/>
          <p:cNvSpPr>
            <a:spLocks noGrp="1"/>
          </p:cNvSpPr>
          <p:nvPr>
            <p:ph type="title"/>
          </p:nvPr>
        </p:nvSpPr>
        <p:spPr/>
        <p:txBody>
          <a:bodyPr/>
          <a:lstStyle/>
          <a:p>
            <a:r>
              <a:rPr lang="en-US" dirty="0"/>
              <a:t>Why are we establishing a formal evaluation capability at NHGRI now?</a:t>
            </a:r>
          </a:p>
        </p:txBody>
      </p:sp>
      <p:sp>
        <p:nvSpPr>
          <p:cNvPr id="4" name="Slide Number Placeholder 3"/>
          <p:cNvSpPr>
            <a:spLocks noGrp="1"/>
          </p:cNvSpPr>
          <p:nvPr>
            <p:ph type="sldNum" sz="quarter" idx="12"/>
          </p:nvPr>
        </p:nvSpPr>
        <p:spPr>
          <a:xfrm>
            <a:off x="11650824" y="63563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2</a:t>
            </a:fld>
            <a:endParaRPr lang="en-US" dirty="0"/>
          </a:p>
        </p:txBody>
      </p:sp>
    </p:spTree>
    <p:extLst>
      <p:ext uri="{BB962C8B-B14F-4D97-AF65-F5344CB8AC3E}">
        <p14:creationId xmlns:p14="http://schemas.microsoft.com/office/powerpoint/2010/main" val="1242408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CA78E-695C-CFFD-5473-A8DC63F7A9D1}"/>
              </a:ext>
            </a:extLst>
          </p:cNvPr>
          <p:cNvSpPr>
            <a:spLocks noGrp="1"/>
          </p:cNvSpPr>
          <p:nvPr>
            <p:ph type="title"/>
          </p:nvPr>
        </p:nvSpPr>
        <p:spPr/>
        <p:txBody>
          <a:bodyPr/>
          <a:lstStyle/>
          <a:p>
            <a:r>
              <a:rPr lang="en-US"/>
              <a:t>Publication Metrics</a:t>
            </a:r>
          </a:p>
        </p:txBody>
      </p:sp>
      <p:graphicFrame>
        <p:nvGraphicFramePr>
          <p:cNvPr id="8" name="Table 7">
            <a:extLst>
              <a:ext uri="{FF2B5EF4-FFF2-40B4-BE49-F238E27FC236}">
                <a16:creationId xmlns:a16="http://schemas.microsoft.com/office/drawing/2014/main" id="{30DE6C93-9FC4-8CD4-B7E5-AE575400DFCD}"/>
              </a:ext>
            </a:extLst>
          </p:cNvPr>
          <p:cNvGraphicFramePr>
            <a:graphicFrameLocks noGrp="1"/>
          </p:cNvGraphicFramePr>
          <p:nvPr>
            <p:extLst>
              <p:ext uri="{D42A27DB-BD31-4B8C-83A1-F6EECF244321}">
                <p14:modId xmlns:p14="http://schemas.microsoft.com/office/powerpoint/2010/main" val="2354826575"/>
              </p:ext>
            </p:extLst>
          </p:nvPr>
        </p:nvGraphicFramePr>
        <p:xfrm>
          <a:off x="138545" y="1942402"/>
          <a:ext cx="5437611" cy="3895689"/>
        </p:xfrm>
        <a:graphic>
          <a:graphicData uri="http://schemas.openxmlformats.org/drawingml/2006/table">
            <a:tbl>
              <a:tblPr firstRow="1" firstCol="1" bandRow="1"/>
              <a:tblGrid>
                <a:gridCol w="3078363">
                  <a:extLst>
                    <a:ext uri="{9D8B030D-6E8A-4147-A177-3AD203B41FA5}">
                      <a16:colId xmlns:a16="http://schemas.microsoft.com/office/drawing/2014/main" val="844119797"/>
                    </a:ext>
                  </a:extLst>
                </a:gridCol>
                <a:gridCol w="1068877">
                  <a:extLst>
                    <a:ext uri="{9D8B030D-6E8A-4147-A177-3AD203B41FA5}">
                      <a16:colId xmlns:a16="http://schemas.microsoft.com/office/drawing/2014/main" val="326317163"/>
                    </a:ext>
                  </a:extLst>
                </a:gridCol>
                <a:gridCol w="1290371">
                  <a:extLst>
                    <a:ext uri="{9D8B030D-6E8A-4147-A177-3AD203B41FA5}">
                      <a16:colId xmlns:a16="http://schemas.microsoft.com/office/drawing/2014/main" val="312862355"/>
                    </a:ext>
                  </a:extLst>
                </a:gridCol>
              </a:tblGrid>
              <a:tr h="1255465">
                <a:tc>
                  <a:txBody>
                    <a:bodyPr/>
                    <a:lstStyle/>
                    <a:p>
                      <a:pPr marL="0" marR="0">
                        <a:spcBef>
                          <a:spcPts val="0"/>
                        </a:spcBef>
                        <a:spcAft>
                          <a:spcPts val="600"/>
                        </a:spcAft>
                      </a:pPr>
                      <a:r>
                        <a:rPr lang="en-US" sz="1800" b="1">
                          <a:solidFill>
                            <a:srgbClr val="FFFFFF"/>
                          </a:solidFill>
                          <a:effectLst/>
                          <a:latin typeface="Calibri" panose="020F0502020204030204" pitchFamily="34" charset="0"/>
                          <a:ea typeface="Arial" panose="020B0604020202020204" pitchFamily="34" charset="0"/>
                          <a:cs typeface="Arial" panose="020B0604020202020204" pitchFamily="34" charset="0"/>
                        </a:rPr>
                        <a:t>Publication Characteristic</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1800" b="1">
                          <a:solidFill>
                            <a:srgbClr val="FFFFFF"/>
                          </a:solidFill>
                          <a:effectLst/>
                          <a:latin typeface="Calibri" panose="020F0502020204030204" pitchFamily="34" charset="0"/>
                          <a:ea typeface="Arial" panose="020B0604020202020204" pitchFamily="34" charset="0"/>
                          <a:cs typeface="Arial" panose="020B0604020202020204" pitchFamily="34" charset="0"/>
                        </a:rPr>
                        <a:t>CEGS Grants                   (n=31)</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1800" b="1">
                          <a:solidFill>
                            <a:srgbClr val="FFFFFF"/>
                          </a:solidFill>
                          <a:effectLst/>
                          <a:latin typeface="Calibri" panose="020F0502020204030204" pitchFamily="34" charset="0"/>
                          <a:ea typeface="Arial" panose="020B0604020202020204" pitchFamily="34" charset="0"/>
                          <a:cs typeface="Arial" panose="020B0604020202020204" pitchFamily="34" charset="0"/>
                        </a:rPr>
                        <a:t>Comparison Grants (n=245)</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264186316"/>
                  </a:ext>
                </a:extLst>
              </a:tr>
              <a:tr h="692379">
                <a:tc>
                  <a:txBody>
                    <a:bodyPr/>
                    <a:lstStyle/>
                    <a:p>
                      <a:pPr marL="0" marR="0">
                        <a:spcBef>
                          <a:spcPts val="0"/>
                        </a:spcBef>
                        <a:spcAft>
                          <a:spcPts val="600"/>
                        </a:spcAft>
                      </a:pPr>
                      <a:r>
                        <a:rPr lang="en-US" sz="1800" b="1">
                          <a:solidFill>
                            <a:schemeClr val="accent5"/>
                          </a:solidFill>
                          <a:effectLst/>
                          <a:latin typeface="Calibri" panose="020F0502020204030204" pitchFamily="34" charset="0"/>
                          <a:ea typeface="Arial" panose="020B0604020202020204" pitchFamily="34" charset="0"/>
                          <a:cs typeface="Arial" panose="020B0604020202020204" pitchFamily="34" charset="0"/>
                        </a:rPr>
                        <a:t>Number of Unique Publications </a:t>
                      </a:r>
                      <a:endParaRPr lang="en-US" sz="1800" b="1">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1,871</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4,746</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11120855"/>
                  </a:ext>
                </a:extLst>
              </a:tr>
              <a:tr h="692379">
                <a:tc>
                  <a:txBody>
                    <a:bodyPr/>
                    <a:lstStyle/>
                    <a:p>
                      <a:pPr marL="0" marR="0">
                        <a:spcBef>
                          <a:spcPts val="0"/>
                        </a:spcBef>
                        <a:spcAft>
                          <a:spcPts val="600"/>
                        </a:spcAft>
                      </a:pPr>
                      <a:r>
                        <a:rPr lang="en-US" sz="1800" b="1">
                          <a:solidFill>
                            <a:schemeClr val="accent5"/>
                          </a:solidFill>
                          <a:effectLst/>
                          <a:latin typeface="Calibri" panose="020F0502020204030204" pitchFamily="34" charset="0"/>
                          <a:ea typeface="Arial" panose="020B0604020202020204" pitchFamily="34" charset="0"/>
                          <a:cs typeface="Arial" panose="020B0604020202020204" pitchFamily="34" charset="0"/>
                        </a:rPr>
                        <a:t>Number of Publications Per Grant (Median)</a:t>
                      </a:r>
                      <a:endParaRPr lang="en-US" sz="1800" b="1">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39</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12</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3633260532"/>
                  </a:ext>
                </a:extLst>
              </a:tr>
              <a:tr h="627733">
                <a:tc>
                  <a:txBody>
                    <a:bodyPr/>
                    <a:lstStyle/>
                    <a:p>
                      <a:pPr marL="0" marR="0">
                        <a:spcBef>
                          <a:spcPts val="0"/>
                        </a:spcBef>
                        <a:spcAft>
                          <a:spcPts val="600"/>
                        </a:spcAft>
                      </a:pPr>
                      <a:r>
                        <a:rPr lang="en-US" sz="1800" b="1">
                          <a:solidFill>
                            <a:schemeClr val="accent5"/>
                          </a:solidFill>
                          <a:effectLst/>
                          <a:latin typeface="Calibri" panose="020F0502020204030204" pitchFamily="34" charset="0"/>
                          <a:ea typeface="Arial" panose="020B0604020202020204" pitchFamily="34" charset="0"/>
                          <a:cs typeface="Arial" panose="020B0604020202020204" pitchFamily="34" charset="0"/>
                        </a:rPr>
                        <a:t>Average Cost of Publication </a:t>
                      </a:r>
                      <a:endParaRPr lang="en-US" sz="1800" b="1">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$206,612</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$78,850</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3789085582"/>
                  </a:ext>
                </a:extLst>
              </a:tr>
              <a:tr h="627733">
                <a:tc>
                  <a:txBody>
                    <a:bodyPr/>
                    <a:lstStyle/>
                    <a:p>
                      <a:pPr marL="0" marR="0">
                        <a:spcBef>
                          <a:spcPts val="0"/>
                        </a:spcBef>
                        <a:spcAft>
                          <a:spcPts val="600"/>
                        </a:spcAft>
                      </a:pPr>
                      <a:r>
                        <a:rPr lang="en-US" sz="1800" b="1">
                          <a:solidFill>
                            <a:schemeClr val="accent5"/>
                          </a:solidFill>
                          <a:effectLst/>
                          <a:latin typeface="Calibri" panose="020F0502020204030204" pitchFamily="34" charset="0"/>
                          <a:ea typeface="Arial" panose="020B0604020202020204" pitchFamily="34" charset="0"/>
                          <a:cs typeface="Arial" panose="020B0604020202020204" pitchFamily="34" charset="0"/>
                        </a:rPr>
                        <a:t>Publications per $1,000,000</a:t>
                      </a:r>
                      <a:endParaRPr lang="en-US" sz="1800" b="1">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5</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13</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3196947905"/>
                  </a:ext>
                </a:extLst>
              </a:tr>
            </a:tbl>
          </a:graphicData>
        </a:graphic>
      </p:graphicFrame>
      <p:graphicFrame>
        <p:nvGraphicFramePr>
          <p:cNvPr id="7" name="Chart 6" descr="Line chart with X-axis labeled Publication Year and ranging from 2001 to 2022 and Y-axis labeled Number of Publications and ranging from 0 to 400. The graph has two lines labeled CEGS publications and Comparison Publications respectively. The comparison publications line is more than CEGS publication line for every year. The comparison publications line starts near 0 in 2000, rises to nearly 350 in 2012, and then decreases to approximately 225 in 2015. It stays near 225 until 2022. The CEGS publication line starts slightly above 0 in 2000, rises to 100 in 2016, increases to 150 in 2017, and stays near 150 until 2022. ">
            <a:extLst>
              <a:ext uri="{FF2B5EF4-FFF2-40B4-BE49-F238E27FC236}">
                <a16:creationId xmlns:a16="http://schemas.microsoft.com/office/drawing/2014/main" id="{32B0CB15-A0CB-062C-AC73-0625C066F07E}"/>
              </a:ext>
            </a:extLst>
          </p:cNvPr>
          <p:cNvGraphicFramePr/>
          <p:nvPr>
            <p:extLst>
              <p:ext uri="{D42A27DB-BD31-4B8C-83A1-F6EECF244321}">
                <p14:modId xmlns:p14="http://schemas.microsoft.com/office/powerpoint/2010/main" val="1301168054"/>
              </p:ext>
            </p:extLst>
          </p:nvPr>
        </p:nvGraphicFramePr>
        <p:xfrm>
          <a:off x="5631872" y="1903609"/>
          <a:ext cx="6421582" cy="451974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1F6099C-8AD7-1B9D-3DBD-2FD292E0BF99}"/>
              </a:ex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20</a:t>
            </a:fld>
            <a:endParaRPr lang="en-US"/>
          </a:p>
        </p:txBody>
      </p:sp>
    </p:spTree>
    <p:extLst>
      <p:ext uri="{BB962C8B-B14F-4D97-AF65-F5344CB8AC3E}">
        <p14:creationId xmlns:p14="http://schemas.microsoft.com/office/powerpoint/2010/main" val="160614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4BCFB-8169-6FC1-F7AB-DA0E6935DA6B}"/>
              </a:ext>
            </a:extLst>
          </p:cNvPr>
          <p:cNvSpPr>
            <a:spLocks noGrp="1"/>
          </p:cNvSpPr>
          <p:nvPr>
            <p:ph type="title"/>
          </p:nvPr>
        </p:nvSpPr>
        <p:spPr/>
        <p:txBody>
          <a:bodyPr/>
          <a:lstStyle/>
          <a:p>
            <a:r>
              <a:rPr lang="en-US" dirty="0"/>
              <a:t>RCR, NIH Percentile, Citation Lag, &amp; Journal Metrics</a:t>
            </a:r>
          </a:p>
        </p:txBody>
      </p:sp>
      <p:graphicFrame>
        <p:nvGraphicFramePr>
          <p:cNvPr id="8" name="Table 7">
            <a:extLst>
              <a:ext uri="{FF2B5EF4-FFF2-40B4-BE49-F238E27FC236}">
                <a16:creationId xmlns:a16="http://schemas.microsoft.com/office/drawing/2014/main" id="{12116922-7984-82E5-D2F5-88A83BDE8FE5}"/>
              </a:ext>
            </a:extLst>
          </p:cNvPr>
          <p:cNvGraphicFramePr>
            <a:graphicFrameLocks noGrp="1"/>
          </p:cNvGraphicFramePr>
          <p:nvPr>
            <p:extLst>
              <p:ext uri="{D42A27DB-BD31-4B8C-83A1-F6EECF244321}">
                <p14:modId xmlns:p14="http://schemas.microsoft.com/office/powerpoint/2010/main" val="1521573340"/>
              </p:ext>
            </p:extLst>
          </p:nvPr>
        </p:nvGraphicFramePr>
        <p:xfrm>
          <a:off x="576071" y="2042960"/>
          <a:ext cx="5483225" cy="4140123"/>
        </p:xfrm>
        <a:graphic>
          <a:graphicData uri="http://schemas.openxmlformats.org/drawingml/2006/table">
            <a:tbl>
              <a:tblPr firstRow="1" firstCol="1" bandRow="1"/>
              <a:tblGrid>
                <a:gridCol w="2043259">
                  <a:extLst>
                    <a:ext uri="{9D8B030D-6E8A-4147-A177-3AD203B41FA5}">
                      <a16:colId xmlns:a16="http://schemas.microsoft.com/office/drawing/2014/main" val="3876451028"/>
                    </a:ext>
                  </a:extLst>
                </a:gridCol>
                <a:gridCol w="1822580">
                  <a:extLst>
                    <a:ext uri="{9D8B030D-6E8A-4147-A177-3AD203B41FA5}">
                      <a16:colId xmlns:a16="http://schemas.microsoft.com/office/drawing/2014/main" val="911160685"/>
                    </a:ext>
                  </a:extLst>
                </a:gridCol>
                <a:gridCol w="1617386">
                  <a:extLst>
                    <a:ext uri="{9D8B030D-6E8A-4147-A177-3AD203B41FA5}">
                      <a16:colId xmlns:a16="http://schemas.microsoft.com/office/drawing/2014/main" val="392625299"/>
                    </a:ext>
                  </a:extLst>
                </a:gridCol>
              </a:tblGrid>
              <a:tr h="1215187">
                <a:tc>
                  <a:txBody>
                    <a:bodyPr/>
                    <a:lstStyle/>
                    <a:p>
                      <a:pPr marL="0" marR="0">
                        <a:spcBef>
                          <a:spcPts val="0"/>
                        </a:spcBef>
                        <a:spcAft>
                          <a:spcPts val="600"/>
                        </a:spcAft>
                      </a:pPr>
                      <a:r>
                        <a:rPr lang="en-US" sz="1800" b="1">
                          <a:solidFill>
                            <a:srgbClr val="FFFFFF"/>
                          </a:solidFill>
                          <a:effectLst/>
                          <a:latin typeface="Calibri" panose="020F0502020204030204" pitchFamily="34" charset="0"/>
                          <a:ea typeface="Arial" panose="020B0604020202020204" pitchFamily="34" charset="0"/>
                          <a:cs typeface="Arial" panose="020B0604020202020204" pitchFamily="34" charset="0"/>
                        </a:rPr>
                        <a:t>Citation Metrics</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1800" b="1">
                          <a:solidFill>
                            <a:srgbClr val="FFFFFF"/>
                          </a:solidFill>
                          <a:effectLst/>
                          <a:latin typeface="Calibri" panose="020F0502020204030204" pitchFamily="34" charset="0"/>
                          <a:ea typeface="Arial" panose="020B0604020202020204" pitchFamily="34" charset="0"/>
                          <a:cs typeface="Arial" panose="020B0604020202020204" pitchFamily="34" charset="0"/>
                        </a:rPr>
                        <a:t>CEGS Grants                Publications (n=1,871)</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1800" b="1">
                          <a:solidFill>
                            <a:srgbClr val="FFFFFF"/>
                          </a:solidFill>
                          <a:effectLst/>
                          <a:latin typeface="Calibri" panose="020F0502020204030204" pitchFamily="34" charset="0"/>
                          <a:ea typeface="Arial" panose="020B0604020202020204" pitchFamily="34" charset="0"/>
                          <a:cs typeface="Arial" panose="020B0604020202020204" pitchFamily="34" charset="0"/>
                        </a:rPr>
                        <a:t>Comparison Grants Publications (n=4,746)</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716633066"/>
                  </a:ext>
                </a:extLst>
              </a:tr>
              <a:tr h="551077">
                <a:tc>
                  <a:txBody>
                    <a:bodyPr/>
                    <a:lstStyle/>
                    <a:p>
                      <a:pPr marL="0" marR="0">
                        <a:spcBef>
                          <a:spcPts val="0"/>
                        </a:spcBef>
                        <a:spcAft>
                          <a:spcPts val="600"/>
                        </a:spcAft>
                      </a:pPr>
                      <a:r>
                        <a:rPr lang="en-US" sz="1800" b="1">
                          <a:solidFill>
                            <a:schemeClr val="accent5"/>
                          </a:solidFill>
                          <a:effectLst/>
                          <a:latin typeface="Calibri" panose="020F0502020204030204" pitchFamily="34" charset="0"/>
                          <a:ea typeface="Arial" panose="020B0604020202020204" pitchFamily="34" charset="0"/>
                          <a:cs typeface="Arial" panose="020B0604020202020204" pitchFamily="34" charset="0"/>
                        </a:rPr>
                        <a:t>RCR (Median)</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1800">
                          <a:solidFill>
                            <a:schemeClr val="accent5"/>
                          </a:solidFill>
                          <a:effectLst/>
                          <a:latin typeface="Calibri" panose="020F0502020204030204" pitchFamily="34" charset="0"/>
                          <a:ea typeface="Arial" panose="020B0604020202020204" pitchFamily="34" charset="0"/>
                          <a:cs typeface="Arial" panose="020B0604020202020204" pitchFamily="34" charset="0"/>
                        </a:rPr>
                        <a:t>1.6</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1800">
                          <a:solidFill>
                            <a:schemeClr val="accent5"/>
                          </a:solidFill>
                          <a:effectLst/>
                          <a:latin typeface="Calibri" panose="020F0502020204030204" pitchFamily="34" charset="0"/>
                          <a:ea typeface="Arial" panose="020B0604020202020204" pitchFamily="34" charset="0"/>
                          <a:cs typeface="Arial" panose="020B0604020202020204" pitchFamily="34" charset="0"/>
                        </a:rPr>
                        <a:t>1.2</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462307161"/>
                  </a:ext>
                </a:extLst>
              </a:tr>
              <a:tr h="607594">
                <a:tc>
                  <a:txBody>
                    <a:bodyPr/>
                    <a:lstStyle/>
                    <a:p>
                      <a:pPr marL="0" marR="0">
                        <a:spcBef>
                          <a:spcPts val="0"/>
                        </a:spcBef>
                        <a:spcAft>
                          <a:spcPts val="600"/>
                        </a:spcAft>
                      </a:pPr>
                      <a:r>
                        <a:rPr lang="en-US" sz="1800" b="1">
                          <a:solidFill>
                            <a:schemeClr val="accent5"/>
                          </a:solidFill>
                          <a:effectLst/>
                          <a:latin typeface="Calibri" panose="020F0502020204030204" pitchFamily="34" charset="0"/>
                          <a:ea typeface="Arial" panose="020B0604020202020204" pitchFamily="34" charset="0"/>
                          <a:cs typeface="Arial" panose="020B0604020202020204" pitchFamily="34" charset="0"/>
                        </a:rPr>
                        <a:t>NIH Percentile (Median)</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1800">
                          <a:solidFill>
                            <a:schemeClr val="accent5"/>
                          </a:solidFill>
                          <a:effectLst/>
                          <a:latin typeface="Calibri" panose="020F0502020204030204" pitchFamily="34" charset="0"/>
                          <a:ea typeface="Arial" panose="020B0604020202020204" pitchFamily="34" charset="0"/>
                          <a:cs typeface="Arial" panose="020B0604020202020204" pitchFamily="34" charset="0"/>
                        </a:rPr>
                        <a:t>68</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1800">
                          <a:solidFill>
                            <a:schemeClr val="accent5"/>
                          </a:solidFill>
                          <a:effectLst/>
                          <a:latin typeface="Calibri" panose="020F0502020204030204" pitchFamily="34" charset="0"/>
                          <a:ea typeface="Arial" panose="020B0604020202020204" pitchFamily="34" charset="0"/>
                          <a:cs typeface="Arial" panose="020B0604020202020204" pitchFamily="34" charset="0"/>
                        </a:rPr>
                        <a:t>57</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121170697"/>
                  </a:ext>
                </a:extLst>
              </a:tr>
              <a:tr h="607594">
                <a:tc>
                  <a:txBody>
                    <a:bodyPr/>
                    <a:lstStyle/>
                    <a:p>
                      <a:pPr marL="0" marR="0">
                        <a:spcBef>
                          <a:spcPts val="0"/>
                        </a:spcBef>
                        <a:spcAft>
                          <a:spcPts val="600"/>
                        </a:spcAft>
                      </a:pPr>
                      <a:r>
                        <a:rPr lang="en-US" sz="1800" b="1">
                          <a:solidFill>
                            <a:schemeClr val="accent5"/>
                          </a:solidFill>
                          <a:effectLst/>
                          <a:latin typeface="Calibri" panose="020F0502020204030204" pitchFamily="34" charset="0"/>
                          <a:ea typeface="Arial" panose="020B0604020202020204" pitchFamily="34" charset="0"/>
                          <a:cs typeface="Arial" panose="020B0604020202020204" pitchFamily="34" charset="0"/>
                        </a:rPr>
                        <a:t>Citation Lag (Median)</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1800">
                          <a:solidFill>
                            <a:schemeClr val="accent5"/>
                          </a:solidFill>
                          <a:effectLst/>
                          <a:latin typeface="Calibri" panose="020F0502020204030204" pitchFamily="34" charset="0"/>
                          <a:ea typeface="Arial" panose="020B0604020202020204" pitchFamily="34" charset="0"/>
                          <a:cs typeface="Arial" panose="020B0604020202020204" pitchFamily="34" charset="0"/>
                        </a:rPr>
                        <a:t>119 days</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1800">
                          <a:solidFill>
                            <a:schemeClr val="accent5"/>
                          </a:solidFill>
                          <a:effectLst/>
                          <a:latin typeface="Calibri" panose="020F0502020204030204" pitchFamily="34" charset="0"/>
                          <a:ea typeface="Arial" panose="020B0604020202020204" pitchFamily="34" charset="0"/>
                          <a:cs typeface="Arial" panose="020B0604020202020204" pitchFamily="34" charset="0"/>
                        </a:rPr>
                        <a:t>154 days</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993124271"/>
                  </a:ext>
                </a:extLst>
              </a:tr>
              <a:tr h="551077">
                <a:tc>
                  <a:txBody>
                    <a:bodyPr/>
                    <a:lstStyle/>
                    <a:p>
                      <a:pPr marL="0" marR="0">
                        <a:spcBef>
                          <a:spcPts val="0"/>
                        </a:spcBef>
                        <a:spcAft>
                          <a:spcPts val="600"/>
                        </a:spcAft>
                      </a:pPr>
                      <a:r>
                        <a:rPr lang="en-US" sz="1800" b="1">
                          <a:solidFill>
                            <a:schemeClr val="accent5"/>
                          </a:solidFill>
                          <a:effectLst/>
                          <a:latin typeface="Calibri" panose="020F0502020204030204" pitchFamily="34" charset="0"/>
                          <a:ea typeface="Arial" panose="020B0604020202020204" pitchFamily="34" charset="0"/>
                          <a:cs typeface="Arial" panose="020B0604020202020204" pitchFamily="34" charset="0"/>
                        </a:rPr>
                        <a:t>JIF (Median)</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13</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9</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608801871"/>
                  </a:ext>
                </a:extLst>
              </a:tr>
              <a:tr h="607594">
                <a:tc>
                  <a:txBody>
                    <a:bodyPr/>
                    <a:lstStyle/>
                    <a:p>
                      <a:pPr marL="0" marR="0">
                        <a:spcBef>
                          <a:spcPts val="0"/>
                        </a:spcBef>
                        <a:spcAft>
                          <a:spcPts val="600"/>
                        </a:spcAft>
                      </a:pPr>
                      <a:r>
                        <a:rPr lang="en-US" sz="1800" b="1">
                          <a:solidFill>
                            <a:schemeClr val="accent5"/>
                          </a:solidFill>
                          <a:effectLst/>
                          <a:latin typeface="Calibri" panose="020F0502020204030204" pitchFamily="34" charset="0"/>
                          <a:ea typeface="Arial" panose="020B0604020202020204" pitchFamily="34" charset="0"/>
                          <a:cs typeface="Arial" panose="020B0604020202020204" pitchFamily="34" charset="0"/>
                        </a:rPr>
                        <a:t>JIF Percentile (Median) </a:t>
                      </a:r>
                      <a:endParaRPr lang="en-US" sz="18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93</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1800" b="0">
                          <a:solidFill>
                            <a:schemeClr val="accent5"/>
                          </a:solidFill>
                          <a:effectLst/>
                          <a:latin typeface="Calibri" panose="020F0502020204030204" pitchFamily="34" charset="0"/>
                          <a:ea typeface="Arial" panose="020B0604020202020204" pitchFamily="34" charset="0"/>
                          <a:cs typeface="Arial" panose="020B0604020202020204" pitchFamily="34" charset="0"/>
                        </a:rPr>
                        <a:t>89</a:t>
                      </a:r>
                      <a:endParaRPr lang="en-US" sz="18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1294495037"/>
                  </a:ext>
                </a:extLst>
              </a:tr>
            </a:tbl>
          </a:graphicData>
        </a:graphic>
      </p:graphicFrame>
      <p:graphicFrame>
        <p:nvGraphicFramePr>
          <p:cNvPr id="9" name="Chart 8" descr="Bar chart comparing two data sets, CEGS and Comparison with X-axis labeled NIH percentiles and Y-axis labeled percentage of publications. The X-axis shows the quintiles for NIH percentile, beginning with 0 to20 and ending with 80 to100. For the first four quintiles, the CEGS and Comparison bars are consistently within 5% of each other and all between 13% and 19%. For the 80 to100 quintile, the CEGS bar is 40% and the comparison bar has is 32%. ">
            <a:extLst>
              <a:ext uri="{FF2B5EF4-FFF2-40B4-BE49-F238E27FC236}">
                <a16:creationId xmlns:a16="http://schemas.microsoft.com/office/drawing/2014/main" id="{03684B3F-D107-CA22-924B-54F05AAF035F}"/>
              </a:ext>
            </a:extLst>
          </p:cNvPr>
          <p:cNvGraphicFramePr/>
          <p:nvPr>
            <p:extLst>
              <p:ext uri="{D42A27DB-BD31-4B8C-83A1-F6EECF244321}">
                <p14:modId xmlns:p14="http://schemas.microsoft.com/office/powerpoint/2010/main" val="1296348332"/>
              </p:ext>
            </p:extLst>
          </p:nvPr>
        </p:nvGraphicFramePr>
        <p:xfrm>
          <a:off x="6096000" y="2042960"/>
          <a:ext cx="5822920" cy="414012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E08B0E8-941E-3B25-A3F5-A4AD7327F6E8}"/>
              </a:ex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21</a:t>
            </a:fld>
            <a:endParaRPr lang="en-US"/>
          </a:p>
        </p:txBody>
      </p:sp>
    </p:spTree>
    <p:extLst>
      <p:ext uri="{BB962C8B-B14F-4D97-AF65-F5344CB8AC3E}">
        <p14:creationId xmlns:p14="http://schemas.microsoft.com/office/powerpoint/2010/main" val="416910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ED0F7-9A23-6D4F-0CA6-78E2F47AC835}"/>
              </a:ext>
            </a:extLst>
          </p:cNvPr>
          <p:cNvSpPr txBox="1"/>
          <p:nvPr/>
        </p:nvSpPr>
        <p:spPr>
          <a:xfrm>
            <a:off x="170570" y="317753"/>
            <a:ext cx="11981713" cy="1569660"/>
          </a:xfrm>
          <a:prstGeom prst="rect">
            <a:avLst/>
          </a:prstGeom>
          <a:noFill/>
        </p:spPr>
        <p:txBody>
          <a:bodyPr wrap="square">
            <a:spAutoFit/>
          </a:bodyPr>
          <a:lstStyle/>
          <a:p>
            <a:r>
              <a:rPr lang="en-US" sz="3200" b="1" u="sng" kern="100">
                <a:effectLst/>
                <a:latin typeface="+mj-lt"/>
                <a:ea typeface="Calibri" panose="020F0502020204030204" pitchFamily="34" charset="0"/>
                <a:cs typeface="Times New Roman" panose="02020603050405020304" pitchFamily="18" charset="0"/>
              </a:rPr>
              <a:t>Evaluation Question 2</a:t>
            </a:r>
            <a:r>
              <a:rPr lang="en-US" sz="3200" b="1" kern="100">
                <a:effectLst/>
                <a:latin typeface="+mj-lt"/>
                <a:ea typeface="Calibri" panose="020F0502020204030204" pitchFamily="34" charset="0"/>
                <a:cs typeface="Times New Roman" panose="02020603050405020304" pitchFamily="18" charset="0"/>
              </a:rPr>
              <a:t>: How did the CEGS program influence genomic science knowledge and utilization of genomics research? </a:t>
            </a:r>
            <a:endParaRPr lang="en-US" sz="3200" kern="100">
              <a:effectLst/>
              <a:latin typeface="+mj-lt"/>
              <a:ea typeface="Calibri" panose="020F0502020204030204" pitchFamily="34"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22</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2053883"/>
            <a:ext cx="11402295" cy="4524315"/>
          </a:xfrm>
          <a:prstGeom prst="rect">
            <a:avLst/>
          </a:prstGeom>
          <a:noFill/>
        </p:spPr>
        <p:txBody>
          <a:bodyPr wrap="square" rtlCol="0">
            <a:spAutoFit/>
          </a:bodyPr>
          <a:lstStyle/>
          <a:p>
            <a:pPr marL="457200" indent="-457200">
              <a:buAutoNum type="arabicPeriod"/>
            </a:pPr>
            <a:r>
              <a:rPr lang="en-US"/>
              <a:t>CEGS grants produced more papers and more highly cited papers per grant than comparison R01 grants, but fewer papers per $1M of investment in each grant type. This is likely due in part to the additional requirements for infrastructure and outreach for CEGS grants. </a:t>
            </a:r>
          </a:p>
          <a:p>
            <a:pPr marL="457200" indent="-457200">
              <a:buAutoNum type="arabicPeriod"/>
            </a:pPr>
            <a:endParaRPr lang="en-US"/>
          </a:p>
          <a:p>
            <a:pPr marL="457200" indent="-457200">
              <a:buAutoNum type="arabicPeriod"/>
            </a:pPr>
            <a:r>
              <a:rPr lang="en-US"/>
              <a:t>CEGS grants were 14 times more likely than comparator NHGRI R01’s to produce a patent. In keeping with this finding, scientists praised the contributions of the CEGS as going beyond “standard” genomic science to enable transformative approaches and discoveries. Methods developed within CEGS grants have gone on to be used in grant applications that study many human conditions and that received funding from all areas of biomedical research. </a:t>
            </a:r>
          </a:p>
        </p:txBody>
      </p:sp>
    </p:spTree>
    <p:extLst>
      <p:ext uri="{BB962C8B-B14F-4D97-AF65-F5344CB8AC3E}">
        <p14:creationId xmlns:p14="http://schemas.microsoft.com/office/powerpoint/2010/main" val="2768528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51F53-E731-DF5D-B7C2-63B530E4E85D}"/>
              </a:ext>
            </a:extLst>
          </p:cNvPr>
          <p:cNvSpPr>
            <a:spLocks noGrp="1"/>
          </p:cNvSpPr>
          <p:nvPr>
            <p:ph type="title"/>
          </p:nvPr>
        </p:nvSpPr>
        <p:spPr/>
        <p:txBody>
          <a:bodyPr/>
          <a:lstStyle/>
          <a:p>
            <a:r>
              <a:rPr lang="en-US"/>
              <a:t>Patent Analysis Metrics</a:t>
            </a:r>
          </a:p>
        </p:txBody>
      </p:sp>
      <p:graphicFrame>
        <p:nvGraphicFramePr>
          <p:cNvPr id="7" name="Table 6">
            <a:extLst>
              <a:ext uri="{FF2B5EF4-FFF2-40B4-BE49-F238E27FC236}">
                <a16:creationId xmlns:a16="http://schemas.microsoft.com/office/drawing/2014/main" id="{2538721B-B90E-0502-57C3-8FE522581DA5}"/>
              </a:ext>
            </a:extLst>
          </p:cNvPr>
          <p:cNvGraphicFramePr>
            <a:graphicFrameLocks noGrp="1"/>
          </p:cNvGraphicFramePr>
          <p:nvPr>
            <p:extLst>
              <p:ext uri="{D42A27DB-BD31-4B8C-83A1-F6EECF244321}">
                <p14:modId xmlns:p14="http://schemas.microsoft.com/office/powerpoint/2010/main" val="2467536820"/>
              </p:ext>
            </p:extLst>
          </p:nvPr>
        </p:nvGraphicFramePr>
        <p:xfrm>
          <a:off x="762738" y="1972988"/>
          <a:ext cx="10197621" cy="4099567"/>
        </p:xfrm>
        <a:graphic>
          <a:graphicData uri="http://schemas.openxmlformats.org/drawingml/2006/table">
            <a:tbl>
              <a:tblPr firstRow="1" firstCol="1" bandRow="1"/>
              <a:tblGrid>
                <a:gridCol w="4847590">
                  <a:extLst>
                    <a:ext uri="{9D8B030D-6E8A-4147-A177-3AD203B41FA5}">
                      <a16:colId xmlns:a16="http://schemas.microsoft.com/office/drawing/2014/main" val="116002663"/>
                    </a:ext>
                  </a:extLst>
                </a:gridCol>
                <a:gridCol w="2718798">
                  <a:extLst>
                    <a:ext uri="{9D8B030D-6E8A-4147-A177-3AD203B41FA5}">
                      <a16:colId xmlns:a16="http://schemas.microsoft.com/office/drawing/2014/main" val="379141320"/>
                    </a:ext>
                  </a:extLst>
                </a:gridCol>
                <a:gridCol w="2631233">
                  <a:extLst>
                    <a:ext uri="{9D8B030D-6E8A-4147-A177-3AD203B41FA5}">
                      <a16:colId xmlns:a16="http://schemas.microsoft.com/office/drawing/2014/main" val="927556238"/>
                    </a:ext>
                  </a:extLst>
                </a:gridCol>
              </a:tblGrid>
              <a:tr h="885695">
                <a:tc>
                  <a:txBody>
                    <a:bodyPr/>
                    <a:lstStyle/>
                    <a:p>
                      <a:pPr marL="0" marR="0">
                        <a:spcBef>
                          <a:spcPts val="0"/>
                        </a:spcBef>
                        <a:spcAft>
                          <a:spcPts val="600"/>
                        </a:spcAft>
                      </a:pPr>
                      <a:r>
                        <a:rPr lang="en-US" sz="2000" b="1">
                          <a:solidFill>
                            <a:srgbClr val="FFFFFF"/>
                          </a:solidFill>
                          <a:effectLst/>
                          <a:latin typeface="Calibri" panose="020F0502020204030204" pitchFamily="34" charset="0"/>
                          <a:ea typeface="Arial" panose="020B0604020202020204" pitchFamily="34" charset="0"/>
                          <a:cs typeface="Arial" panose="020B0604020202020204" pitchFamily="34" charset="0"/>
                        </a:rPr>
                        <a:t>Patent Characteristics</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000" b="1">
                          <a:solidFill>
                            <a:srgbClr val="FFFFFF"/>
                          </a:solidFill>
                          <a:effectLst/>
                          <a:latin typeface="Calibri" panose="020F0502020204030204" pitchFamily="34" charset="0"/>
                          <a:ea typeface="Arial" panose="020B0604020202020204" pitchFamily="34" charset="0"/>
                          <a:cs typeface="Arial" panose="020B0604020202020204" pitchFamily="34" charset="0"/>
                        </a:rPr>
                        <a:t>CEGS Grants               (n=31)</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000" b="1">
                          <a:solidFill>
                            <a:srgbClr val="FFFFFF"/>
                          </a:solidFill>
                          <a:effectLst/>
                          <a:latin typeface="Calibri" panose="020F0502020204030204" pitchFamily="34" charset="0"/>
                          <a:ea typeface="Arial" panose="020B0604020202020204" pitchFamily="34" charset="0"/>
                          <a:cs typeface="Arial" panose="020B0604020202020204" pitchFamily="34" charset="0"/>
                        </a:rPr>
                        <a:t>Comparison Grants              (n=245)</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068003660"/>
                  </a:ext>
                </a:extLst>
              </a:tr>
              <a:tr h="442848">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Patents Awarded</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tx1">
                        <a:lumMod val="10000"/>
                        <a:lumOff val="90000"/>
                      </a:schemeClr>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126</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tx1">
                        <a:lumMod val="10000"/>
                        <a:lumOff val="90000"/>
                      </a:schemeClr>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96</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521213372"/>
                  </a:ext>
                </a:extLst>
              </a:tr>
              <a:tr h="442848">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Patent Applications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102</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36</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539430742"/>
                  </a:ext>
                </a:extLst>
              </a:tr>
              <a:tr h="442848">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Total Patents</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tx1">
                        <a:lumMod val="10000"/>
                        <a:lumOff val="90000"/>
                      </a:schemeClr>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228</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tx1">
                        <a:lumMod val="10000"/>
                        <a:lumOff val="90000"/>
                      </a:schemeClr>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132</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33644085"/>
                  </a:ext>
                </a:extLst>
              </a:tr>
              <a:tr h="442848">
                <a:tc>
                  <a:txBody>
                    <a:bodyPr/>
                    <a:lstStyle/>
                    <a:p>
                      <a:pPr marL="0" marR="0">
                        <a:spcBef>
                          <a:spcPts val="0"/>
                        </a:spcBef>
                        <a:spcAft>
                          <a:spcPts val="600"/>
                        </a:spcAft>
                      </a:pPr>
                      <a:r>
                        <a:rPr lang="en-US" sz="2000" b="1">
                          <a:solidFill>
                            <a:schemeClr val="accent5"/>
                          </a:solidFill>
                          <a:effectLst/>
                          <a:highlight>
                            <a:srgbClr val="FFFF00"/>
                          </a:highlight>
                          <a:latin typeface="Calibri" panose="020F0502020204030204" pitchFamily="34" charset="0"/>
                          <a:ea typeface="Arial" panose="020B0604020202020204" pitchFamily="34" charset="0"/>
                          <a:cs typeface="Arial" panose="020B0604020202020204" pitchFamily="34" charset="0"/>
                        </a:rPr>
                        <a:t>Patents per Grant</a:t>
                      </a:r>
                      <a:endParaRPr lang="en-US" sz="2000">
                        <a:solidFill>
                          <a:schemeClr val="accent5"/>
                        </a:solidFill>
                        <a:effectLst/>
                        <a:highlight>
                          <a:srgbClr val="FFFF00"/>
                        </a:highligh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highlight>
                            <a:srgbClr val="FFFF00"/>
                          </a:highlight>
                          <a:latin typeface="Calibri" panose="020F0502020204030204" pitchFamily="34" charset="0"/>
                          <a:ea typeface="Arial" panose="020B0604020202020204" pitchFamily="34" charset="0"/>
                          <a:cs typeface="Arial" panose="020B0604020202020204" pitchFamily="34" charset="0"/>
                        </a:rPr>
                        <a:t>7.4</a:t>
                      </a:r>
                      <a:endParaRPr lang="en-US" sz="2000">
                        <a:solidFill>
                          <a:schemeClr val="accent5"/>
                        </a:solidFill>
                        <a:effectLst/>
                        <a:highlight>
                          <a:srgbClr val="FFFF00"/>
                        </a:highligh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highlight>
                            <a:srgbClr val="FFFF00"/>
                          </a:highlight>
                          <a:latin typeface="Calibri" panose="020F0502020204030204" pitchFamily="34" charset="0"/>
                          <a:ea typeface="Arial" panose="020B0604020202020204" pitchFamily="34" charset="0"/>
                          <a:cs typeface="Arial" panose="020B0604020202020204" pitchFamily="34" charset="0"/>
                        </a:rPr>
                        <a:t>0.5</a:t>
                      </a:r>
                      <a:endParaRPr lang="en-US" sz="2000">
                        <a:solidFill>
                          <a:schemeClr val="accent5"/>
                        </a:solidFill>
                        <a:effectLst/>
                        <a:highlight>
                          <a:srgbClr val="FFFF00"/>
                        </a:highligh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146345538"/>
                  </a:ext>
                </a:extLst>
              </a:tr>
              <a:tr h="471192">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Grants With at Least One Patent</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tx1">
                        <a:lumMod val="10000"/>
                        <a:lumOff val="90000"/>
                      </a:schemeClr>
                    </a:solidFill>
                  </a:tcPr>
                </a:tc>
                <a:tc>
                  <a:txBody>
                    <a:bodyPr/>
                    <a:lstStyle/>
                    <a:p>
                      <a:pPr marL="0" marR="0" algn="ctr">
                        <a:spcBef>
                          <a:spcPts val="0"/>
                        </a:spcBef>
                        <a:spcAft>
                          <a:spcPts val="600"/>
                        </a:spcAft>
                      </a:pPr>
                      <a:r>
                        <a:rPr lang="en-US" sz="2000" b="0">
                          <a:solidFill>
                            <a:schemeClr val="accent5"/>
                          </a:solidFill>
                          <a:effectLst/>
                          <a:latin typeface="Calibri" panose="020F0502020204030204" pitchFamily="34" charset="0"/>
                          <a:ea typeface="Arial" panose="020B0604020202020204" pitchFamily="34" charset="0"/>
                          <a:cs typeface="Arial" panose="020B0604020202020204" pitchFamily="34" charset="0"/>
                        </a:rPr>
                        <a:t>65% (20)</a:t>
                      </a:r>
                      <a:endParaRPr lang="en-US" sz="20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tx1">
                        <a:lumMod val="10000"/>
                        <a:lumOff val="90000"/>
                      </a:schemeClr>
                    </a:solidFill>
                  </a:tcPr>
                </a:tc>
                <a:tc>
                  <a:txBody>
                    <a:bodyPr/>
                    <a:lstStyle/>
                    <a:p>
                      <a:pPr marL="0" marR="0" algn="ctr">
                        <a:spcBef>
                          <a:spcPts val="0"/>
                        </a:spcBef>
                        <a:spcAft>
                          <a:spcPts val="600"/>
                        </a:spcAft>
                      </a:pPr>
                      <a:r>
                        <a:rPr lang="en-US" sz="2000" b="0">
                          <a:solidFill>
                            <a:schemeClr val="accent5"/>
                          </a:solidFill>
                          <a:effectLst/>
                          <a:latin typeface="Calibri" panose="020F0502020204030204" pitchFamily="34" charset="0"/>
                          <a:ea typeface="Arial" panose="020B0604020202020204" pitchFamily="34" charset="0"/>
                          <a:cs typeface="Arial" panose="020B0604020202020204" pitchFamily="34" charset="0"/>
                        </a:rPr>
                        <a:t>16% (107)</a:t>
                      </a:r>
                      <a:endParaRPr lang="en-US" sz="20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470523544"/>
                  </a:ext>
                </a:extLst>
              </a:tr>
              <a:tr h="442848">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Median Patent Citations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b="0">
                          <a:solidFill>
                            <a:schemeClr val="accent5"/>
                          </a:solidFill>
                          <a:effectLst/>
                          <a:latin typeface="Calibri" panose="020F0502020204030204" pitchFamily="34" charset="0"/>
                          <a:ea typeface="Arial" panose="020B0604020202020204" pitchFamily="34" charset="0"/>
                          <a:cs typeface="Arial" panose="020B0604020202020204" pitchFamily="34" charset="0"/>
                        </a:rPr>
                        <a:t>20</a:t>
                      </a:r>
                      <a:endParaRPr lang="en-US" sz="20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b="0">
                          <a:solidFill>
                            <a:schemeClr val="accent5"/>
                          </a:solidFill>
                          <a:effectLst/>
                          <a:latin typeface="Calibri" panose="020F0502020204030204" pitchFamily="34" charset="0"/>
                          <a:ea typeface="Arial" panose="020B0604020202020204" pitchFamily="34" charset="0"/>
                          <a:cs typeface="Arial" panose="020B0604020202020204" pitchFamily="34" charset="0"/>
                        </a:rPr>
                        <a:t>12</a:t>
                      </a:r>
                      <a:endParaRPr lang="en-US" sz="2000" b="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66017500"/>
                  </a:ext>
                </a:extLst>
              </a:tr>
              <a:tr h="528440">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Patents Awarded per $10,000,000</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3.3</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2.6</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accent6">
                        <a:lumMod val="10000"/>
                        <a:lumOff val="90000"/>
                      </a:schemeClr>
                    </a:solidFill>
                  </a:tcPr>
                </a:tc>
                <a:extLst>
                  <a:ext uri="{0D108BD9-81ED-4DB2-BD59-A6C34878D82A}">
                    <a16:rowId xmlns:a16="http://schemas.microsoft.com/office/drawing/2014/main" val="1912932518"/>
                  </a:ext>
                </a:extLst>
              </a:tr>
            </a:tbl>
          </a:graphicData>
        </a:graphic>
      </p:graphicFrame>
      <p:sp>
        <p:nvSpPr>
          <p:cNvPr id="4" name="Slide Number Placeholder 3">
            <a:extLst>
              <a:ext uri="{FF2B5EF4-FFF2-40B4-BE49-F238E27FC236}">
                <a16:creationId xmlns:a16="http://schemas.microsoft.com/office/drawing/2014/main" id="{C542A7F1-EA6C-9CC0-A9A5-8385B7C9375C}"/>
              </a:ex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23</a:t>
            </a:fld>
            <a:endParaRPr lang="en-US"/>
          </a:p>
        </p:txBody>
      </p:sp>
    </p:spTree>
    <p:extLst>
      <p:ext uri="{BB962C8B-B14F-4D97-AF65-F5344CB8AC3E}">
        <p14:creationId xmlns:p14="http://schemas.microsoft.com/office/powerpoint/2010/main" val="3480764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80B2-DBFE-9272-CB36-E49EF6973EBD}"/>
              </a:ext>
            </a:extLst>
          </p:cNvPr>
          <p:cNvSpPr>
            <a:spLocks noGrp="1"/>
          </p:cNvSpPr>
          <p:nvPr>
            <p:ph type="title"/>
          </p:nvPr>
        </p:nvSpPr>
        <p:spPr/>
        <p:txBody>
          <a:bodyPr/>
          <a:lstStyle/>
          <a:p>
            <a:r>
              <a:rPr lang="en-US"/>
              <a:t>PI’s: CEGS enable science that transcends a narrow scientific focus</a:t>
            </a:r>
          </a:p>
        </p:txBody>
      </p:sp>
      <p:sp>
        <p:nvSpPr>
          <p:cNvPr id="4" name="Slide Number Placeholder 3">
            <a:extLst>
              <a:ext uri="{FF2B5EF4-FFF2-40B4-BE49-F238E27FC236}">
                <a16:creationId xmlns:a16="http://schemas.microsoft.com/office/drawing/2014/main" id="{D2EFD02B-4B8D-1A5E-2A05-B3D207F4299C}"/>
              </a:ext>
            </a:extLst>
          </p:cNvPr>
          <p:cNvSpPr>
            <a:spLocks noGrp="1"/>
          </p:cNvSpPr>
          <p:nvPr>
            <p:ph type="sldNum" sz="quarter" idx="4"/>
          </p:nvPr>
        </p:nvSpPr>
        <p:spPr/>
        <p:txBody>
          <a:bodyPr/>
          <a:lstStyle/>
          <a:p>
            <a:fld id="{A59FB69D-9E19-4FB8-BEAE-20F88589C44A}" type="slidenum">
              <a:rPr lang="en-US" smtClean="0"/>
              <a:pPr/>
              <a:t>24</a:t>
            </a:fld>
            <a:endParaRPr lang="en-US"/>
          </a:p>
        </p:txBody>
      </p:sp>
      <p:sp>
        <p:nvSpPr>
          <p:cNvPr id="5" name="Rounded Rectangular Callout 4">
            <a:extLst>
              <a:ext uri="{FF2B5EF4-FFF2-40B4-BE49-F238E27FC236}">
                <a16:creationId xmlns:a16="http://schemas.microsoft.com/office/drawing/2014/main" id="{30129D77-5293-8436-21A4-7DDC7DF88BD0}"/>
              </a:ext>
            </a:extLst>
          </p:cNvPr>
          <p:cNvSpPr/>
          <p:nvPr/>
        </p:nvSpPr>
        <p:spPr>
          <a:xfrm>
            <a:off x="595083" y="4085772"/>
            <a:ext cx="9419774" cy="2421708"/>
          </a:xfrm>
          <a:prstGeom prst="wedgeRoundRectCallout">
            <a:avLst>
              <a:gd name="adj1" fmla="val 60341"/>
              <a:gd name="adj2" fmla="val 25476"/>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think that's been a huge boon to genomic science. That's the kind of funding that I find most useful actually, is when there's an opportunity to swing for the fences. Do science that, you know, may not necessarily be successful, but if it does it's going to change things. And even if it's unsuccessful in its original goals, you know that interesting discoveries will come from it.” </a:t>
            </a:r>
            <a:endParaRPr lang="en-US" i="1">
              <a:solidFill>
                <a:schemeClr val="tx1"/>
              </a:solidFill>
            </a:endParaRPr>
          </a:p>
        </p:txBody>
      </p:sp>
      <p:pic>
        <p:nvPicPr>
          <p:cNvPr id="6" name="Graphic 5" descr="User outline">
            <a:extLst>
              <a:ext uri="{FF2B5EF4-FFF2-40B4-BE49-F238E27FC236}">
                <a16:creationId xmlns:a16="http://schemas.microsoft.com/office/drawing/2014/main" id="{B036228B-5A60-3A12-2EBC-ECA503D485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8441" y="5624514"/>
            <a:ext cx="914400" cy="914400"/>
          </a:xfrm>
          <a:prstGeom prst="rect">
            <a:avLst/>
          </a:prstGeom>
        </p:spPr>
      </p:pic>
      <p:sp>
        <p:nvSpPr>
          <p:cNvPr id="7" name="Rounded Rectangular Callout 6">
            <a:extLst>
              <a:ext uri="{FF2B5EF4-FFF2-40B4-BE49-F238E27FC236}">
                <a16:creationId xmlns:a16="http://schemas.microsoft.com/office/drawing/2014/main" id="{BB3A85CE-B6B9-A900-72D4-C7D2636AF949}"/>
              </a:ext>
            </a:extLst>
          </p:cNvPr>
          <p:cNvSpPr/>
          <p:nvPr/>
        </p:nvSpPr>
        <p:spPr>
          <a:xfrm>
            <a:off x="2363890" y="1906246"/>
            <a:ext cx="9286934" cy="1678783"/>
          </a:xfrm>
          <a:prstGeom prst="wedgeRoundRectCallout">
            <a:avLst>
              <a:gd name="adj1" fmla="val -58742"/>
              <a:gd name="adj2" fmla="val 19114"/>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an individual-lab R01 grant], “you don't think about what the problem [is] in front of the community, right? The CEGS basically ask you to solve the problem in front of the community.” </a:t>
            </a:r>
            <a:endParaRPr lang="en-US" i="1">
              <a:solidFill>
                <a:schemeClr val="tx1"/>
              </a:solidFill>
            </a:endParaRPr>
          </a:p>
        </p:txBody>
      </p:sp>
      <p:pic>
        <p:nvPicPr>
          <p:cNvPr id="8" name="Graphic 7" descr="User outline">
            <a:extLst>
              <a:ext uri="{FF2B5EF4-FFF2-40B4-BE49-F238E27FC236}">
                <a16:creationId xmlns:a16="http://schemas.microsoft.com/office/drawing/2014/main" id="{1E43E984-3F62-50D3-EE20-77AE7C6898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238" y="2806908"/>
            <a:ext cx="914400" cy="914400"/>
          </a:xfrm>
          <a:prstGeom prst="rect">
            <a:avLst/>
          </a:prstGeom>
        </p:spPr>
      </p:pic>
    </p:spTree>
    <p:extLst>
      <p:ext uri="{BB962C8B-B14F-4D97-AF65-F5344CB8AC3E}">
        <p14:creationId xmlns:p14="http://schemas.microsoft.com/office/powerpoint/2010/main" val="3287375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1B82-149F-86D1-49BD-77B7FBFEB174}"/>
              </a:ext>
            </a:extLst>
          </p:cNvPr>
          <p:cNvSpPr>
            <a:spLocks noGrp="1"/>
          </p:cNvSpPr>
          <p:nvPr>
            <p:ph type="title"/>
          </p:nvPr>
        </p:nvSpPr>
        <p:spPr>
          <a:xfrm>
            <a:off x="568813" y="1047205"/>
            <a:ext cx="3959644" cy="2436223"/>
          </a:xfrm>
        </p:spPr>
        <p:txBody>
          <a:bodyPr/>
          <a:lstStyle/>
          <a:p>
            <a:r>
              <a:rPr lang="en-US"/>
              <a:t>Dissemination of techniques over time</a:t>
            </a:r>
            <a:br>
              <a:rPr lang="en-US"/>
            </a:br>
            <a:br>
              <a:rPr lang="en-US"/>
            </a:br>
            <a:r>
              <a:rPr lang="en-US"/>
              <a:t>RNA-Seq</a:t>
            </a:r>
          </a:p>
        </p:txBody>
      </p:sp>
      <p:sp>
        <p:nvSpPr>
          <p:cNvPr id="4" name="Slide Number Placeholder 3">
            <a:extLst>
              <a:ext uri="{FF2B5EF4-FFF2-40B4-BE49-F238E27FC236}">
                <a16:creationId xmlns:a16="http://schemas.microsoft.com/office/drawing/2014/main" id="{CA2DFDB2-7AF5-F0F2-4043-28B233B97447}"/>
              </a:ext>
            </a:extLst>
          </p:cNvPr>
          <p:cNvSpPr>
            <a:spLocks noGrp="1"/>
          </p:cNvSpPr>
          <p:nvPr>
            <p:ph type="sldNum" sz="quarter" idx="4"/>
          </p:nvPr>
        </p:nvSpPr>
        <p:spPr/>
        <p:txBody>
          <a:bodyPr/>
          <a:lstStyle/>
          <a:p>
            <a:fld id="{A59FB69D-9E19-4FB8-BEAE-20F88589C44A}" type="slidenum">
              <a:rPr lang="en-US" smtClean="0"/>
              <a:pPr/>
              <a:t>25</a:t>
            </a:fld>
            <a:endParaRPr lang="en-US"/>
          </a:p>
        </p:txBody>
      </p:sp>
      <p:graphicFrame>
        <p:nvGraphicFramePr>
          <p:cNvPr id="6" name="Chart 5" descr="NIH grant awards that mention RNA-Seq, by FY (2008-2023) on a scale of 0-4000.">
            <a:extLst>
              <a:ext uri="{FF2B5EF4-FFF2-40B4-BE49-F238E27FC236}">
                <a16:creationId xmlns:a16="http://schemas.microsoft.com/office/drawing/2014/main" id="{6733FBAD-0F4E-0F51-C12E-0CD8F178F808}"/>
              </a:ext>
            </a:extLst>
          </p:cNvPr>
          <p:cNvGraphicFramePr/>
          <p:nvPr>
            <p:extLst>
              <p:ext uri="{D42A27DB-BD31-4B8C-83A1-F6EECF244321}">
                <p14:modId xmlns:p14="http://schemas.microsoft.com/office/powerpoint/2010/main" val="1576243840"/>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F78A717-BFB6-8C95-AE78-25618CFB68E7}"/>
              </a:ext>
            </a:extLst>
          </p:cNvPr>
          <p:cNvSpPr txBox="1"/>
          <p:nvPr/>
        </p:nvSpPr>
        <p:spPr>
          <a:xfrm>
            <a:off x="870856" y="6538914"/>
            <a:ext cx="7612743" cy="276999"/>
          </a:xfrm>
          <a:prstGeom prst="rect">
            <a:avLst/>
          </a:prstGeom>
          <a:noFill/>
        </p:spPr>
        <p:txBody>
          <a:bodyPr wrap="square" lIns="91440" tIns="45720" rIns="91440" bIns="45720" anchor="t">
            <a:spAutoFit/>
          </a:bodyPr>
          <a:lstStyle/>
          <a:p>
            <a:r>
              <a:rPr lang="en-US" sz="1200">
                <a:effectLst/>
                <a:latin typeface="Calibri"/>
                <a:ea typeface="Calibri" panose="020F0502020204030204" pitchFamily="34" charset="0"/>
                <a:cs typeface="Times New Roman"/>
              </a:rPr>
              <a:t>*development of </a:t>
            </a:r>
            <a:r>
              <a:rPr lang="en-US" sz="1200">
                <a:latin typeface="Calibri"/>
                <a:ea typeface="Calibri" panose="020F0502020204030204" pitchFamily="34" charset="0"/>
                <a:cs typeface="Times New Roman"/>
              </a:rPr>
              <a:t>RNA-Seq </a:t>
            </a:r>
            <a:r>
              <a:rPr lang="en-US" sz="1200">
                <a:effectLst/>
                <a:latin typeface="Calibri"/>
                <a:ea typeface="Calibri" panose="020F0502020204030204" pitchFamily="34" charset="0"/>
                <a:cs typeface="Times New Roman"/>
              </a:rPr>
              <a:t>was supported in part by P50HG002357, a CEGS that was funded from FY2001-2012</a:t>
            </a:r>
            <a:r>
              <a:rPr lang="en-US" sz="1200"/>
              <a:t> </a:t>
            </a:r>
          </a:p>
        </p:txBody>
      </p:sp>
    </p:spTree>
    <p:extLst>
      <p:ext uri="{BB962C8B-B14F-4D97-AF65-F5344CB8AC3E}">
        <p14:creationId xmlns:p14="http://schemas.microsoft.com/office/powerpoint/2010/main" val="962525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1B82-149F-86D1-49BD-77B7FBFEB174}"/>
              </a:ext>
            </a:extLst>
          </p:cNvPr>
          <p:cNvSpPr>
            <a:spLocks noGrp="1"/>
          </p:cNvSpPr>
          <p:nvPr>
            <p:ph type="title"/>
          </p:nvPr>
        </p:nvSpPr>
        <p:spPr>
          <a:xfrm>
            <a:off x="633984" y="1569720"/>
            <a:ext cx="3959644" cy="2436223"/>
          </a:xfrm>
        </p:spPr>
        <p:txBody>
          <a:bodyPr/>
          <a:lstStyle/>
          <a:p>
            <a:r>
              <a:rPr lang="en-US"/>
              <a:t>Dissemination of techniques over time</a:t>
            </a:r>
            <a:br>
              <a:rPr lang="en-US"/>
            </a:br>
            <a:br>
              <a:rPr lang="en-US"/>
            </a:br>
            <a:r>
              <a:rPr lang="en-US" err="1"/>
              <a:t>scATAC</a:t>
            </a:r>
            <a:r>
              <a:rPr lang="en-US"/>
              <a:t>-Seq</a:t>
            </a:r>
            <a:br>
              <a:rPr lang="en-US"/>
            </a:br>
            <a:br>
              <a:rPr lang="en-US"/>
            </a:br>
            <a:r>
              <a:rPr lang="en-US" sz="1800"/>
              <a:t>(</a:t>
            </a:r>
            <a:r>
              <a:rPr lang="en-US" sz="1800">
                <a:effectLst/>
                <a:latin typeface="Calibri"/>
                <a:ea typeface="Calibri" panose="020F0502020204030204" pitchFamily="34" charset="0"/>
                <a:cs typeface="Times New Roman"/>
              </a:rPr>
              <a:t>single cell Assay for Transposase-Accessible Chromatin using sequencing )</a:t>
            </a:r>
            <a:endParaRPr lang="en-US" sz="1800">
              <a:latin typeface="Calibri"/>
              <a:cs typeface="Times New Roman"/>
            </a:endParaRPr>
          </a:p>
        </p:txBody>
      </p:sp>
      <p:sp>
        <p:nvSpPr>
          <p:cNvPr id="4" name="Slide Number Placeholder 3">
            <a:extLst>
              <a:ext uri="{FF2B5EF4-FFF2-40B4-BE49-F238E27FC236}">
                <a16:creationId xmlns:a16="http://schemas.microsoft.com/office/drawing/2014/main" id="{CA2DFDB2-7AF5-F0F2-4043-28B233B97447}"/>
              </a:ext>
            </a:extLst>
          </p:cNvPr>
          <p:cNvSpPr>
            <a:spLocks noGrp="1"/>
          </p:cNvSpPr>
          <p:nvPr>
            <p:ph type="sldNum" sz="quarter" idx="4"/>
          </p:nvPr>
        </p:nvSpPr>
        <p:spPr/>
        <p:txBody>
          <a:bodyPr/>
          <a:lstStyle/>
          <a:p>
            <a:fld id="{A59FB69D-9E19-4FB8-BEAE-20F88589C44A}" type="slidenum">
              <a:rPr lang="en-US" smtClean="0"/>
              <a:pPr/>
              <a:t>26</a:t>
            </a:fld>
            <a:endParaRPr lang="en-US"/>
          </a:p>
        </p:txBody>
      </p:sp>
      <p:graphicFrame>
        <p:nvGraphicFramePr>
          <p:cNvPr id="5" name="Chart 4" descr="# of NIH grant awards that mention scATAC-Seq (FY 2014-2023) on a scale of 0-800">
            <a:extLst>
              <a:ext uri="{FF2B5EF4-FFF2-40B4-BE49-F238E27FC236}">
                <a16:creationId xmlns:a16="http://schemas.microsoft.com/office/drawing/2014/main" id="{66FD61CF-FEE5-7F06-8FDB-98801E46225F}"/>
              </a:ext>
            </a:extLst>
          </p:cNvPr>
          <p:cNvGraphicFramePr/>
          <p:nvPr>
            <p:extLst>
              <p:ext uri="{D42A27DB-BD31-4B8C-83A1-F6EECF244321}">
                <p14:modId xmlns:p14="http://schemas.microsoft.com/office/powerpoint/2010/main" val="1148823259"/>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F3FC5F-AADB-9AB0-71F2-35A3BA0EA2DD}"/>
              </a:ext>
            </a:extLst>
          </p:cNvPr>
          <p:cNvSpPr txBox="1"/>
          <p:nvPr/>
        </p:nvSpPr>
        <p:spPr>
          <a:xfrm>
            <a:off x="805542" y="6538914"/>
            <a:ext cx="8186057" cy="276999"/>
          </a:xfrm>
          <a:prstGeom prst="rect">
            <a:avLst/>
          </a:prstGeom>
          <a:noFill/>
        </p:spPr>
        <p:txBody>
          <a:bodyPr wrap="square" lIns="91440" tIns="45720" rIns="91440" bIns="45720" anchor="t">
            <a:spAutoFit/>
          </a:bodyPr>
          <a:lstStyle/>
          <a:p>
            <a:r>
              <a:rPr lang="en-US" sz="1200">
                <a:effectLst/>
                <a:latin typeface="Calibri"/>
                <a:ea typeface="Calibri" panose="020F0502020204030204" pitchFamily="34" charset="0"/>
                <a:cs typeface="Times New Roman"/>
              </a:rPr>
              <a:t>*development of single cell </a:t>
            </a:r>
            <a:r>
              <a:rPr lang="en-US" sz="1200">
                <a:latin typeface="Calibri"/>
                <a:ea typeface="Calibri" panose="020F0502020204030204" pitchFamily="34" charset="0"/>
                <a:cs typeface="Times New Roman"/>
              </a:rPr>
              <a:t>ATAC-Seq </a:t>
            </a:r>
            <a:r>
              <a:rPr lang="en-US" sz="1200">
                <a:effectLst/>
                <a:latin typeface="Calibri"/>
                <a:ea typeface="Calibri" panose="020F0502020204030204" pitchFamily="34" charset="0"/>
                <a:cs typeface="Times New Roman"/>
              </a:rPr>
              <a:t>was supported in part by P50/RM1HG007735, a CEGS that was funded from FY2014-2023</a:t>
            </a:r>
            <a:r>
              <a:rPr lang="en-US" sz="1200"/>
              <a:t> </a:t>
            </a:r>
          </a:p>
        </p:txBody>
      </p:sp>
    </p:spTree>
    <p:extLst>
      <p:ext uri="{BB962C8B-B14F-4D97-AF65-F5344CB8AC3E}">
        <p14:creationId xmlns:p14="http://schemas.microsoft.com/office/powerpoint/2010/main" val="82267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1B82-149F-86D1-49BD-77B7FBFEB174}"/>
              </a:ext>
            </a:extLst>
          </p:cNvPr>
          <p:cNvSpPr>
            <a:spLocks noGrp="1"/>
          </p:cNvSpPr>
          <p:nvPr>
            <p:ph type="title"/>
          </p:nvPr>
        </p:nvSpPr>
        <p:spPr>
          <a:xfrm>
            <a:off x="343697" y="270692"/>
            <a:ext cx="11365899" cy="1688737"/>
          </a:xfrm>
        </p:spPr>
        <p:txBody>
          <a:bodyPr/>
          <a:lstStyle/>
          <a:p>
            <a:r>
              <a:rPr lang="en-US"/>
              <a:t>Dissemination of techniques into many fields: RNA-Seq</a:t>
            </a:r>
            <a:endParaRPr lang="en-US" sz="1800"/>
          </a:p>
        </p:txBody>
      </p:sp>
      <p:sp>
        <p:nvSpPr>
          <p:cNvPr id="4" name="Slide Number Placeholder 3">
            <a:extLst>
              <a:ext uri="{FF2B5EF4-FFF2-40B4-BE49-F238E27FC236}">
                <a16:creationId xmlns:a16="http://schemas.microsoft.com/office/drawing/2014/main" id="{CA2DFDB2-7AF5-F0F2-4043-28B233B97447}"/>
              </a:ext>
            </a:extLst>
          </p:cNvPr>
          <p:cNvSpPr>
            <a:spLocks noGrp="1"/>
          </p:cNvSpPr>
          <p:nvPr>
            <p:ph type="sldNum" sz="quarter" idx="4"/>
          </p:nvPr>
        </p:nvSpPr>
        <p:spPr/>
        <p:txBody>
          <a:bodyPr/>
          <a:lstStyle/>
          <a:p>
            <a:fld id="{A59FB69D-9E19-4FB8-BEAE-20F88589C44A}" type="slidenum">
              <a:rPr lang="en-US" smtClean="0"/>
              <a:pPr/>
              <a:t>27</a:t>
            </a:fld>
            <a:endParaRPr lang="en-US"/>
          </a:p>
        </p:txBody>
      </p:sp>
      <p:pic>
        <p:nvPicPr>
          <p:cNvPr id="3" name="Picture 2">
            <a:extLst>
              <a:ext uri="{FF2B5EF4-FFF2-40B4-BE49-F238E27FC236}">
                <a16:creationId xmlns:a16="http://schemas.microsoft.com/office/drawing/2014/main" id="{F4DBAA24-6AC4-E64E-629E-4C793DC0E05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77" y="1719958"/>
            <a:ext cx="11808102" cy="4489254"/>
          </a:xfrm>
          <a:prstGeom prst="rect">
            <a:avLst/>
          </a:prstGeom>
        </p:spPr>
      </p:pic>
      <p:sp>
        <p:nvSpPr>
          <p:cNvPr id="6" name="TextBox 5">
            <a:extLst>
              <a:ext uri="{FF2B5EF4-FFF2-40B4-BE49-F238E27FC236}">
                <a16:creationId xmlns:a16="http://schemas.microsoft.com/office/drawing/2014/main" id="{032D518C-5B19-F820-364B-CF5D18DBC93D}"/>
              </a:ext>
            </a:extLst>
          </p:cNvPr>
          <p:cNvSpPr txBox="1"/>
          <p:nvPr/>
        </p:nvSpPr>
        <p:spPr>
          <a:xfrm>
            <a:off x="870856" y="6410125"/>
            <a:ext cx="10698843" cy="276999"/>
          </a:xfrm>
          <a:prstGeom prst="rect">
            <a:avLst/>
          </a:prstGeom>
          <a:noFill/>
        </p:spPr>
        <p:txBody>
          <a:bodyPr wrap="square" lIns="91440" tIns="45720" rIns="91440" bIns="45720" anchor="t">
            <a:spAutoFit/>
          </a:bodyPr>
          <a:lstStyle/>
          <a:p>
            <a:r>
              <a:rPr lang="en-US" sz="1200">
                <a:effectLst/>
                <a:latin typeface="Calibri"/>
                <a:ea typeface="Calibri" panose="020F0502020204030204" pitchFamily="34" charset="0"/>
                <a:cs typeface="Times New Roman"/>
              </a:rPr>
              <a:t>*</a:t>
            </a:r>
            <a:r>
              <a:rPr lang="en-US" sz="1200">
                <a:latin typeface="Calibri"/>
                <a:cs typeface="Times New Roman"/>
              </a:rPr>
              <a:t>NIH-awarded, type 1 and 2 grants that mention "RNA-Seq" were analyzed with the IN-SPIRE</a:t>
            </a:r>
            <a:r>
              <a:rPr lang="en-US" sz="1200" baseline="30000">
                <a:latin typeface="Calibri"/>
                <a:cs typeface="Times New Roman"/>
              </a:rPr>
              <a:t>TM </a:t>
            </a:r>
            <a:r>
              <a:rPr lang="en-US" sz="1200">
                <a:latin typeface="Calibri"/>
                <a:cs typeface="Times New Roman"/>
              </a:rPr>
              <a:t>software. The medical conditions studied in these grants are shown above.</a:t>
            </a:r>
            <a:endParaRPr lang="en-US" sz="1200">
              <a:latin typeface="Calibri"/>
              <a:cs typeface="Arial"/>
            </a:endParaRPr>
          </a:p>
        </p:txBody>
      </p:sp>
    </p:spTree>
    <p:extLst>
      <p:ext uri="{BB962C8B-B14F-4D97-AF65-F5344CB8AC3E}">
        <p14:creationId xmlns:p14="http://schemas.microsoft.com/office/powerpoint/2010/main" val="156595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CCEC9-C7CE-000E-CA48-9A01E8D7096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346" y="1354965"/>
            <a:ext cx="11798147" cy="4936256"/>
          </a:xfrm>
          <a:prstGeom prst="rect">
            <a:avLst/>
          </a:prstGeom>
        </p:spPr>
      </p:pic>
      <p:sp>
        <p:nvSpPr>
          <p:cNvPr id="2" name="Title 1">
            <a:extLst>
              <a:ext uri="{FF2B5EF4-FFF2-40B4-BE49-F238E27FC236}">
                <a16:creationId xmlns:a16="http://schemas.microsoft.com/office/drawing/2014/main" id="{0EC21B82-149F-86D1-49BD-77B7FBFEB174}"/>
              </a:ext>
            </a:extLst>
          </p:cNvPr>
          <p:cNvSpPr>
            <a:spLocks noGrp="1"/>
          </p:cNvSpPr>
          <p:nvPr>
            <p:ph type="title"/>
          </p:nvPr>
        </p:nvSpPr>
        <p:spPr>
          <a:xfrm>
            <a:off x="343697" y="270692"/>
            <a:ext cx="11365899" cy="1688737"/>
          </a:xfrm>
        </p:spPr>
        <p:txBody>
          <a:bodyPr/>
          <a:lstStyle/>
          <a:p>
            <a:r>
              <a:rPr lang="en-US"/>
              <a:t>Dissemination of techniques into many fields: </a:t>
            </a:r>
            <a:r>
              <a:rPr lang="en-US" err="1"/>
              <a:t>scATAC</a:t>
            </a:r>
            <a:r>
              <a:rPr lang="en-US"/>
              <a:t>-Seq</a:t>
            </a:r>
            <a:endParaRPr lang="en-US" sz="1800"/>
          </a:p>
        </p:txBody>
      </p:sp>
      <p:sp>
        <p:nvSpPr>
          <p:cNvPr id="4" name="Slide Number Placeholder 3">
            <a:extLst>
              <a:ext uri="{FF2B5EF4-FFF2-40B4-BE49-F238E27FC236}">
                <a16:creationId xmlns:a16="http://schemas.microsoft.com/office/drawing/2014/main" id="{CA2DFDB2-7AF5-F0F2-4043-28B233B97447}"/>
              </a:ext>
            </a:extLst>
          </p:cNvPr>
          <p:cNvSpPr>
            <a:spLocks noGrp="1"/>
          </p:cNvSpPr>
          <p:nvPr>
            <p:ph type="sldNum" sz="quarter" idx="4"/>
          </p:nvPr>
        </p:nvSpPr>
        <p:spPr/>
        <p:txBody>
          <a:bodyPr/>
          <a:lstStyle/>
          <a:p>
            <a:fld id="{A59FB69D-9E19-4FB8-BEAE-20F88589C44A}" type="slidenum">
              <a:rPr lang="en-US" smtClean="0"/>
              <a:pPr/>
              <a:t>28</a:t>
            </a:fld>
            <a:endParaRPr lang="en-US"/>
          </a:p>
        </p:txBody>
      </p:sp>
      <p:sp>
        <p:nvSpPr>
          <p:cNvPr id="7" name="TextBox 6">
            <a:extLst>
              <a:ext uri="{FF2B5EF4-FFF2-40B4-BE49-F238E27FC236}">
                <a16:creationId xmlns:a16="http://schemas.microsoft.com/office/drawing/2014/main" id="{170DE231-6938-654B-4150-6FEDB12E60F7}"/>
              </a:ext>
            </a:extLst>
          </p:cNvPr>
          <p:cNvSpPr txBox="1"/>
          <p:nvPr/>
        </p:nvSpPr>
        <p:spPr>
          <a:xfrm>
            <a:off x="896256" y="6410125"/>
            <a:ext cx="10927443" cy="276999"/>
          </a:xfrm>
          <a:prstGeom prst="rect">
            <a:avLst/>
          </a:prstGeom>
          <a:noFill/>
        </p:spPr>
        <p:txBody>
          <a:bodyPr wrap="square" lIns="91440" tIns="45720" rIns="91440" bIns="45720" anchor="t">
            <a:spAutoFit/>
          </a:bodyPr>
          <a:lstStyle/>
          <a:p>
            <a:r>
              <a:rPr lang="en-US" sz="1200">
                <a:effectLst/>
                <a:latin typeface="Calibri"/>
                <a:ea typeface="Calibri" panose="020F0502020204030204" pitchFamily="34" charset="0"/>
                <a:cs typeface="Times New Roman"/>
              </a:rPr>
              <a:t>*</a:t>
            </a:r>
            <a:r>
              <a:rPr lang="en-US" sz="1200">
                <a:latin typeface="Calibri"/>
                <a:cs typeface="Times New Roman"/>
              </a:rPr>
              <a:t>NIH-awarded, type 1 and 2 grants that mention "</a:t>
            </a:r>
            <a:r>
              <a:rPr lang="en-US" sz="1200" err="1">
                <a:latin typeface="Calibri"/>
                <a:cs typeface="Times New Roman"/>
              </a:rPr>
              <a:t>scATAC</a:t>
            </a:r>
            <a:r>
              <a:rPr lang="en-US" sz="1200">
                <a:latin typeface="Calibri"/>
                <a:cs typeface="Times New Roman"/>
              </a:rPr>
              <a:t>-Seq" were analyzed with the IN-SPIRE</a:t>
            </a:r>
            <a:r>
              <a:rPr lang="en-US" sz="1200" baseline="30000">
                <a:latin typeface="Calibri"/>
                <a:cs typeface="Times New Roman"/>
              </a:rPr>
              <a:t>TM </a:t>
            </a:r>
            <a:r>
              <a:rPr lang="en-US" sz="1200">
                <a:latin typeface="Calibri"/>
                <a:cs typeface="Times New Roman"/>
              </a:rPr>
              <a:t>software. The medical conditions studied in these grants are shown above.</a:t>
            </a:r>
            <a:endParaRPr lang="en-US" sz="1200">
              <a:latin typeface="Calibri"/>
              <a:cs typeface="Arial"/>
            </a:endParaRPr>
          </a:p>
        </p:txBody>
      </p:sp>
    </p:spTree>
    <p:extLst>
      <p:ext uri="{BB962C8B-B14F-4D97-AF65-F5344CB8AC3E}">
        <p14:creationId xmlns:p14="http://schemas.microsoft.com/office/powerpoint/2010/main" val="2590531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1B82-149F-86D1-49BD-77B7FBFEB174}"/>
              </a:ext>
            </a:extLst>
          </p:cNvPr>
          <p:cNvSpPr>
            <a:spLocks noGrp="1"/>
          </p:cNvSpPr>
          <p:nvPr>
            <p:ph type="title"/>
          </p:nvPr>
        </p:nvSpPr>
        <p:spPr>
          <a:xfrm>
            <a:off x="343697" y="270692"/>
            <a:ext cx="11365899" cy="1688737"/>
          </a:xfrm>
        </p:spPr>
        <p:txBody>
          <a:bodyPr/>
          <a:lstStyle/>
          <a:p>
            <a:r>
              <a:rPr lang="en-US"/>
              <a:t>Dissemination of techniques into funding by many NIH institutes/centers: RNA-Seq</a:t>
            </a:r>
            <a:endParaRPr lang="en-US" sz="1800"/>
          </a:p>
        </p:txBody>
      </p:sp>
      <p:sp>
        <p:nvSpPr>
          <p:cNvPr id="4" name="Slide Number Placeholder 3">
            <a:extLst>
              <a:ext uri="{FF2B5EF4-FFF2-40B4-BE49-F238E27FC236}">
                <a16:creationId xmlns:a16="http://schemas.microsoft.com/office/drawing/2014/main" id="{CA2DFDB2-7AF5-F0F2-4043-28B233B97447}"/>
              </a:ext>
            </a:extLst>
          </p:cNvPr>
          <p:cNvSpPr>
            <a:spLocks noGrp="1"/>
          </p:cNvSpPr>
          <p:nvPr>
            <p:ph type="sldNum" sz="quarter" idx="4"/>
          </p:nvPr>
        </p:nvSpPr>
        <p:spPr/>
        <p:txBody>
          <a:bodyPr/>
          <a:lstStyle/>
          <a:p>
            <a:fld id="{A59FB69D-9E19-4FB8-BEAE-20F88589C44A}" type="slidenum">
              <a:rPr lang="en-US" smtClean="0"/>
              <a:pPr/>
              <a:t>29</a:t>
            </a:fld>
            <a:endParaRPr lang="en-US"/>
          </a:p>
        </p:txBody>
      </p:sp>
      <p:pic>
        <p:nvPicPr>
          <p:cNvPr id="5" name="Picture 4">
            <a:extLst>
              <a:ext uri="{FF2B5EF4-FFF2-40B4-BE49-F238E27FC236}">
                <a16:creationId xmlns:a16="http://schemas.microsoft.com/office/drawing/2014/main" id="{C25559FB-6310-5344-9846-960D3A09202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22" y="1791280"/>
            <a:ext cx="11799230" cy="4491340"/>
          </a:xfrm>
          <a:prstGeom prst="rect">
            <a:avLst/>
          </a:prstGeom>
        </p:spPr>
      </p:pic>
      <p:sp>
        <p:nvSpPr>
          <p:cNvPr id="6" name="TextBox 5">
            <a:extLst>
              <a:ext uri="{FF2B5EF4-FFF2-40B4-BE49-F238E27FC236}">
                <a16:creationId xmlns:a16="http://schemas.microsoft.com/office/drawing/2014/main" id="{5229ACAD-AD3B-B46A-E842-3BA22569F0BC}"/>
              </a:ext>
            </a:extLst>
          </p:cNvPr>
          <p:cNvSpPr txBox="1"/>
          <p:nvPr/>
        </p:nvSpPr>
        <p:spPr>
          <a:xfrm>
            <a:off x="870856" y="6410125"/>
            <a:ext cx="10800443" cy="276999"/>
          </a:xfrm>
          <a:prstGeom prst="rect">
            <a:avLst/>
          </a:prstGeom>
          <a:noFill/>
        </p:spPr>
        <p:txBody>
          <a:bodyPr wrap="square" lIns="91440" tIns="45720" rIns="91440" bIns="45720" anchor="t">
            <a:spAutoFit/>
          </a:bodyPr>
          <a:lstStyle/>
          <a:p>
            <a:r>
              <a:rPr lang="en-US" sz="1200">
                <a:effectLst/>
                <a:latin typeface="Calibri"/>
                <a:ea typeface="Calibri" panose="020F0502020204030204" pitchFamily="34" charset="0"/>
                <a:cs typeface="Times New Roman"/>
              </a:rPr>
              <a:t>*</a:t>
            </a:r>
            <a:r>
              <a:rPr lang="en-US" sz="1200">
                <a:latin typeface="Calibri"/>
                <a:cs typeface="Times New Roman"/>
              </a:rPr>
              <a:t>NIH-awarded, type 1 and 2 grants that mention "RNA-Seq" were analyzed with the IN-SPIRE</a:t>
            </a:r>
            <a:r>
              <a:rPr lang="en-US" sz="1200" baseline="30000">
                <a:latin typeface="Calibri"/>
                <a:cs typeface="Times New Roman"/>
              </a:rPr>
              <a:t>TM </a:t>
            </a:r>
            <a:r>
              <a:rPr lang="en-US" sz="1200">
                <a:latin typeface="Calibri"/>
                <a:cs typeface="Times New Roman"/>
              </a:rPr>
              <a:t>software. The funding institutes/centers for these grants are shown above.</a:t>
            </a:r>
            <a:endParaRPr lang="en-US" sz="1200">
              <a:latin typeface="Calibri"/>
              <a:cs typeface="Arial"/>
            </a:endParaRPr>
          </a:p>
        </p:txBody>
      </p:sp>
    </p:spTree>
    <p:extLst>
      <p:ext uri="{BB962C8B-B14F-4D97-AF65-F5344CB8AC3E}">
        <p14:creationId xmlns:p14="http://schemas.microsoft.com/office/powerpoint/2010/main" val="232428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NHGRI will continue its commitment to transparency and program assessment</a:t>
            </a:r>
          </a:p>
        </p:txBody>
      </p:sp>
      <p:sp>
        <p:nvSpPr>
          <p:cNvPr id="4" name="Slide Number Placeholder 3"/>
          <p:cNvSpPr>
            <a:spLocks noGrp="1"/>
          </p:cNvSpPr>
          <p:nvPr>
            <p:ph type="sldNum" sz="quarter" idx="4"/>
          </p:nvPr>
        </p:nvSpPr>
        <p:spPr/>
        <p:txBody>
          <a:bodyPr/>
          <a:lstStyle/>
          <a:p>
            <a:fld id="{A59FB69D-9E19-4FB8-BEAE-20F88589C44A}" type="slidenum">
              <a:rPr lang="en-US" smtClean="0"/>
              <a:pPr/>
              <a:t>3</a:t>
            </a:fld>
            <a:endParaRPr lang="en-US"/>
          </a:p>
        </p:txBody>
      </p:sp>
      <p:pic>
        <p:nvPicPr>
          <p:cNvPr id="6" name="Picture 5" descr="A close-up of a brochure Evolution of the Centers of Excellence in Genomic Science (CEGS) Program&#10;&#10;">
            <a:extLst>
              <a:ext uri="{FF2B5EF4-FFF2-40B4-BE49-F238E27FC236}">
                <a16:creationId xmlns:a16="http://schemas.microsoft.com/office/drawing/2014/main" id="{B25DD34B-4CA6-E27E-758A-59851DE6C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491" y="3782964"/>
            <a:ext cx="4577333" cy="2733184"/>
          </a:xfrm>
          <a:prstGeom prst="rect">
            <a:avLst/>
          </a:prstGeom>
        </p:spPr>
      </p:pic>
      <p:sp>
        <p:nvSpPr>
          <p:cNvPr id="8" name="TextBox 7">
            <a:extLst>
              <a:ext uri="{FF2B5EF4-FFF2-40B4-BE49-F238E27FC236}">
                <a16:creationId xmlns:a16="http://schemas.microsoft.com/office/drawing/2014/main" id="{E40664DA-5760-197A-D4F5-FCF83591D1D4}"/>
              </a:ext>
            </a:extLst>
          </p:cNvPr>
          <p:cNvSpPr txBox="1"/>
          <p:nvPr/>
        </p:nvSpPr>
        <p:spPr>
          <a:xfrm>
            <a:off x="461420" y="2361934"/>
            <a:ext cx="7484430" cy="2842060"/>
          </a:xfrm>
          <a:prstGeom prst="rect">
            <a:avLst/>
          </a:prstGeom>
          <a:noFill/>
        </p:spPr>
        <p:txBody>
          <a:bodyPr wrap="square">
            <a:spAutoFit/>
          </a:bodyPr>
          <a:lstStyle/>
          <a:p>
            <a:pPr marL="457200" indent="-301752">
              <a:lnSpc>
                <a:spcPct val="110000"/>
              </a:lnSpc>
              <a:buFont typeface="Arial" panose="020B0604020202020204" pitchFamily="34" charset="0"/>
              <a:buChar char="•"/>
            </a:pPr>
            <a:r>
              <a:rPr lang="en-US" sz="3300" dirty="0">
                <a:solidFill>
                  <a:schemeClr val="tx2"/>
                </a:solidFill>
              </a:rPr>
              <a:t>We are conducting mixed-methods program evaluations and plan to publish the results both in public formats and in peer-reviewed journals.</a:t>
            </a:r>
          </a:p>
        </p:txBody>
      </p:sp>
      <p:sp>
        <p:nvSpPr>
          <p:cNvPr id="9" name="TextBox 8">
            <a:extLst>
              <a:ext uri="{FF2B5EF4-FFF2-40B4-BE49-F238E27FC236}">
                <a16:creationId xmlns:a16="http://schemas.microsoft.com/office/drawing/2014/main" id="{BA98ADE0-7AB4-A5EF-B42A-461E31A6540E}"/>
              </a:ext>
            </a:extLst>
          </p:cNvPr>
          <p:cNvSpPr txBox="1"/>
          <p:nvPr/>
        </p:nvSpPr>
        <p:spPr>
          <a:xfrm>
            <a:off x="9390640" y="6498546"/>
            <a:ext cx="2225289" cy="276999"/>
          </a:xfrm>
          <a:prstGeom prst="rect">
            <a:avLst/>
          </a:prstGeom>
          <a:noFill/>
        </p:spPr>
        <p:txBody>
          <a:bodyPr wrap="none" rtlCol="0">
            <a:spAutoFit/>
          </a:bodyPr>
          <a:lstStyle/>
          <a:p>
            <a:r>
              <a:rPr lang="en-US" sz="1200" dirty="0"/>
              <a:t>Thanks to Darryl </a:t>
            </a:r>
            <a:r>
              <a:rPr lang="en-US" sz="1200" dirty="0" err="1"/>
              <a:t>Leja</a:t>
            </a:r>
            <a:r>
              <a:rPr lang="en-US" sz="1200" dirty="0"/>
              <a:t>, NHGRI</a:t>
            </a:r>
          </a:p>
        </p:txBody>
      </p:sp>
    </p:spTree>
    <p:extLst>
      <p:ext uri="{BB962C8B-B14F-4D97-AF65-F5344CB8AC3E}">
        <p14:creationId xmlns:p14="http://schemas.microsoft.com/office/powerpoint/2010/main" val="3819161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1B82-149F-86D1-49BD-77B7FBFEB174}"/>
              </a:ext>
            </a:extLst>
          </p:cNvPr>
          <p:cNvSpPr>
            <a:spLocks noGrp="1"/>
          </p:cNvSpPr>
          <p:nvPr>
            <p:ph type="title"/>
          </p:nvPr>
        </p:nvSpPr>
        <p:spPr>
          <a:xfrm>
            <a:off x="343697" y="270692"/>
            <a:ext cx="11365899" cy="1688737"/>
          </a:xfrm>
        </p:spPr>
        <p:txBody>
          <a:bodyPr/>
          <a:lstStyle/>
          <a:p>
            <a:r>
              <a:rPr lang="en-US"/>
              <a:t>Dissemination of techniques into funding by many NIH institutes/centers: </a:t>
            </a:r>
            <a:r>
              <a:rPr lang="en-US" err="1"/>
              <a:t>scATAC</a:t>
            </a:r>
            <a:r>
              <a:rPr lang="en-US"/>
              <a:t>-Seq</a:t>
            </a:r>
            <a:endParaRPr lang="en-US" sz="1800"/>
          </a:p>
        </p:txBody>
      </p:sp>
      <p:sp>
        <p:nvSpPr>
          <p:cNvPr id="4" name="Slide Number Placeholder 3">
            <a:extLst>
              <a:ext uri="{FF2B5EF4-FFF2-40B4-BE49-F238E27FC236}">
                <a16:creationId xmlns:a16="http://schemas.microsoft.com/office/drawing/2014/main" id="{CA2DFDB2-7AF5-F0F2-4043-28B233B97447}"/>
              </a:ext>
            </a:extLst>
          </p:cNvPr>
          <p:cNvSpPr>
            <a:spLocks noGrp="1"/>
          </p:cNvSpPr>
          <p:nvPr>
            <p:ph type="sldNum" sz="quarter" idx="4"/>
          </p:nvPr>
        </p:nvSpPr>
        <p:spPr/>
        <p:txBody>
          <a:bodyPr/>
          <a:lstStyle/>
          <a:p>
            <a:fld id="{A59FB69D-9E19-4FB8-BEAE-20F88589C44A}" type="slidenum">
              <a:rPr lang="en-US" smtClean="0"/>
              <a:pPr/>
              <a:t>30</a:t>
            </a:fld>
            <a:endParaRPr lang="en-US"/>
          </a:p>
        </p:txBody>
      </p:sp>
      <p:pic>
        <p:nvPicPr>
          <p:cNvPr id="3" name="Picture 2">
            <a:extLst>
              <a:ext uri="{FF2B5EF4-FFF2-40B4-BE49-F238E27FC236}">
                <a16:creationId xmlns:a16="http://schemas.microsoft.com/office/drawing/2014/main" id="{7CEB2CFB-91F7-862D-D20B-2B8E28464DE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28" y="2769160"/>
            <a:ext cx="11796461" cy="2511774"/>
          </a:xfrm>
          <a:prstGeom prst="rect">
            <a:avLst/>
          </a:prstGeom>
        </p:spPr>
      </p:pic>
      <p:sp>
        <p:nvSpPr>
          <p:cNvPr id="6" name="TextBox 5">
            <a:extLst>
              <a:ext uri="{FF2B5EF4-FFF2-40B4-BE49-F238E27FC236}">
                <a16:creationId xmlns:a16="http://schemas.microsoft.com/office/drawing/2014/main" id="{424C1A4D-4EFD-5AC8-2B4A-11D510727EF4}"/>
              </a:ext>
            </a:extLst>
          </p:cNvPr>
          <p:cNvSpPr txBox="1"/>
          <p:nvPr/>
        </p:nvSpPr>
        <p:spPr>
          <a:xfrm>
            <a:off x="870856" y="6410125"/>
            <a:ext cx="10863943" cy="276999"/>
          </a:xfrm>
          <a:prstGeom prst="rect">
            <a:avLst/>
          </a:prstGeom>
          <a:noFill/>
        </p:spPr>
        <p:txBody>
          <a:bodyPr wrap="square" lIns="91440" tIns="45720" rIns="91440" bIns="45720" anchor="t">
            <a:spAutoFit/>
          </a:bodyPr>
          <a:lstStyle/>
          <a:p>
            <a:r>
              <a:rPr lang="en-US" sz="1200">
                <a:effectLst/>
                <a:latin typeface="Calibri"/>
                <a:ea typeface="Calibri" panose="020F0502020204030204" pitchFamily="34" charset="0"/>
                <a:cs typeface="Times New Roman"/>
              </a:rPr>
              <a:t>*</a:t>
            </a:r>
            <a:r>
              <a:rPr lang="en-US" sz="1200">
                <a:latin typeface="Calibri"/>
                <a:cs typeface="Times New Roman"/>
              </a:rPr>
              <a:t>NIH-awarded, type 1 and 2 grants that mention "</a:t>
            </a:r>
            <a:r>
              <a:rPr lang="en-US" sz="1200" err="1">
                <a:latin typeface="Calibri"/>
                <a:cs typeface="Times New Roman"/>
              </a:rPr>
              <a:t>scATAC</a:t>
            </a:r>
            <a:r>
              <a:rPr lang="en-US" sz="1200">
                <a:latin typeface="Calibri"/>
                <a:cs typeface="Times New Roman"/>
              </a:rPr>
              <a:t>-Seq" were analyzed with the IN-SPIRE</a:t>
            </a:r>
            <a:r>
              <a:rPr lang="en-US" sz="1200" baseline="30000">
                <a:latin typeface="Calibri"/>
                <a:cs typeface="Times New Roman"/>
              </a:rPr>
              <a:t>TM </a:t>
            </a:r>
            <a:r>
              <a:rPr lang="en-US" sz="1200">
                <a:latin typeface="Calibri"/>
                <a:cs typeface="Times New Roman"/>
              </a:rPr>
              <a:t>software. The funding institutes/centers for these grants are shown above.</a:t>
            </a:r>
            <a:endParaRPr lang="en-US" sz="1200">
              <a:latin typeface="Calibri"/>
              <a:cs typeface="Arial"/>
            </a:endParaRPr>
          </a:p>
        </p:txBody>
      </p:sp>
    </p:spTree>
    <p:extLst>
      <p:ext uri="{BB962C8B-B14F-4D97-AF65-F5344CB8AC3E}">
        <p14:creationId xmlns:p14="http://schemas.microsoft.com/office/powerpoint/2010/main" val="2887733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ED0F7-9A23-6D4F-0CA6-78E2F47AC835}"/>
              </a:ext>
            </a:extLst>
          </p:cNvPr>
          <p:cNvSpPr txBox="1"/>
          <p:nvPr/>
        </p:nvSpPr>
        <p:spPr>
          <a:xfrm>
            <a:off x="170570" y="317753"/>
            <a:ext cx="11981713" cy="1077218"/>
          </a:xfrm>
          <a:prstGeom prst="rect">
            <a:avLst/>
          </a:prstGeom>
          <a:noFill/>
        </p:spPr>
        <p:txBody>
          <a:bodyPr wrap="square">
            <a:spAutoFit/>
          </a:bodyPr>
          <a:lstStyle/>
          <a:p>
            <a:r>
              <a:rPr lang="en-US" sz="3200" b="1" u="sng" kern="100">
                <a:effectLst/>
                <a:latin typeface="+mj-lt"/>
                <a:ea typeface="Calibri" panose="020F0502020204030204" pitchFamily="34" charset="0"/>
                <a:cs typeface="Times New Roman" panose="02020603050405020304" pitchFamily="18" charset="0"/>
              </a:rPr>
              <a:t>Evaluation Question 3:</a:t>
            </a:r>
            <a:r>
              <a:rPr lang="en-US" sz="3200" b="1" kern="100">
                <a:effectLst/>
                <a:latin typeface="+mj-lt"/>
                <a:ea typeface="Calibri" panose="020F0502020204030204" pitchFamily="34" charset="0"/>
                <a:cs typeface="Times New Roman" panose="02020603050405020304" pitchFamily="18" charset="0"/>
              </a:rPr>
              <a:t> How did program funding influence grantees’ careers? </a:t>
            </a:r>
            <a:endParaRPr lang="en-US" sz="3200" kern="100">
              <a:effectLst/>
              <a:latin typeface="+mj-lt"/>
              <a:ea typeface="Calibri" panose="020F0502020204030204" pitchFamily="34"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31</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1846065"/>
            <a:ext cx="11402295" cy="1569660"/>
          </a:xfrm>
          <a:prstGeom prst="rect">
            <a:avLst/>
          </a:prstGeom>
          <a:noFill/>
        </p:spPr>
        <p:txBody>
          <a:bodyPr wrap="square" rtlCol="0">
            <a:spAutoFit/>
          </a:bodyPr>
          <a:lstStyle/>
          <a:p>
            <a:r>
              <a:rPr lang="en-US" dirty="0">
                <a:ea typeface="Calibri" panose="020F0502020204030204" pitchFamily="34" charset="0"/>
                <a:cs typeface="Times New Roman" panose="02020603050405020304" pitchFamily="18" charset="0"/>
              </a:rPr>
              <a:t>T</a:t>
            </a:r>
            <a:r>
              <a:rPr lang="en-US" dirty="0">
                <a:effectLst/>
                <a:ea typeface="Calibri" panose="020F0502020204030204" pitchFamily="34" charset="0"/>
                <a:cs typeface="Times New Roman" panose="02020603050405020304" pitchFamily="18" charset="0"/>
              </a:rPr>
              <a:t>he CEGS program had a positive impact on careers by directly improving grant funding levels for investigators, and by allowing personnel at many levels to create or participate in outreach activities that helped to encourage others to pursue science as well.</a:t>
            </a:r>
            <a:r>
              <a:rPr lang="en-US" dirty="0">
                <a:effectLst/>
              </a:rPr>
              <a:t> </a:t>
            </a:r>
            <a:endParaRPr lang="en-US" dirty="0"/>
          </a:p>
        </p:txBody>
      </p:sp>
      <p:graphicFrame>
        <p:nvGraphicFramePr>
          <p:cNvPr id="2" name="Content Placeholder 4" descr="Bar Graph: Summer Programs (71%); Journal Club or Scientific Seminar (63%); Undergraduate courses or mentoring (54%); Completion of an individual development plan (IDF) (42%); Science communication to an non-academic audience (38%); Other (17%)">
            <a:extLst>
              <a:ext uri="{FF2B5EF4-FFF2-40B4-BE49-F238E27FC236}">
                <a16:creationId xmlns:a16="http://schemas.microsoft.com/office/drawing/2014/main" id="{98F91AA8-A87A-A737-A804-447241AC68C8}"/>
              </a:ext>
            </a:extLst>
          </p:cNvPr>
          <p:cNvGraphicFramePr>
            <a:graphicFrameLocks/>
          </p:cNvGraphicFramePr>
          <p:nvPr>
            <p:extLst>
              <p:ext uri="{D42A27DB-BD31-4B8C-83A1-F6EECF244321}">
                <p14:modId xmlns:p14="http://schemas.microsoft.com/office/powerpoint/2010/main" val="1003624939"/>
              </p:ext>
            </p:extLst>
          </p:nvPr>
        </p:nvGraphicFramePr>
        <p:xfrm>
          <a:off x="1696177" y="3673457"/>
          <a:ext cx="9576770" cy="280602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89D3575-B55B-3BCC-1104-B37E6EA15B7C}"/>
              </a:ext>
            </a:extLst>
          </p:cNvPr>
          <p:cNvSpPr txBox="1"/>
          <p:nvPr/>
        </p:nvSpPr>
        <p:spPr>
          <a:xfrm>
            <a:off x="3685414" y="3332274"/>
            <a:ext cx="7852671" cy="400110"/>
          </a:xfrm>
          <a:prstGeom prst="rect">
            <a:avLst/>
          </a:prstGeom>
          <a:noFill/>
        </p:spPr>
        <p:txBody>
          <a:bodyPr wrap="square">
            <a:spAutoFit/>
          </a:bodyPr>
          <a:lstStyle/>
          <a:p>
            <a:r>
              <a:rPr lang="en-US" sz="2000">
                <a:effectLst/>
                <a:latin typeface="Arial" panose="020B0604020202020204" pitchFamily="34" charset="0"/>
                <a:ea typeface="Arial" panose="020B0604020202020204" pitchFamily="34" charset="0"/>
              </a:rPr>
              <a:t>Survey Results: Participation in Education and Outreach Activities</a:t>
            </a:r>
            <a:endParaRPr lang="en-US" sz="2000"/>
          </a:p>
        </p:txBody>
      </p:sp>
    </p:spTree>
    <p:extLst>
      <p:ext uri="{BB962C8B-B14F-4D97-AF65-F5344CB8AC3E}">
        <p14:creationId xmlns:p14="http://schemas.microsoft.com/office/powerpoint/2010/main" val="7048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59FB69D-9E19-4FB8-BEAE-20F88589C44A}" type="slidenum">
              <a:rPr lang="en-US" smtClean="0"/>
              <a:pPr/>
              <a:t>32</a:t>
            </a:fld>
            <a:endParaRPr lang="en-US"/>
          </a:p>
        </p:txBody>
      </p:sp>
      <p:sp>
        <p:nvSpPr>
          <p:cNvPr id="2" name="Title 1"/>
          <p:cNvSpPr>
            <a:spLocks noGrp="1"/>
          </p:cNvSpPr>
          <p:nvPr>
            <p:ph type="title"/>
          </p:nvPr>
        </p:nvSpPr>
        <p:spPr/>
        <p:txBody>
          <a:bodyPr/>
          <a:lstStyle/>
          <a:p>
            <a:r>
              <a:rPr lang="en-US" dirty="0"/>
              <a:t>NIH Grant Metrics – Subsequent Funding </a:t>
            </a:r>
          </a:p>
        </p:txBody>
      </p:sp>
      <p:graphicFrame>
        <p:nvGraphicFramePr>
          <p:cNvPr id="7" name="Table 6">
            <a:extLst>
              <a:ext uri="{FF2B5EF4-FFF2-40B4-BE49-F238E27FC236}">
                <a16:creationId xmlns:a16="http://schemas.microsoft.com/office/drawing/2014/main" id="{B960A0BC-16F1-1AAA-C8CE-E5728EBCEEAB}"/>
              </a:ext>
            </a:extLst>
          </p:cNvPr>
          <p:cNvGraphicFramePr>
            <a:graphicFrameLocks noGrp="1"/>
          </p:cNvGraphicFramePr>
          <p:nvPr>
            <p:extLst>
              <p:ext uri="{D42A27DB-BD31-4B8C-83A1-F6EECF244321}">
                <p14:modId xmlns:p14="http://schemas.microsoft.com/office/powerpoint/2010/main" val="3876623858"/>
              </p:ext>
            </p:extLst>
          </p:nvPr>
        </p:nvGraphicFramePr>
        <p:xfrm>
          <a:off x="698505" y="1942407"/>
          <a:ext cx="7009971" cy="3450475"/>
        </p:xfrm>
        <a:graphic>
          <a:graphicData uri="http://schemas.openxmlformats.org/drawingml/2006/table">
            <a:tbl>
              <a:tblPr firstRow="1" firstCol="1" bandRow="1"/>
              <a:tblGrid>
                <a:gridCol w="2657762">
                  <a:extLst>
                    <a:ext uri="{9D8B030D-6E8A-4147-A177-3AD203B41FA5}">
                      <a16:colId xmlns:a16="http://schemas.microsoft.com/office/drawing/2014/main" val="2264835"/>
                    </a:ext>
                  </a:extLst>
                </a:gridCol>
                <a:gridCol w="2450279">
                  <a:extLst>
                    <a:ext uri="{9D8B030D-6E8A-4147-A177-3AD203B41FA5}">
                      <a16:colId xmlns:a16="http://schemas.microsoft.com/office/drawing/2014/main" val="4224981471"/>
                    </a:ext>
                  </a:extLst>
                </a:gridCol>
                <a:gridCol w="1901930">
                  <a:extLst>
                    <a:ext uri="{9D8B030D-6E8A-4147-A177-3AD203B41FA5}">
                      <a16:colId xmlns:a16="http://schemas.microsoft.com/office/drawing/2014/main" val="3812848855"/>
                    </a:ext>
                  </a:extLst>
                </a:gridCol>
              </a:tblGrid>
              <a:tr h="599192">
                <a:tc>
                  <a:txBody>
                    <a:bodyPr/>
                    <a:lstStyle/>
                    <a:p>
                      <a:pPr marL="0" marR="0">
                        <a:spcBef>
                          <a:spcPts val="0"/>
                        </a:spcBef>
                        <a:spcAft>
                          <a:spcPts val="600"/>
                        </a:spcAft>
                      </a:pPr>
                      <a:r>
                        <a:rPr lang="en-US" sz="2000" b="1" dirty="0">
                          <a:solidFill>
                            <a:srgbClr val="FFFFFF"/>
                          </a:solidFill>
                          <a:effectLst/>
                          <a:latin typeface="Calibri" panose="020F0502020204030204" pitchFamily="34" charset="0"/>
                          <a:ea typeface="Arial" panose="020B0604020202020204" pitchFamily="34" charset="0"/>
                          <a:cs typeface="Arial" panose="020B0604020202020204" pitchFamily="34" charset="0"/>
                        </a:rPr>
                        <a:t>Yearly Averages </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000" b="1">
                          <a:solidFill>
                            <a:srgbClr val="FFFFFF"/>
                          </a:solidFill>
                          <a:effectLst/>
                          <a:latin typeface="Calibri" panose="020F0502020204030204" pitchFamily="34" charset="0"/>
                          <a:ea typeface="Arial" panose="020B0604020202020204" pitchFamily="34" charset="0"/>
                          <a:cs typeface="Arial" panose="020B0604020202020204" pitchFamily="34" charset="0"/>
                        </a:rPr>
                        <a:t>CEGS Grantees –               Pre-Grant (n=36)</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000" b="1">
                          <a:solidFill>
                            <a:srgbClr val="FFFFFF"/>
                          </a:solidFill>
                          <a:effectLst/>
                          <a:latin typeface="Calibri" panose="020F0502020204030204" pitchFamily="34" charset="0"/>
                          <a:ea typeface="Arial" panose="020B0604020202020204" pitchFamily="34" charset="0"/>
                          <a:cs typeface="Arial" panose="020B0604020202020204" pitchFamily="34" charset="0"/>
                        </a:rPr>
                        <a:t>CEGS Grantees – Post-Grant (n=31)</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4054455748"/>
                  </a:ext>
                </a:extLst>
              </a:tr>
              <a:tr h="42267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Applications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1.06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1.7</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111619119"/>
                  </a:ext>
                </a:extLst>
              </a:tr>
              <a:tr h="42267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Awards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0.39</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0.38</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490202512"/>
                  </a:ext>
                </a:extLst>
              </a:tr>
              <a:tr h="42267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R01 Applications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0.54</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0.66</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931237822"/>
                  </a:ext>
                </a:extLst>
              </a:tr>
              <a:tr h="42267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R01 Awards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0.16</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0.10</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55260003"/>
                  </a:ext>
                </a:extLst>
              </a:tr>
              <a:tr h="84535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Total Direct Funding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$680,314</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dirty="0">
                          <a:solidFill>
                            <a:schemeClr val="accent5"/>
                          </a:solidFill>
                          <a:effectLst/>
                          <a:latin typeface="Calibri" panose="020F0502020204030204" pitchFamily="34" charset="0"/>
                          <a:ea typeface="Arial" panose="020B0604020202020204" pitchFamily="34" charset="0"/>
                          <a:cs typeface="Arial" panose="020B0604020202020204" pitchFamily="34" charset="0"/>
                        </a:rPr>
                        <a:t>$1,179,259</a:t>
                      </a:r>
                      <a:endParaRPr lang="en-US" sz="2000" dirty="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844161153"/>
                  </a:ext>
                </a:extLst>
              </a:tr>
            </a:tbl>
          </a:graphicData>
        </a:graphic>
      </p:graphicFrame>
      <p:sp>
        <p:nvSpPr>
          <p:cNvPr id="4" name="TextBox 3">
            <a:extLst>
              <a:ext uri="{FF2B5EF4-FFF2-40B4-BE49-F238E27FC236}">
                <a16:creationId xmlns:a16="http://schemas.microsoft.com/office/drawing/2014/main" id="{8ADA675B-C862-9B72-E271-5C14F363F4AE}"/>
              </a:ext>
            </a:extLst>
          </p:cNvPr>
          <p:cNvSpPr txBox="1"/>
          <p:nvPr/>
        </p:nvSpPr>
        <p:spPr>
          <a:xfrm>
            <a:off x="576071" y="5643784"/>
            <a:ext cx="11249484" cy="830997"/>
          </a:xfrm>
          <a:prstGeom prst="rect">
            <a:avLst/>
          </a:prstGeom>
          <a:noFill/>
        </p:spPr>
        <p:txBody>
          <a:bodyPr wrap="square" rtlCol="0">
            <a:spAutoFit/>
          </a:bodyPr>
          <a:lstStyle/>
          <a:p>
            <a:pPr algn="ctr"/>
            <a:r>
              <a:rPr lang="en-US" dirty="0"/>
              <a:t>CEGS grantees submitted more applications and received more direct funding after receiving their CEGS grant.</a:t>
            </a:r>
          </a:p>
        </p:txBody>
      </p:sp>
    </p:spTree>
    <p:extLst>
      <p:ext uri="{BB962C8B-B14F-4D97-AF65-F5344CB8AC3E}">
        <p14:creationId xmlns:p14="http://schemas.microsoft.com/office/powerpoint/2010/main" val="790138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59FB69D-9E19-4FB8-BEAE-20F88589C44A}" type="slidenum">
              <a:rPr lang="en-US" smtClean="0"/>
              <a:pPr/>
              <a:t>33</a:t>
            </a:fld>
            <a:endParaRPr lang="en-US"/>
          </a:p>
        </p:txBody>
      </p:sp>
      <p:sp>
        <p:nvSpPr>
          <p:cNvPr id="2" name="Title 1"/>
          <p:cNvSpPr>
            <a:spLocks noGrp="1"/>
          </p:cNvSpPr>
          <p:nvPr>
            <p:ph type="title"/>
          </p:nvPr>
        </p:nvSpPr>
        <p:spPr/>
        <p:txBody>
          <a:bodyPr/>
          <a:lstStyle/>
          <a:p>
            <a:r>
              <a:rPr lang="en-US" dirty="0"/>
              <a:t>NIH Grant Metrics – Subsequent Funding </a:t>
            </a:r>
          </a:p>
        </p:txBody>
      </p:sp>
      <p:graphicFrame>
        <p:nvGraphicFramePr>
          <p:cNvPr id="7" name="Table 6">
            <a:extLst>
              <a:ext uri="{FF2B5EF4-FFF2-40B4-BE49-F238E27FC236}">
                <a16:creationId xmlns:a16="http://schemas.microsoft.com/office/drawing/2014/main" id="{B960A0BC-16F1-1AAA-C8CE-E5728EBCEEAB}"/>
              </a:ext>
            </a:extLst>
          </p:cNvPr>
          <p:cNvGraphicFramePr>
            <a:graphicFrameLocks noGrp="1"/>
          </p:cNvGraphicFramePr>
          <p:nvPr/>
        </p:nvGraphicFramePr>
        <p:xfrm>
          <a:off x="698505" y="1942407"/>
          <a:ext cx="11004025" cy="3450475"/>
        </p:xfrm>
        <a:graphic>
          <a:graphicData uri="http://schemas.openxmlformats.org/drawingml/2006/table">
            <a:tbl>
              <a:tblPr firstRow="1" firstCol="1" bandRow="1"/>
              <a:tblGrid>
                <a:gridCol w="2657762">
                  <a:extLst>
                    <a:ext uri="{9D8B030D-6E8A-4147-A177-3AD203B41FA5}">
                      <a16:colId xmlns:a16="http://schemas.microsoft.com/office/drawing/2014/main" val="2264835"/>
                    </a:ext>
                  </a:extLst>
                </a:gridCol>
                <a:gridCol w="2450279">
                  <a:extLst>
                    <a:ext uri="{9D8B030D-6E8A-4147-A177-3AD203B41FA5}">
                      <a16:colId xmlns:a16="http://schemas.microsoft.com/office/drawing/2014/main" val="4224981471"/>
                    </a:ext>
                  </a:extLst>
                </a:gridCol>
                <a:gridCol w="1901930">
                  <a:extLst>
                    <a:ext uri="{9D8B030D-6E8A-4147-A177-3AD203B41FA5}">
                      <a16:colId xmlns:a16="http://schemas.microsoft.com/office/drawing/2014/main" val="3812848855"/>
                    </a:ext>
                  </a:extLst>
                </a:gridCol>
                <a:gridCol w="1997027">
                  <a:extLst>
                    <a:ext uri="{9D8B030D-6E8A-4147-A177-3AD203B41FA5}">
                      <a16:colId xmlns:a16="http://schemas.microsoft.com/office/drawing/2014/main" val="2498296955"/>
                    </a:ext>
                  </a:extLst>
                </a:gridCol>
                <a:gridCol w="1997027">
                  <a:extLst>
                    <a:ext uri="{9D8B030D-6E8A-4147-A177-3AD203B41FA5}">
                      <a16:colId xmlns:a16="http://schemas.microsoft.com/office/drawing/2014/main" val="2992157028"/>
                    </a:ext>
                  </a:extLst>
                </a:gridCol>
              </a:tblGrid>
              <a:tr h="599192">
                <a:tc>
                  <a:txBody>
                    <a:bodyPr/>
                    <a:lstStyle/>
                    <a:p>
                      <a:pPr marL="0" marR="0">
                        <a:spcBef>
                          <a:spcPts val="0"/>
                        </a:spcBef>
                        <a:spcAft>
                          <a:spcPts val="600"/>
                        </a:spcAft>
                      </a:pPr>
                      <a:r>
                        <a:rPr lang="en-US" sz="2000" b="1" dirty="0">
                          <a:solidFill>
                            <a:srgbClr val="FFFFFF"/>
                          </a:solidFill>
                          <a:effectLst/>
                          <a:latin typeface="Calibri" panose="020F0502020204030204" pitchFamily="34" charset="0"/>
                          <a:ea typeface="Arial" panose="020B0604020202020204" pitchFamily="34" charset="0"/>
                          <a:cs typeface="Arial" panose="020B0604020202020204" pitchFamily="34" charset="0"/>
                        </a:rPr>
                        <a:t>Yearly Averages </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000" b="1">
                          <a:solidFill>
                            <a:srgbClr val="FFFFFF"/>
                          </a:solidFill>
                          <a:effectLst/>
                          <a:latin typeface="Calibri" panose="020F0502020204030204" pitchFamily="34" charset="0"/>
                          <a:ea typeface="Arial" panose="020B0604020202020204" pitchFamily="34" charset="0"/>
                          <a:cs typeface="Arial" panose="020B0604020202020204" pitchFamily="34" charset="0"/>
                        </a:rPr>
                        <a:t>CEGS Grantees –               Pre-Grant (n=36)</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000" b="1">
                          <a:solidFill>
                            <a:srgbClr val="FFFFFF"/>
                          </a:solidFill>
                          <a:effectLst/>
                          <a:latin typeface="Calibri" panose="020F0502020204030204" pitchFamily="34" charset="0"/>
                          <a:ea typeface="Arial" panose="020B0604020202020204" pitchFamily="34" charset="0"/>
                          <a:cs typeface="Arial" panose="020B0604020202020204" pitchFamily="34" charset="0"/>
                        </a:rPr>
                        <a:t>CEGS Grantees – Post-Grant (n=31)</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000" b="1" dirty="0">
                          <a:solidFill>
                            <a:srgbClr val="FFFFFF"/>
                          </a:solidFill>
                          <a:effectLst/>
                          <a:latin typeface="Calibri" panose="020F0502020204030204" pitchFamily="34" charset="0"/>
                          <a:ea typeface="Arial" panose="020B0604020202020204" pitchFamily="34" charset="0"/>
                          <a:cs typeface="Arial" panose="020B0604020202020204" pitchFamily="34" charset="0"/>
                        </a:rPr>
                        <a:t>Comparison Grantees – Pre-Grant (n=187)</a:t>
                      </a:r>
                      <a:endParaRPr lang="en-US" sz="20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000" b="1">
                          <a:solidFill>
                            <a:srgbClr val="FFFFFF"/>
                          </a:solidFill>
                          <a:effectLst/>
                          <a:latin typeface="Calibri" panose="020F0502020204030204" pitchFamily="34" charset="0"/>
                          <a:ea typeface="Arial" panose="020B0604020202020204" pitchFamily="34" charset="0"/>
                          <a:cs typeface="Arial" panose="020B0604020202020204" pitchFamily="34" charset="0"/>
                        </a:rPr>
                        <a:t>Comparison Grantees – Post-Grant (n=214)</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4054455748"/>
                  </a:ext>
                </a:extLst>
              </a:tr>
              <a:tr h="42267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Applications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1.06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1.7</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0.97</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1.2</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111619119"/>
                  </a:ext>
                </a:extLst>
              </a:tr>
              <a:tr h="42267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Awards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0.39</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0.38</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0.27</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0.35</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490202512"/>
                  </a:ext>
                </a:extLst>
              </a:tr>
              <a:tr h="42267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R01 Applications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0.54</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0.66</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0.53</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0.61</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931237822"/>
                  </a:ext>
                </a:extLst>
              </a:tr>
              <a:tr h="42267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R01 Awards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0.16</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0.10</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0.11</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0.10</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55260003"/>
                  </a:ext>
                </a:extLst>
              </a:tr>
              <a:tr h="845359">
                <a:tc>
                  <a:txBody>
                    <a:bodyPr/>
                    <a:lstStyle/>
                    <a:p>
                      <a:pPr marL="0" marR="0">
                        <a:spcBef>
                          <a:spcPts val="0"/>
                        </a:spcBef>
                        <a:spcAft>
                          <a:spcPts val="600"/>
                        </a:spcAft>
                      </a:pPr>
                      <a:r>
                        <a:rPr lang="en-US" sz="2000" b="1">
                          <a:solidFill>
                            <a:schemeClr val="accent5"/>
                          </a:solidFill>
                          <a:effectLst/>
                          <a:latin typeface="Calibri" panose="020F0502020204030204" pitchFamily="34" charset="0"/>
                          <a:ea typeface="Arial" panose="020B0604020202020204" pitchFamily="34" charset="0"/>
                          <a:cs typeface="Arial" panose="020B0604020202020204" pitchFamily="34" charset="0"/>
                        </a:rPr>
                        <a:t>Total Direct Funding </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$680,314</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$1,179,259</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a:solidFill>
                            <a:schemeClr val="accent5"/>
                          </a:solidFill>
                          <a:effectLst/>
                          <a:latin typeface="Calibri" panose="020F0502020204030204" pitchFamily="34" charset="0"/>
                          <a:ea typeface="Arial" panose="020B0604020202020204" pitchFamily="34" charset="0"/>
                          <a:cs typeface="Arial" panose="020B0604020202020204" pitchFamily="34" charset="0"/>
                        </a:rPr>
                        <a:t>$281,814</a:t>
                      </a:r>
                      <a:endParaRPr lang="en-US" sz="20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000" dirty="0">
                          <a:solidFill>
                            <a:schemeClr val="accent5"/>
                          </a:solidFill>
                          <a:effectLst/>
                          <a:latin typeface="Calibri" panose="020F0502020204030204" pitchFamily="34" charset="0"/>
                          <a:ea typeface="Arial" panose="020B0604020202020204" pitchFamily="34" charset="0"/>
                          <a:cs typeface="Arial" panose="020B0604020202020204" pitchFamily="34" charset="0"/>
                        </a:rPr>
                        <a:t>$754,988</a:t>
                      </a:r>
                      <a:endParaRPr lang="en-US" sz="2000" dirty="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844161153"/>
                  </a:ext>
                </a:extLst>
              </a:tr>
            </a:tbl>
          </a:graphicData>
        </a:graphic>
      </p:graphicFrame>
      <p:sp>
        <p:nvSpPr>
          <p:cNvPr id="4" name="TextBox 3">
            <a:extLst>
              <a:ext uri="{FF2B5EF4-FFF2-40B4-BE49-F238E27FC236}">
                <a16:creationId xmlns:a16="http://schemas.microsoft.com/office/drawing/2014/main" id="{8ADA675B-C862-9B72-E271-5C14F363F4AE}"/>
              </a:ext>
            </a:extLst>
          </p:cNvPr>
          <p:cNvSpPr txBox="1"/>
          <p:nvPr/>
        </p:nvSpPr>
        <p:spPr>
          <a:xfrm>
            <a:off x="576071" y="5643784"/>
            <a:ext cx="11249484" cy="830997"/>
          </a:xfrm>
          <a:prstGeom prst="rect">
            <a:avLst/>
          </a:prstGeom>
          <a:noFill/>
        </p:spPr>
        <p:txBody>
          <a:bodyPr wrap="square" rtlCol="0">
            <a:spAutoFit/>
          </a:bodyPr>
          <a:lstStyle/>
          <a:p>
            <a:pPr algn="ctr"/>
            <a:r>
              <a:rPr lang="en-US" dirty="0"/>
              <a:t>Comparison R01 grantee group also submitted more grants after receiving their R01’s and received more direct funding.</a:t>
            </a:r>
          </a:p>
        </p:txBody>
      </p:sp>
    </p:spTree>
    <p:extLst>
      <p:ext uri="{BB962C8B-B14F-4D97-AF65-F5344CB8AC3E}">
        <p14:creationId xmlns:p14="http://schemas.microsoft.com/office/powerpoint/2010/main" val="2041069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ED0F7-9A23-6D4F-0CA6-78E2F47AC835}"/>
              </a:ext>
            </a:extLst>
          </p:cNvPr>
          <p:cNvSpPr txBox="1"/>
          <p:nvPr/>
        </p:nvSpPr>
        <p:spPr>
          <a:xfrm>
            <a:off x="170570" y="317753"/>
            <a:ext cx="11981713" cy="1569660"/>
          </a:xfrm>
          <a:prstGeom prst="rect">
            <a:avLst/>
          </a:prstGeom>
          <a:noFill/>
        </p:spPr>
        <p:txBody>
          <a:bodyPr wrap="square">
            <a:spAutoFit/>
          </a:bodyPr>
          <a:lstStyle/>
          <a:p>
            <a:r>
              <a:rPr lang="en-US" sz="3200" b="1" u="sng" kern="100">
                <a:effectLst/>
                <a:latin typeface="+mj-lt"/>
                <a:ea typeface="Calibri" panose="020F0502020204030204" pitchFamily="34" charset="0"/>
                <a:cs typeface="Times New Roman" panose="02020603050405020304" pitchFamily="18" charset="0"/>
              </a:rPr>
              <a:t>Evaluation Question 4:</a:t>
            </a:r>
            <a:r>
              <a:rPr lang="en-US" sz="3200" b="1" kern="100">
                <a:effectLst/>
                <a:latin typeface="+mj-lt"/>
                <a:ea typeface="Calibri" panose="020F0502020204030204" pitchFamily="34" charset="0"/>
                <a:cs typeface="Times New Roman" panose="02020603050405020304" pitchFamily="18" charset="0"/>
              </a:rPr>
              <a:t> What have been the strengths (outcomes and achievements) of the program? Are there suggestions/opportunities for improvement?</a:t>
            </a:r>
            <a:endParaRPr lang="en-US" sz="3200" kern="100">
              <a:effectLst/>
              <a:latin typeface="+mj-lt"/>
              <a:ea typeface="Calibri" panose="020F0502020204030204" pitchFamily="34"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34</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2053883"/>
            <a:ext cx="11402295" cy="1200329"/>
          </a:xfrm>
          <a:prstGeom prst="rect">
            <a:avLst/>
          </a:prstGeom>
          <a:noFill/>
        </p:spPr>
        <p:txBody>
          <a:bodyPr wrap="square" rtlCol="0">
            <a:spAutoFit/>
          </a:bodyPr>
          <a:lstStyle/>
          <a:p>
            <a:r>
              <a:rPr lang="en-US">
                <a:ea typeface="Calibri" panose="020F0502020204030204" pitchFamily="34" charset="0"/>
                <a:cs typeface="Times New Roman" panose="02020603050405020304" pitchFamily="18" charset="0"/>
              </a:rPr>
              <a:t>Strengths: </a:t>
            </a:r>
          </a:p>
          <a:p>
            <a:pPr marL="457200" indent="-457200">
              <a:buAutoNum type="arabicPeriod"/>
            </a:pPr>
            <a:r>
              <a:rPr lang="en-US">
                <a:cs typeface="Times New Roman" panose="02020603050405020304" pitchFamily="18" charset="0"/>
              </a:rPr>
              <a:t>Fostering collaborations, coordination, and networking. </a:t>
            </a:r>
          </a:p>
          <a:p>
            <a:pPr marL="457200" indent="-457200">
              <a:buAutoNum type="arabicPeriod"/>
            </a:pPr>
            <a:r>
              <a:rPr lang="en-US">
                <a:ea typeface="Calibri" panose="020F0502020204030204" pitchFamily="34" charset="0"/>
                <a:cs typeface="Times New Roman" panose="02020603050405020304" pitchFamily="18" charset="0"/>
              </a:rPr>
              <a:t>S</a:t>
            </a:r>
            <a:r>
              <a:rPr lang="en-US">
                <a:effectLst/>
                <a:ea typeface="Calibri" panose="020F0502020204030204" pitchFamily="34" charset="0"/>
                <a:cs typeface="Times New Roman" panose="02020603050405020304" pitchFamily="18" charset="0"/>
              </a:rPr>
              <a:t>upporting ambitious, high-risk, and high-reward research.</a:t>
            </a:r>
          </a:p>
        </p:txBody>
      </p:sp>
      <p:sp>
        <p:nvSpPr>
          <p:cNvPr id="5" name="Rounded Rectangular Callout 4">
            <a:extLst>
              <a:ext uri="{FF2B5EF4-FFF2-40B4-BE49-F238E27FC236}">
                <a16:creationId xmlns:a16="http://schemas.microsoft.com/office/drawing/2014/main" id="{99E4AF02-16C1-2346-82E8-4320336C84D2}"/>
              </a:ext>
            </a:extLst>
          </p:cNvPr>
          <p:cNvSpPr/>
          <p:nvPr/>
        </p:nvSpPr>
        <p:spPr>
          <a:xfrm>
            <a:off x="1848884" y="3391789"/>
            <a:ext cx="9954340" cy="1678783"/>
          </a:xfrm>
          <a:prstGeom prst="wedgeRoundRectCallout">
            <a:avLst>
              <a:gd name="adj1" fmla="val -58742"/>
              <a:gd name="adj2" fmla="val 19114"/>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really developed an entirely new methodology. We, unfortunately, also found out its limitations….Which is probably a good thing... it was the only way to do this work that otherwise probably never would've seen the light of day.”</a:t>
            </a:r>
            <a:endParaRPr lang="en-US" i="1">
              <a:solidFill>
                <a:schemeClr val="tx1"/>
              </a:solidFill>
            </a:endParaRPr>
          </a:p>
        </p:txBody>
      </p:sp>
      <p:pic>
        <p:nvPicPr>
          <p:cNvPr id="6" name="Graphic 5" descr="User outline">
            <a:extLst>
              <a:ext uri="{FF2B5EF4-FFF2-40B4-BE49-F238E27FC236}">
                <a16:creationId xmlns:a16="http://schemas.microsoft.com/office/drawing/2014/main" id="{043CD390-2533-16A8-77C5-B3ADEE04FD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682" y="4231181"/>
            <a:ext cx="914400" cy="914400"/>
          </a:xfrm>
          <a:prstGeom prst="rect">
            <a:avLst/>
          </a:prstGeom>
        </p:spPr>
      </p:pic>
      <p:sp>
        <p:nvSpPr>
          <p:cNvPr id="9" name="Rounded Rectangular Callout 8">
            <a:extLst>
              <a:ext uri="{FF2B5EF4-FFF2-40B4-BE49-F238E27FC236}">
                <a16:creationId xmlns:a16="http://schemas.microsoft.com/office/drawing/2014/main" id="{34CF24DD-9C48-8B7F-936F-A35A380B1EC4}"/>
              </a:ext>
            </a:extLst>
          </p:cNvPr>
          <p:cNvSpPr/>
          <p:nvPr/>
        </p:nvSpPr>
        <p:spPr>
          <a:xfrm>
            <a:off x="718955" y="5370786"/>
            <a:ext cx="9295901" cy="1297234"/>
          </a:xfrm>
          <a:prstGeom prst="wedgeRoundRectCallout">
            <a:avLst>
              <a:gd name="adj1" fmla="val 60454"/>
              <a:gd name="adj2" fmla="val 13323"/>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i="1">
                <a:solidFill>
                  <a:schemeClr val="tx1"/>
                </a:solidFill>
                <a:latin typeface="Calibri" panose="020F0502020204030204" pitchFamily="34" charset="0"/>
                <a:cs typeface="Calibri" panose="020F0502020204030204" pitchFamily="34" charset="0"/>
              </a:rPr>
              <a:t>“if the program is doing what it's supposed to do, you will walk out of the CEGS meeting feeling like a quarter to a third of the stuff isn't going to work.”</a:t>
            </a:r>
          </a:p>
        </p:txBody>
      </p:sp>
      <p:pic>
        <p:nvPicPr>
          <p:cNvPr id="10" name="Graphic 9" descr="User outline">
            <a:extLst>
              <a:ext uri="{FF2B5EF4-FFF2-40B4-BE49-F238E27FC236}">
                <a16:creationId xmlns:a16="http://schemas.microsoft.com/office/drawing/2014/main" id="{0A52EC95-3B0B-CAFF-FDEB-18BDD19122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3067" y="5884820"/>
            <a:ext cx="914400" cy="914400"/>
          </a:xfrm>
          <a:prstGeom prst="rect">
            <a:avLst/>
          </a:prstGeom>
        </p:spPr>
      </p:pic>
    </p:spTree>
    <p:extLst>
      <p:ext uri="{BB962C8B-B14F-4D97-AF65-F5344CB8AC3E}">
        <p14:creationId xmlns:p14="http://schemas.microsoft.com/office/powerpoint/2010/main" val="188629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2ED0F7-9A23-6D4F-0CA6-78E2F47AC835}"/>
              </a:ext>
            </a:extLst>
          </p:cNvPr>
          <p:cNvSpPr txBox="1"/>
          <p:nvPr/>
        </p:nvSpPr>
        <p:spPr>
          <a:xfrm>
            <a:off x="170570" y="317753"/>
            <a:ext cx="11981713" cy="1569660"/>
          </a:xfrm>
          <a:prstGeom prst="rect">
            <a:avLst/>
          </a:prstGeom>
          <a:noFill/>
        </p:spPr>
        <p:txBody>
          <a:bodyPr wrap="square">
            <a:spAutoFit/>
          </a:bodyPr>
          <a:lstStyle/>
          <a:p>
            <a:r>
              <a:rPr lang="en-US" sz="3200" b="1" u="sng" kern="100">
                <a:effectLst/>
                <a:latin typeface="+mj-lt"/>
                <a:ea typeface="Calibri" panose="020F0502020204030204" pitchFamily="34" charset="0"/>
                <a:cs typeface="Times New Roman" panose="02020603050405020304" pitchFamily="18" charset="0"/>
              </a:rPr>
              <a:t>Evaluation Question 4:</a:t>
            </a:r>
            <a:r>
              <a:rPr lang="en-US" sz="3200" b="1" kern="100">
                <a:effectLst/>
                <a:latin typeface="+mj-lt"/>
                <a:ea typeface="Calibri" panose="020F0502020204030204" pitchFamily="34" charset="0"/>
                <a:cs typeface="Times New Roman" panose="02020603050405020304" pitchFamily="18" charset="0"/>
              </a:rPr>
              <a:t> What have been the strengths (outcomes and achievements) of the program? Are there suggestions/opportunities for improvement?</a:t>
            </a:r>
            <a:endParaRPr lang="en-US" sz="3200" kern="100">
              <a:effectLst/>
              <a:latin typeface="+mj-lt"/>
              <a:ea typeface="Calibri" panose="020F0502020204030204" pitchFamily="34" charset="0"/>
              <a:cs typeface="Times New Roman" panose="02020603050405020304" pitchFamily="18" charset="0"/>
            </a:endParaRPr>
          </a:p>
        </p:txBody>
      </p:sp>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35</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2053883"/>
            <a:ext cx="11402295" cy="1200329"/>
          </a:xfrm>
          <a:prstGeom prst="rect">
            <a:avLst/>
          </a:prstGeom>
          <a:noFill/>
        </p:spPr>
        <p:txBody>
          <a:bodyPr wrap="square" rtlCol="0">
            <a:spAutoFit/>
          </a:bodyPr>
          <a:lstStyle/>
          <a:p>
            <a:r>
              <a:rPr lang="en-US">
                <a:ea typeface="Calibri" panose="020F0502020204030204" pitchFamily="34" charset="0"/>
                <a:cs typeface="Times New Roman" panose="02020603050405020304" pitchFamily="18" charset="0"/>
              </a:rPr>
              <a:t>Strengths: </a:t>
            </a:r>
          </a:p>
          <a:p>
            <a:r>
              <a:rPr lang="en-US">
                <a:effectLst/>
                <a:ea typeface="Calibri" panose="020F0502020204030204" pitchFamily="34" charset="0"/>
                <a:cs typeface="Times New Roman" panose="02020603050405020304" pitchFamily="18" charset="0"/>
              </a:rPr>
              <a:t>3.  Providing freedom and flexibility in research.</a:t>
            </a:r>
            <a:r>
              <a:rPr lang="en-US">
                <a:effectLst/>
              </a:rPr>
              <a:t> </a:t>
            </a:r>
          </a:p>
          <a:p>
            <a:r>
              <a:rPr lang="en-US"/>
              <a:t>4.  Enabling technology development in an NIH grant.</a:t>
            </a:r>
          </a:p>
        </p:txBody>
      </p:sp>
      <p:sp>
        <p:nvSpPr>
          <p:cNvPr id="2" name="Rounded Rectangular Callout 1">
            <a:extLst>
              <a:ext uri="{FF2B5EF4-FFF2-40B4-BE49-F238E27FC236}">
                <a16:creationId xmlns:a16="http://schemas.microsoft.com/office/drawing/2014/main" id="{C6906EAD-83F6-3364-C557-57333A449FA4}"/>
              </a:ext>
            </a:extLst>
          </p:cNvPr>
          <p:cNvSpPr/>
          <p:nvPr/>
        </p:nvSpPr>
        <p:spPr>
          <a:xfrm>
            <a:off x="718955" y="3731172"/>
            <a:ext cx="9295901" cy="2627587"/>
          </a:xfrm>
          <a:prstGeom prst="wedgeRoundRectCallout">
            <a:avLst>
              <a:gd name="adj1" fmla="val 60341"/>
              <a:gd name="adj2" fmla="val 25476"/>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was often people who are already doing technology development and willing to take those risks who were now looking at the NIH saying, ‘Who is willing to be accepting of this kind of tech development?’ And there aren't too many mechanisms. CEGS is one. And the other one - P41 Centers originally from NCRR and then from GM.” </a:t>
            </a:r>
            <a:endParaRPr lang="en-US" i="1">
              <a:solidFill>
                <a:schemeClr val="tx1"/>
              </a:solidFill>
            </a:endParaRPr>
          </a:p>
        </p:txBody>
      </p:sp>
      <p:pic>
        <p:nvPicPr>
          <p:cNvPr id="3" name="Graphic 2" descr="User outline">
            <a:extLst>
              <a:ext uri="{FF2B5EF4-FFF2-40B4-BE49-F238E27FC236}">
                <a16:creationId xmlns:a16="http://schemas.microsoft.com/office/drawing/2014/main" id="{6DA1FF5D-FE80-18F7-428A-5F7227442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067" y="5444359"/>
            <a:ext cx="914400" cy="914400"/>
          </a:xfrm>
          <a:prstGeom prst="rect">
            <a:avLst/>
          </a:prstGeom>
        </p:spPr>
      </p:pic>
    </p:spTree>
    <p:extLst>
      <p:ext uri="{BB962C8B-B14F-4D97-AF65-F5344CB8AC3E}">
        <p14:creationId xmlns:p14="http://schemas.microsoft.com/office/powerpoint/2010/main" val="3960114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36</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2053883"/>
            <a:ext cx="11653795" cy="1938992"/>
          </a:xfrm>
          <a:prstGeom prst="rect">
            <a:avLst/>
          </a:prstGeom>
          <a:noFill/>
        </p:spPr>
        <p:txBody>
          <a:bodyPr wrap="square" rtlCol="0">
            <a:spAutoFit/>
          </a:bodyPr>
          <a:lstStyle/>
          <a:p>
            <a:r>
              <a:rPr lang="en-US">
                <a:ea typeface="Calibri" panose="020F0502020204030204" pitchFamily="34" charset="0"/>
                <a:cs typeface="Times New Roman" panose="02020603050405020304" pitchFamily="18" charset="0"/>
              </a:rPr>
              <a:t>Suggestions/Opportunities for Improvement (1/3):</a:t>
            </a:r>
          </a:p>
          <a:p>
            <a:pPr marL="457200" indent="-457200">
              <a:buAutoNum type="arabicPeriod"/>
            </a:pPr>
            <a:r>
              <a:rPr lang="en-US">
                <a:cs typeface="Times New Roman" panose="02020603050405020304" pitchFamily="18" charset="0"/>
              </a:rPr>
              <a:t>Survey participants mentioned a need for more workshop and training opportunities, as well as more targeted outreach of diverse populations.</a:t>
            </a:r>
          </a:p>
          <a:p>
            <a:pPr marL="457200" indent="-457200">
              <a:buAutoNum type="arabicPeriod"/>
            </a:pPr>
            <a:endParaRPr lang="en-US">
              <a:cs typeface="Times New Roman" panose="02020603050405020304" pitchFamily="18" charset="0"/>
            </a:endParaRPr>
          </a:p>
          <a:p>
            <a:pPr marL="457200" indent="-457200">
              <a:buAutoNum type="arabicPeriod"/>
            </a:pPr>
            <a:r>
              <a:rPr lang="en-US">
                <a:cs typeface="Times New Roman" panose="02020603050405020304" pitchFamily="18" charset="0"/>
              </a:rPr>
              <a:t>Investigators felt that NHGRI should ensure that CEGS go beyond nucleic acids.</a:t>
            </a:r>
          </a:p>
        </p:txBody>
      </p:sp>
      <p:sp>
        <p:nvSpPr>
          <p:cNvPr id="2" name="Rounded Rectangular Callout 1">
            <a:extLst>
              <a:ext uri="{FF2B5EF4-FFF2-40B4-BE49-F238E27FC236}">
                <a16:creationId xmlns:a16="http://schemas.microsoft.com/office/drawing/2014/main" id="{C6906EAD-83F6-3364-C557-57333A449FA4}"/>
              </a:ext>
            </a:extLst>
          </p:cNvPr>
          <p:cNvSpPr/>
          <p:nvPr/>
        </p:nvSpPr>
        <p:spPr>
          <a:xfrm>
            <a:off x="708445" y="4243425"/>
            <a:ext cx="9295901" cy="2109281"/>
          </a:xfrm>
          <a:prstGeom prst="wedgeRoundRectCallout">
            <a:avLst>
              <a:gd name="adj1" fmla="val 60341"/>
              <a:gd name="adj2" fmla="val 25476"/>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think the drawing hard lines of once it's not nucleic acid-based, it's no longer within the purview of the NHGRI, has been a disservice to genome biology as a whole…. it limits our ability to actually understand the impact of genome biology on everything from evolution to general biology to disease processes.”</a:t>
            </a:r>
            <a:r>
              <a:rPr lang="en-US" i="1">
                <a:solidFill>
                  <a:schemeClr val="tx1"/>
                </a:solidFill>
                <a:effectLst/>
              </a:rPr>
              <a:t> </a:t>
            </a:r>
            <a:endParaRPr lang="en-US" i="1">
              <a:solidFill>
                <a:schemeClr val="tx1"/>
              </a:solidFill>
            </a:endParaRPr>
          </a:p>
        </p:txBody>
      </p:sp>
      <p:pic>
        <p:nvPicPr>
          <p:cNvPr id="3" name="Graphic 2" descr="User outline">
            <a:extLst>
              <a:ext uri="{FF2B5EF4-FFF2-40B4-BE49-F238E27FC236}">
                <a16:creationId xmlns:a16="http://schemas.microsoft.com/office/drawing/2014/main" id="{6DA1FF5D-FE80-18F7-428A-5F72274427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2557" y="5485426"/>
            <a:ext cx="914400" cy="914400"/>
          </a:xfrm>
          <a:prstGeom prst="rect">
            <a:avLst/>
          </a:prstGeom>
        </p:spPr>
      </p:pic>
      <p:sp>
        <p:nvSpPr>
          <p:cNvPr id="5" name="TextBox 4">
            <a:extLst>
              <a:ext uri="{FF2B5EF4-FFF2-40B4-BE49-F238E27FC236}">
                <a16:creationId xmlns:a16="http://schemas.microsoft.com/office/drawing/2014/main" id="{CADFC8F4-A26E-B733-EF0D-2E552575C254}"/>
              </a:ext>
            </a:extLst>
          </p:cNvPr>
          <p:cNvSpPr txBox="1"/>
          <p:nvPr/>
        </p:nvSpPr>
        <p:spPr>
          <a:xfrm>
            <a:off x="170570" y="317753"/>
            <a:ext cx="11981713" cy="1569660"/>
          </a:xfrm>
          <a:prstGeom prst="rect">
            <a:avLst/>
          </a:prstGeom>
          <a:noFill/>
        </p:spPr>
        <p:txBody>
          <a:bodyPr wrap="square">
            <a:spAutoFit/>
          </a:bodyPr>
          <a:lstStyle/>
          <a:p>
            <a:r>
              <a:rPr lang="en-US" sz="3200" b="1" u="sng" kern="100">
                <a:effectLst/>
                <a:latin typeface="+mj-lt"/>
                <a:ea typeface="Calibri" panose="020F0502020204030204" pitchFamily="34" charset="0"/>
                <a:cs typeface="Times New Roman" panose="02020603050405020304" pitchFamily="18" charset="0"/>
              </a:rPr>
              <a:t>Evaluation Question 4:</a:t>
            </a:r>
            <a:r>
              <a:rPr lang="en-US" sz="3200" b="1" kern="100">
                <a:effectLst/>
                <a:latin typeface="+mj-lt"/>
                <a:ea typeface="Calibri" panose="020F0502020204030204" pitchFamily="34" charset="0"/>
                <a:cs typeface="Times New Roman" panose="02020603050405020304" pitchFamily="18" charset="0"/>
              </a:rPr>
              <a:t> What have been the strengths (outcomes and achievements) of the program? Are there suggestions/opportunities for improvement?</a:t>
            </a:r>
            <a:endParaRPr lang="en-US" sz="3200" kern="1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629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37</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2053883"/>
            <a:ext cx="11653795" cy="830997"/>
          </a:xfrm>
          <a:prstGeom prst="rect">
            <a:avLst/>
          </a:prstGeom>
          <a:noFill/>
        </p:spPr>
        <p:txBody>
          <a:bodyPr wrap="square" rtlCol="0">
            <a:spAutoFit/>
          </a:bodyPr>
          <a:lstStyle/>
          <a:p>
            <a:r>
              <a:rPr lang="en-US">
                <a:ea typeface="Calibri" panose="020F0502020204030204" pitchFamily="34" charset="0"/>
                <a:cs typeface="Times New Roman" panose="02020603050405020304" pitchFamily="18" charset="0"/>
              </a:rPr>
              <a:t>Suggestions/Opportunities for Improvement (2/3): </a:t>
            </a:r>
          </a:p>
          <a:p>
            <a:pPr marL="457200" indent="-457200">
              <a:buAutoNum type="arabicPeriod" startAt="3"/>
            </a:pPr>
            <a:r>
              <a:rPr lang="en-US"/>
              <a:t>Investigators expressed concerns about the flat budgets over time.</a:t>
            </a:r>
          </a:p>
        </p:txBody>
      </p:sp>
      <p:sp>
        <p:nvSpPr>
          <p:cNvPr id="2" name="Rounded Rectangular Callout 1">
            <a:extLst>
              <a:ext uri="{FF2B5EF4-FFF2-40B4-BE49-F238E27FC236}">
                <a16:creationId xmlns:a16="http://schemas.microsoft.com/office/drawing/2014/main" id="{C6906EAD-83F6-3364-C557-57333A449FA4}"/>
              </a:ext>
            </a:extLst>
          </p:cNvPr>
          <p:cNvSpPr/>
          <p:nvPr/>
        </p:nvSpPr>
        <p:spPr>
          <a:xfrm>
            <a:off x="718955" y="4834759"/>
            <a:ext cx="9295901" cy="1833261"/>
          </a:xfrm>
          <a:prstGeom prst="wedgeRoundRectCallout">
            <a:avLst>
              <a:gd name="adj1" fmla="val 60341"/>
              <a:gd name="adj2" fmla="val 25476"/>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think that the fact that inflation has eroded the value of the CEGS budget and now it's been cut by almost 20 percent, I do really worry. You know, we wrote our renewal, and I worry that in order to meet the mandate of the CEGS, the budget is too small.”</a:t>
            </a:r>
            <a:endParaRPr lang="en-US" i="1">
              <a:solidFill>
                <a:schemeClr val="tx1"/>
              </a:solidFill>
            </a:endParaRPr>
          </a:p>
        </p:txBody>
      </p:sp>
      <p:pic>
        <p:nvPicPr>
          <p:cNvPr id="3" name="Graphic 2" descr="User outline">
            <a:extLst>
              <a:ext uri="{FF2B5EF4-FFF2-40B4-BE49-F238E27FC236}">
                <a16:creationId xmlns:a16="http://schemas.microsoft.com/office/drawing/2014/main" id="{6DA1FF5D-FE80-18F7-428A-5F72274427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3067" y="5884820"/>
            <a:ext cx="914400" cy="914400"/>
          </a:xfrm>
          <a:prstGeom prst="rect">
            <a:avLst/>
          </a:prstGeom>
        </p:spPr>
      </p:pic>
      <p:sp>
        <p:nvSpPr>
          <p:cNvPr id="5" name="TextBox 4">
            <a:extLst>
              <a:ext uri="{FF2B5EF4-FFF2-40B4-BE49-F238E27FC236}">
                <a16:creationId xmlns:a16="http://schemas.microsoft.com/office/drawing/2014/main" id="{CADFC8F4-A26E-B733-EF0D-2E552575C254}"/>
              </a:ext>
            </a:extLst>
          </p:cNvPr>
          <p:cNvSpPr txBox="1"/>
          <p:nvPr/>
        </p:nvSpPr>
        <p:spPr>
          <a:xfrm>
            <a:off x="170570" y="317753"/>
            <a:ext cx="11981713" cy="1569660"/>
          </a:xfrm>
          <a:prstGeom prst="rect">
            <a:avLst/>
          </a:prstGeom>
          <a:noFill/>
        </p:spPr>
        <p:txBody>
          <a:bodyPr wrap="square">
            <a:spAutoFit/>
          </a:bodyPr>
          <a:lstStyle/>
          <a:p>
            <a:r>
              <a:rPr lang="en-US" sz="3200" b="1" u="sng" kern="100">
                <a:effectLst/>
                <a:latin typeface="+mj-lt"/>
                <a:ea typeface="Calibri" panose="020F0502020204030204" pitchFamily="34" charset="0"/>
                <a:cs typeface="Times New Roman" panose="02020603050405020304" pitchFamily="18" charset="0"/>
              </a:rPr>
              <a:t>Evaluation Question 4:</a:t>
            </a:r>
            <a:r>
              <a:rPr lang="en-US" sz="3200" b="1" kern="100">
                <a:effectLst/>
                <a:latin typeface="+mj-lt"/>
                <a:ea typeface="Calibri" panose="020F0502020204030204" pitchFamily="34" charset="0"/>
                <a:cs typeface="Times New Roman" panose="02020603050405020304" pitchFamily="18" charset="0"/>
              </a:rPr>
              <a:t> What have been the strengths (outcomes and achievements) of the program? Are there suggestions/opportunities for improvement?</a:t>
            </a:r>
            <a:endParaRPr lang="en-US" sz="3200" kern="100">
              <a:effectLst/>
              <a:latin typeface="+mj-lt"/>
              <a:ea typeface="Calibri" panose="020F0502020204030204" pitchFamily="34" charset="0"/>
              <a:cs typeface="Times New Roman" panose="02020603050405020304" pitchFamily="18" charset="0"/>
            </a:endParaRPr>
          </a:p>
        </p:txBody>
      </p:sp>
      <p:sp>
        <p:nvSpPr>
          <p:cNvPr id="4" name="Rounded Rectangular Callout 3">
            <a:extLst>
              <a:ext uri="{FF2B5EF4-FFF2-40B4-BE49-F238E27FC236}">
                <a16:creationId xmlns:a16="http://schemas.microsoft.com/office/drawing/2014/main" id="{157A0449-82BF-5208-C29E-4EED20910DFB}"/>
              </a:ext>
            </a:extLst>
          </p:cNvPr>
          <p:cNvSpPr/>
          <p:nvPr/>
        </p:nvSpPr>
        <p:spPr>
          <a:xfrm>
            <a:off x="1901434" y="2991933"/>
            <a:ext cx="9954340" cy="1678783"/>
          </a:xfrm>
          <a:prstGeom prst="wedgeRoundRectCallout">
            <a:avLst>
              <a:gd name="adj1" fmla="val -58742"/>
              <a:gd name="adj2" fmla="val 19114"/>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4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you're going to ask big things of people, you have to deliver enough resources for them to do the big thing or else be creative about how to scope it. And I worry that in particular, the outreach and education are components that will really suffer with smaller budgets.”</a:t>
            </a:r>
            <a:endParaRPr lang="en-US" i="1">
              <a:solidFill>
                <a:schemeClr val="tx1"/>
              </a:solidFill>
            </a:endParaRPr>
          </a:p>
        </p:txBody>
      </p:sp>
      <p:pic>
        <p:nvPicPr>
          <p:cNvPr id="6" name="Graphic 5" descr="User outline">
            <a:extLst>
              <a:ext uri="{FF2B5EF4-FFF2-40B4-BE49-F238E27FC236}">
                <a16:creationId xmlns:a16="http://schemas.microsoft.com/office/drawing/2014/main" id="{89CC322B-2E46-517C-CFC2-89F472593F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232" y="3892595"/>
            <a:ext cx="914400" cy="914400"/>
          </a:xfrm>
          <a:prstGeom prst="rect">
            <a:avLst/>
          </a:prstGeom>
        </p:spPr>
      </p:pic>
    </p:spTree>
    <p:extLst>
      <p:ext uri="{BB962C8B-B14F-4D97-AF65-F5344CB8AC3E}">
        <p14:creationId xmlns:p14="http://schemas.microsoft.com/office/powerpoint/2010/main" val="2416346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41656D95-6934-91BD-64B5-5F02A6573EC8}"/>
              </a:ext>
              <a:ext uri="{C183D7F6-B498-43B3-948B-1728B52AA6E4}">
                <adec:decorative xmlns:adec="http://schemas.microsoft.com/office/drawing/2017/decorative" val="1"/>
              </a:ext>
            </a:extLst>
          </p:cNvPr>
          <p:cNvSpPr txBox="1">
            <a:spLocks/>
          </p:cNvSpPr>
          <p:nvPr/>
        </p:nvSpPr>
        <p:spPr>
          <a:xfrm>
            <a:off x="11803224" y="6508752"/>
            <a:ext cx="349059" cy="365125"/>
          </a:xfrm>
          <a:prstGeom prst="rect">
            <a:avLst/>
          </a:prstGeom>
        </p:spPr>
        <p:txBody>
          <a:bodyPr anchor="ctr" anchorCtr="0"/>
          <a:lstStyle>
            <a:defPPr>
              <a:defRPr lang="en-US"/>
            </a:defPPr>
            <a:lvl1pPr marL="0" algn="l" defTabSz="1219170" rtl="0" eaLnBrk="1" latinLnBrk="0" hangingPunct="1">
              <a:defRPr sz="1050" b="1" kern="1200">
                <a:solidFill>
                  <a:schemeClr val="accent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A59FB69D-9E19-4FB8-BEAE-20F88589C44A}" type="slidenum">
              <a:rPr lang="en-US" smtClean="0"/>
              <a:pPr/>
              <a:t>38</a:t>
            </a:fld>
            <a:endParaRPr lang="en-US"/>
          </a:p>
        </p:txBody>
      </p:sp>
      <p:sp>
        <p:nvSpPr>
          <p:cNvPr id="8" name="TextBox 7">
            <a:extLst>
              <a:ext uri="{FF2B5EF4-FFF2-40B4-BE49-F238E27FC236}">
                <a16:creationId xmlns:a16="http://schemas.microsoft.com/office/drawing/2014/main" id="{13E88B04-9327-5E4E-6173-15236B388084}"/>
              </a:ext>
            </a:extLst>
          </p:cNvPr>
          <p:cNvSpPr txBox="1"/>
          <p:nvPr/>
        </p:nvSpPr>
        <p:spPr>
          <a:xfrm>
            <a:off x="400929" y="2053883"/>
            <a:ext cx="11653795" cy="1569660"/>
          </a:xfrm>
          <a:prstGeom prst="rect">
            <a:avLst/>
          </a:prstGeom>
          <a:noFill/>
        </p:spPr>
        <p:txBody>
          <a:bodyPr wrap="square" rtlCol="0">
            <a:spAutoFit/>
          </a:bodyPr>
          <a:lstStyle/>
          <a:p>
            <a:r>
              <a:rPr lang="en-US">
                <a:ea typeface="Calibri" panose="020F0502020204030204" pitchFamily="34" charset="0"/>
                <a:cs typeface="Times New Roman" panose="02020603050405020304" pitchFamily="18" charset="0"/>
              </a:rPr>
              <a:t>Suggestions/Opportunities for Improvement (3/3): </a:t>
            </a:r>
          </a:p>
          <a:p>
            <a:r>
              <a:rPr lang="en-US"/>
              <a:t>4.  Several investigators suggested NHGRI consider a shorter and/or smaller CEGS-like grant program that would also be high-risk, high-reward while maintaining the emphasis on “tool development linked to driving biological projects.”</a:t>
            </a:r>
          </a:p>
        </p:txBody>
      </p:sp>
      <p:sp>
        <p:nvSpPr>
          <p:cNvPr id="2" name="Rounded Rectangular Callout 1">
            <a:extLst>
              <a:ext uri="{FF2B5EF4-FFF2-40B4-BE49-F238E27FC236}">
                <a16:creationId xmlns:a16="http://schemas.microsoft.com/office/drawing/2014/main" id="{C6906EAD-83F6-3364-C557-57333A449FA4}"/>
              </a:ext>
            </a:extLst>
          </p:cNvPr>
          <p:cNvSpPr/>
          <p:nvPr/>
        </p:nvSpPr>
        <p:spPr>
          <a:xfrm>
            <a:off x="718955" y="5381301"/>
            <a:ext cx="9295901" cy="1160600"/>
          </a:xfrm>
          <a:prstGeom prst="wedgeRoundRectCallout">
            <a:avLst>
              <a:gd name="adj1" fmla="val 60341"/>
              <a:gd name="adj2" fmla="val 25476"/>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think having some miniature version of the CEGS that's a little more feasible -- you have more of them and more people can take from them, I think that would be a very interesting concept that hasn't been addressed.”</a:t>
            </a:r>
            <a:endParaRPr lang="en-US" sz="1800" i="1">
              <a:solidFill>
                <a:schemeClr val="tx1"/>
              </a:solidFill>
            </a:endParaRPr>
          </a:p>
        </p:txBody>
      </p:sp>
      <p:pic>
        <p:nvPicPr>
          <p:cNvPr id="3" name="Graphic 2" descr="User outline">
            <a:extLst>
              <a:ext uri="{FF2B5EF4-FFF2-40B4-BE49-F238E27FC236}">
                <a16:creationId xmlns:a16="http://schemas.microsoft.com/office/drawing/2014/main" id="{6DA1FF5D-FE80-18F7-428A-5F7227442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13067" y="5884820"/>
            <a:ext cx="914400" cy="914400"/>
          </a:xfrm>
          <a:prstGeom prst="rect">
            <a:avLst/>
          </a:prstGeom>
        </p:spPr>
      </p:pic>
      <p:sp>
        <p:nvSpPr>
          <p:cNvPr id="5" name="TextBox 4">
            <a:extLst>
              <a:ext uri="{FF2B5EF4-FFF2-40B4-BE49-F238E27FC236}">
                <a16:creationId xmlns:a16="http://schemas.microsoft.com/office/drawing/2014/main" id="{CADFC8F4-A26E-B733-EF0D-2E552575C254}"/>
              </a:ext>
            </a:extLst>
          </p:cNvPr>
          <p:cNvSpPr txBox="1"/>
          <p:nvPr/>
        </p:nvSpPr>
        <p:spPr>
          <a:xfrm>
            <a:off x="170570" y="317753"/>
            <a:ext cx="11981713" cy="1569660"/>
          </a:xfrm>
          <a:prstGeom prst="rect">
            <a:avLst/>
          </a:prstGeom>
          <a:noFill/>
        </p:spPr>
        <p:txBody>
          <a:bodyPr wrap="square">
            <a:spAutoFit/>
          </a:bodyPr>
          <a:lstStyle/>
          <a:p>
            <a:r>
              <a:rPr lang="en-US" sz="3200" b="1" u="sng" kern="100">
                <a:effectLst/>
                <a:latin typeface="+mj-lt"/>
                <a:ea typeface="Calibri" panose="020F0502020204030204" pitchFamily="34" charset="0"/>
                <a:cs typeface="Times New Roman" panose="02020603050405020304" pitchFamily="18" charset="0"/>
              </a:rPr>
              <a:t>Evaluation Question 4:</a:t>
            </a:r>
            <a:r>
              <a:rPr lang="en-US" sz="3200" b="1" kern="100">
                <a:effectLst/>
                <a:latin typeface="+mj-lt"/>
                <a:ea typeface="Calibri" panose="020F0502020204030204" pitchFamily="34" charset="0"/>
                <a:cs typeface="Times New Roman" panose="02020603050405020304" pitchFamily="18" charset="0"/>
              </a:rPr>
              <a:t> What have been the strengths (outcomes and achievements) of the program? Are there suggestions/opportunities for improvement?</a:t>
            </a:r>
            <a:endParaRPr lang="en-US" sz="3200" kern="100">
              <a:effectLst/>
              <a:latin typeface="+mj-lt"/>
              <a:ea typeface="Calibri" panose="020F0502020204030204" pitchFamily="34" charset="0"/>
              <a:cs typeface="Times New Roman" panose="02020603050405020304" pitchFamily="18" charset="0"/>
            </a:endParaRPr>
          </a:p>
        </p:txBody>
      </p:sp>
      <p:sp>
        <p:nvSpPr>
          <p:cNvPr id="4" name="Rounded Rectangular Callout 3">
            <a:extLst>
              <a:ext uri="{FF2B5EF4-FFF2-40B4-BE49-F238E27FC236}">
                <a16:creationId xmlns:a16="http://schemas.microsoft.com/office/drawing/2014/main" id="{672C0F76-F6B8-340E-9861-47E4A3C73DAA}"/>
              </a:ext>
            </a:extLst>
          </p:cNvPr>
          <p:cNvSpPr/>
          <p:nvPr/>
        </p:nvSpPr>
        <p:spPr>
          <a:xfrm>
            <a:off x="1901434" y="3865280"/>
            <a:ext cx="9954340" cy="1263767"/>
          </a:xfrm>
          <a:prstGeom prst="wedgeRoundRectCallout">
            <a:avLst>
              <a:gd name="adj1" fmla="val -58742"/>
              <a:gd name="adj2" fmla="val 19114"/>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1800" i="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“try to carve out a program for, like, a junior CEGS.  Maybe they're shorter, maybe they're only two or three years, and maybe they're smaller.  Maybe they're only two or three investigators, and they're only $300,000 or $400,000 a year, right?  But the ask is, these are [wild], out of left field ideas.”</a:t>
            </a:r>
            <a:endParaRPr lang="en-US" sz="1800" i="1">
              <a:solidFill>
                <a:schemeClr val="tx1"/>
              </a:solidFill>
            </a:endParaRPr>
          </a:p>
        </p:txBody>
      </p:sp>
      <p:pic>
        <p:nvPicPr>
          <p:cNvPr id="6" name="Graphic 5" descr="User outline">
            <a:extLst>
              <a:ext uri="{FF2B5EF4-FFF2-40B4-BE49-F238E27FC236}">
                <a16:creationId xmlns:a16="http://schemas.microsoft.com/office/drawing/2014/main" id="{5708405F-7920-CB7D-E817-3BFEA9767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232" y="4386579"/>
            <a:ext cx="914400" cy="914400"/>
          </a:xfrm>
          <a:prstGeom prst="rect">
            <a:avLst/>
          </a:prstGeom>
        </p:spPr>
      </p:pic>
    </p:spTree>
    <p:extLst>
      <p:ext uri="{BB962C8B-B14F-4D97-AF65-F5344CB8AC3E}">
        <p14:creationId xmlns:p14="http://schemas.microsoft.com/office/powerpoint/2010/main" val="858536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2A20D3-1911-64A6-8591-161A3B5430C4}"/>
              </a:ext>
            </a:extLst>
          </p:cNvPr>
          <p:cNvSpPr>
            <a:spLocks noGrp="1"/>
          </p:cNvSpPr>
          <p:nvPr>
            <p:ph idx="1"/>
          </p:nvPr>
        </p:nvSpPr>
        <p:spPr>
          <a:xfrm>
            <a:off x="576071" y="1813560"/>
            <a:ext cx="11039858" cy="4786937"/>
          </a:xfrm>
        </p:spPr>
        <p:txBody>
          <a:bodyPr vert="horz" lIns="91440" tIns="45720" rIns="91440" bIns="45720" rtlCol="0" anchor="t">
            <a:normAutofit fontScale="70000" lnSpcReduction="20000"/>
          </a:bodyPr>
          <a:lstStyle/>
          <a:p>
            <a:pPr marL="304165" indent="-304165">
              <a:lnSpc>
                <a:spcPct val="120000"/>
              </a:lnSpc>
              <a:spcAft>
                <a:spcPts val="1200"/>
              </a:spcAft>
            </a:pPr>
            <a:r>
              <a:rPr lang="en-US" sz="4000"/>
              <a:t>Ripple Effect team: Lex Helsel, Joshua Heath, Brian </a:t>
            </a:r>
            <a:r>
              <a:rPr lang="en-US" sz="4000" err="1"/>
              <a:t>Knafou</a:t>
            </a:r>
            <a:r>
              <a:rPr lang="en-US" sz="4000"/>
              <a:t>, Kayla Ingram</a:t>
            </a:r>
            <a:endParaRPr lang="en-US"/>
          </a:p>
          <a:p>
            <a:pPr marL="304165" indent="-304165">
              <a:lnSpc>
                <a:spcPct val="120000"/>
              </a:lnSpc>
              <a:spcAft>
                <a:spcPts val="1200"/>
              </a:spcAft>
            </a:pPr>
            <a:r>
              <a:rPr lang="en-US" sz="4000"/>
              <a:t>NHGRI Coordinator: Yewande Komolafe</a:t>
            </a:r>
            <a:endParaRPr lang="en-US" sz="4000">
              <a:cs typeface="Arial"/>
            </a:endParaRPr>
          </a:p>
          <a:p>
            <a:pPr marL="304165" indent="-304165">
              <a:lnSpc>
                <a:spcPct val="120000"/>
              </a:lnSpc>
              <a:spcAft>
                <a:spcPts val="1200"/>
              </a:spcAft>
            </a:pPr>
            <a:r>
              <a:rPr lang="en-US" sz="4000"/>
              <a:t>NHGRI Qualitative Analyses: Molly Bird and Maya </a:t>
            </a:r>
            <a:r>
              <a:rPr lang="en-US" sz="4000" err="1"/>
              <a:t>VanZanten</a:t>
            </a:r>
            <a:endParaRPr lang="en-US" sz="4000" err="1">
              <a:cs typeface="Arial" panose="020B0604020202020204"/>
            </a:endParaRPr>
          </a:p>
          <a:p>
            <a:pPr marL="304165" indent="-304165">
              <a:lnSpc>
                <a:spcPct val="120000"/>
              </a:lnSpc>
              <a:spcAft>
                <a:spcPts val="1200"/>
              </a:spcAft>
            </a:pPr>
            <a:r>
              <a:rPr lang="en-US" sz="4000"/>
              <a:t>NHGRI Extramural Program Staff</a:t>
            </a:r>
            <a:endParaRPr lang="en-US" sz="4000">
              <a:cs typeface="Arial" panose="020B0604020202020204"/>
            </a:endParaRPr>
          </a:p>
          <a:p>
            <a:pPr marL="304165" indent="-304165">
              <a:lnSpc>
                <a:spcPct val="120000"/>
              </a:lnSpc>
              <a:spcAft>
                <a:spcPts val="1200"/>
              </a:spcAft>
            </a:pPr>
            <a:r>
              <a:rPr lang="en-US" sz="4000"/>
              <a:t>Survey and Interview Participants</a:t>
            </a:r>
            <a:endParaRPr lang="en-US" sz="4000">
              <a:cs typeface="Arial" panose="020B0604020202020204"/>
            </a:endParaRPr>
          </a:p>
          <a:p>
            <a:pPr marL="304165" indent="-304165">
              <a:lnSpc>
                <a:spcPct val="120000"/>
              </a:lnSpc>
              <a:spcAft>
                <a:spcPts val="1200"/>
              </a:spcAft>
            </a:pPr>
            <a:r>
              <a:rPr lang="en-US" sz="4000"/>
              <a:t>NIAID CHAVI-ID evaluation team and DPCPSI for advice</a:t>
            </a:r>
            <a:endParaRPr lang="en-US" sz="4000">
              <a:cs typeface="Arial" panose="020B0604020202020204"/>
            </a:endParaRPr>
          </a:p>
        </p:txBody>
      </p:sp>
      <p:sp>
        <p:nvSpPr>
          <p:cNvPr id="3" name="Title 2"/>
          <p:cNvSpPr>
            <a:spLocks noGrp="1"/>
          </p:cNvSpPr>
          <p:nvPr>
            <p:ph type="title"/>
          </p:nvPr>
        </p:nvSpPr>
        <p:spPr/>
        <p:txBody>
          <a:bodyPr/>
          <a:lstStyle/>
          <a:p>
            <a:pPr marL="685800" indent="-685800">
              <a:lnSpc>
                <a:spcPct val="150000"/>
              </a:lnSpc>
            </a:pPr>
            <a:r>
              <a:rPr lang="en-US"/>
              <a:t>Thank you to:</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59FB69D-9E19-4FB8-BEAE-20F88589C44A}" type="slidenum">
              <a:rPr lang="en-US" smtClean="0"/>
              <a:pPr/>
              <a:t>39</a:t>
            </a:fld>
            <a:endParaRPr lang="en-US"/>
          </a:p>
        </p:txBody>
      </p:sp>
    </p:spTree>
    <p:extLst>
      <p:ext uri="{BB962C8B-B14F-4D97-AF65-F5344CB8AC3E}">
        <p14:creationId xmlns:p14="http://schemas.microsoft.com/office/powerpoint/2010/main" val="93277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D6905E-D0A0-F037-2FAC-08D50C44E917}"/>
              </a:ext>
            </a:extLst>
          </p:cNvPr>
          <p:cNvSpPr>
            <a:spLocks noGrp="1"/>
          </p:cNvSpPr>
          <p:nvPr>
            <p:ph type="title"/>
          </p:nvPr>
        </p:nvSpPr>
        <p:spPr/>
        <p:txBody>
          <a:bodyPr>
            <a:normAutofit/>
          </a:bodyPr>
          <a:lstStyle/>
          <a:p>
            <a:r>
              <a:rPr lang="en-US"/>
              <a:t>Mixed-methods program evaluation of NHGRI “flagship” grant mechanism</a:t>
            </a:r>
          </a:p>
        </p:txBody>
      </p:sp>
      <p:sp>
        <p:nvSpPr>
          <p:cNvPr id="4" name="Slide Number Placeholder 3">
            <a:extLst>
              <a:ext uri="{FF2B5EF4-FFF2-40B4-BE49-F238E27FC236}">
                <a16:creationId xmlns:a16="http://schemas.microsoft.com/office/drawing/2014/main" id="{D82FEDCA-053C-ABCC-D7BA-827DF6896A46}"/>
              </a:ext>
            </a:extLst>
          </p:cNvPr>
          <p:cNvSpPr>
            <a:spLocks noGrp="1"/>
          </p:cNvSpPr>
          <p:nvPr>
            <p:ph type="sldNum" sz="quarter" idx="4"/>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A59FB69D-9E19-4FB8-BEAE-20F88589C44A}" type="slidenum">
              <a:rPr kumimoji="0" lang="en-US" sz="105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4</a:t>
            </a:fld>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Content Placeholder 5" descr="CEGS Website screenshot">
            <a:extLst>
              <a:ext uri="{FF2B5EF4-FFF2-40B4-BE49-F238E27FC236}">
                <a16:creationId xmlns:a16="http://schemas.microsoft.com/office/drawing/2014/main" id="{D0866231-EC0D-7EC1-3923-14C953DA86E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76071" y="1992315"/>
            <a:ext cx="7277100" cy="4364037"/>
          </a:xfrm>
        </p:spPr>
      </p:pic>
      <p:sp>
        <p:nvSpPr>
          <p:cNvPr id="2" name="TextBox 1">
            <a:extLst>
              <a:ext uri="{FF2B5EF4-FFF2-40B4-BE49-F238E27FC236}">
                <a16:creationId xmlns:a16="http://schemas.microsoft.com/office/drawing/2014/main" id="{254125E7-BCDD-BC8B-ECB2-F64037F258A8}"/>
              </a:ext>
            </a:extLst>
          </p:cNvPr>
          <p:cNvSpPr txBox="1"/>
          <p:nvPr/>
        </p:nvSpPr>
        <p:spPr>
          <a:xfrm>
            <a:off x="8317829" y="1912175"/>
            <a:ext cx="3507524" cy="4524315"/>
          </a:xfrm>
          <a:prstGeom prst="rect">
            <a:avLst/>
          </a:prstGeom>
          <a:noFill/>
        </p:spPr>
        <p:txBody>
          <a:bodyPr wrap="square" rtlCol="0">
            <a:spAutoFit/>
          </a:bodyPr>
          <a:lstStyle/>
          <a:p>
            <a:r>
              <a:rPr lang="en-US" sz="1800" b="1" i="0" kern="1200" baseline="0" dirty="0">
                <a:effectLst/>
                <a:latin typeface="+mj-lt"/>
                <a:ea typeface="Helvetica Neue" charset="0"/>
                <a:cs typeface="Helvetica Neue" charset="0"/>
              </a:rPr>
              <a:t>P50 or RM1 mechanism</a:t>
            </a:r>
          </a:p>
          <a:p>
            <a:endParaRPr lang="en-US" sz="1800" b="1" i="0" kern="1200" baseline="0" dirty="0">
              <a:effectLst/>
              <a:latin typeface="+mj-lt"/>
              <a:ea typeface="Helvetica Neue" charset="0"/>
              <a:cs typeface="Helvetica Neue" charset="0"/>
            </a:endParaRPr>
          </a:p>
          <a:p>
            <a:r>
              <a:rPr lang="en-US" sz="1800" b="1" i="0" kern="1200" baseline="0" dirty="0">
                <a:effectLst/>
                <a:latin typeface="+mj-lt"/>
                <a:ea typeface="Helvetica Neue" charset="0"/>
                <a:cs typeface="Helvetica Neue" charset="0"/>
              </a:rPr>
              <a:t>High-risk, high-reward</a:t>
            </a:r>
          </a:p>
          <a:p>
            <a:endParaRPr lang="en-US" sz="1800" b="1" dirty="0">
              <a:latin typeface="+mj-lt"/>
              <a:ea typeface="Helvetica Neue" charset="0"/>
              <a:cs typeface="Helvetica Neue" charset="0"/>
            </a:endParaRPr>
          </a:p>
          <a:p>
            <a:r>
              <a:rPr lang="en-US" sz="1800" b="1" i="0" kern="1200" baseline="0" dirty="0">
                <a:effectLst/>
                <a:latin typeface="+mj-lt"/>
                <a:ea typeface="Helvetica Neue" charset="0"/>
                <a:cs typeface="Helvetica Neue" charset="0"/>
              </a:rPr>
              <a:t>Team of multiple investigators at the same or multiple institutions</a:t>
            </a:r>
          </a:p>
          <a:p>
            <a:endParaRPr lang="en-US" sz="1800" b="1" dirty="0">
              <a:latin typeface="+mj-lt"/>
              <a:ea typeface="Helvetica Neue" charset="0"/>
              <a:cs typeface="Helvetica Neue" charset="0"/>
            </a:endParaRPr>
          </a:p>
          <a:p>
            <a:r>
              <a:rPr lang="en-US" sz="1800" b="1" i="0" kern="1200" baseline="0" dirty="0">
                <a:effectLst/>
                <a:latin typeface="+mj-lt"/>
                <a:ea typeface="Helvetica Neue" charset="0"/>
                <a:cs typeface="Helvetica Neue" charset="0"/>
              </a:rPr>
              <a:t>Focus on transformative approaches and outputs</a:t>
            </a:r>
          </a:p>
          <a:p>
            <a:endParaRPr lang="en-US" sz="1800" b="1" dirty="0">
              <a:latin typeface="+mj-lt"/>
              <a:ea typeface="Helvetica Neue" charset="0"/>
              <a:cs typeface="Helvetica Neue" charset="0"/>
            </a:endParaRPr>
          </a:p>
          <a:p>
            <a:r>
              <a:rPr lang="en-US" sz="1800" b="1" dirty="0">
                <a:latin typeface="+mj-lt"/>
                <a:ea typeface="Helvetica Neue" charset="0"/>
                <a:cs typeface="Helvetica Neue" charset="0"/>
              </a:rPr>
              <a:t>Education </a:t>
            </a:r>
            <a:r>
              <a:rPr lang="en-US" sz="1800" b="1">
                <a:latin typeface="+mj-lt"/>
                <a:ea typeface="Helvetica Neue" charset="0"/>
                <a:cs typeface="Helvetica Neue" charset="0"/>
              </a:rPr>
              <a:t>/ outreach required</a:t>
            </a:r>
            <a:endParaRPr lang="en-US" sz="1800" b="1" dirty="0">
              <a:latin typeface="+mj-lt"/>
              <a:ea typeface="Helvetica Neue" charset="0"/>
              <a:cs typeface="Helvetica Neue" charset="0"/>
            </a:endParaRPr>
          </a:p>
          <a:p>
            <a:endParaRPr lang="en-US" sz="1800" b="1" dirty="0">
              <a:latin typeface="+mj-lt"/>
              <a:ea typeface="Helvetica Neue" charset="0"/>
              <a:cs typeface="Helvetica Neue" charset="0"/>
            </a:endParaRPr>
          </a:p>
          <a:p>
            <a:r>
              <a:rPr lang="en-US" sz="1800" b="1" dirty="0">
                <a:latin typeface="+mj-lt"/>
                <a:ea typeface="Helvetica Neue" charset="0"/>
                <a:cs typeface="Helvetica Neue" charset="0"/>
              </a:rPr>
              <a:t>Developing tools / methods / resources and sharing those with community</a:t>
            </a:r>
          </a:p>
        </p:txBody>
      </p:sp>
    </p:spTree>
    <p:extLst>
      <p:ext uri="{BB962C8B-B14F-4D97-AF65-F5344CB8AC3E}">
        <p14:creationId xmlns:p14="http://schemas.microsoft.com/office/powerpoint/2010/main" val="108739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88FE3-172A-456B-D51A-F69E0496FD71}"/>
              </a:ext>
            </a:extLst>
          </p:cNvPr>
          <p:cNvSpPr>
            <a:spLocks noGrp="1"/>
          </p:cNvSpPr>
          <p:nvPr>
            <p:ph type="title" idx="4294967295"/>
          </p:nvPr>
        </p:nvSpPr>
        <p:spPr>
          <a:xfrm>
            <a:off x="0" y="6967402"/>
            <a:ext cx="10515600" cy="72226"/>
          </a:xfrm>
        </p:spPr>
        <p:txBody>
          <a:bodyPr/>
          <a:lstStyle/>
          <a:p>
            <a:r>
              <a:rPr lang="en-US" sz="100"/>
              <a:t>National Human Genome</a:t>
            </a:r>
            <a:r>
              <a:rPr lang="en-US" sz="100" baseline="0"/>
              <a:t> Research Institute</a:t>
            </a:r>
            <a:endParaRPr lang="en-US" sz="100"/>
          </a:p>
        </p:txBody>
      </p:sp>
      <p:sp>
        <p:nvSpPr>
          <p:cNvPr id="4" name="TextBox 3">
            <a:extLst>
              <a:ext uri="{FF2B5EF4-FFF2-40B4-BE49-F238E27FC236}">
                <a16:creationId xmlns:a16="http://schemas.microsoft.com/office/drawing/2014/main" id="{49AA3979-BFEF-A2BB-62B4-B68F55C8F833}"/>
              </a:ext>
            </a:extLst>
          </p:cNvPr>
          <p:cNvSpPr txBox="1"/>
          <p:nvPr/>
        </p:nvSpPr>
        <p:spPr>
          <a:xfrm>
            <a:off x="504092" y="3012831"/>
            <a:ext cx="5720862" cy="1323439"/>
          </a:xfrm>
          <a:prstGeom prst="rect">
            <a:avLst/>
          </a:prstGeom>
          <a:solidFill>
            <a:schemeClr val="tx1"/>
          </a:solidFill>
        </p:spPr>
        <p:txBody>
          <a:bodyPr wrap="square" rtlCol="0">
            <a:spAutoFit/>
          </a:bodyPr>
          <a:lstStyle/>
          <a:p>
            <a:r>
              <a:rPr lang="en-US" sz="4000" b="1">
                <a:solidFill>
                  <a:schemeClr val="bg2">
                    <a:lumMod val="40000"/>
                    <a:lumOff val="60000"/>
                  </a:schemeClr>
                </a:solidFill>
              </a:rPr>
              <a:t>Questions, Ideas, &amp; Discussion</a:t>
            </a:r>
          </a:p>
        </p:txBody>
      </p:sp>
    </p:spTree>
    <p:extLst>
      <p:ext uri="{BB962C8B-B14F-4D97-AF65-F5344CB8AC3E}">
        <p14:creationId xmlns:p14="http://schemas.microsoft.com/office/powerpoint/2010/main" val="28713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315B84-38D0-6644-961E-124543617ABF}"/>
              </a:ext>
            </a:extLst>
          </p:cNvPr>
          <p:cNvSpPr/>
          <p:nvPr/>
        </p:nvSpPr>
        <p:spPr>
          <a:xfrm>
            <a:off x="94599" y="1008990"/>
            <a:ext cx="1665903" cy="599090"/>
          </a:xfrm>
          <a:prstGeom prst="rect">
            <a:avLst/>
          </a:prstGeom>
          <a:solidFill>
            <a:schemeClr val="bg1">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Participants</a:t>
            </a:r>
          </a:p>
        </p:txBody>
      </p:sp>
      <p:sp>
        <p:nvSpPr>
          <p:cNvPr id="6" name="Rectangle 5">
            <a:extLst>
              <a:ext uri="{FF2B5EF4-FFF2-40B4-BE49-F238E27FC236}">
                <a16:creationId xmlns:a16="http://schemas.microsoft.com/office/drawing/2014/main" id="{B1043E3D-323E-2E48-83B0-2E000835C0DC}"/>
              </a:ext>
            </a:extLst>
          </p:cNvPr>
          <p:cNvSpPr/>
          <p:nvPr/>
        </p:nvSpPr>
        <p:spPr>
          <a:xfrm>
            <a:off x="94599" y="1618591"/>
            <a:ext cx="1665902" cy="4435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Grant recipients at multiple institutions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Program staff</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Trainees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Genomics field</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Other scientific fields</a:t>
            </a:r>
          </a:p>
        </p:txBody>
      </p:sp>
      <p:sp>
        <p:nvSpPr>
          <p:cNvPr id="7" name="Rectangle 6">
            <a:extLst>
              <a:ext uri="{FF2B5EF4-FFF2-40B4-BE49-F238E27FC236}">
                <a16:creationId xmlns:a16="http://schemas.microsoft.com/office/drawing/2014/main" id="{505D1B27-5693-EC40-9EBA-D9F5C6F9BFE6}"/>
              </a:ext>
            </a:extLst>
          </p:cNvPr>
          <p:cNvSpPr/>
          <p:nvPr/>
        </p:nvSpPr>
        <p:spPr>
          <a:xfrm>
            <a:off x="1844563" y="1008990"/>
            <a:ext cx="1665903" cy="599090"/>
          </a:xfrm>
          <a:prstGeom prst="rect">
            <a:avLst/>
          </a:prstGeom>
          <a:solidFill>
            <a:schemeClr val="accent3">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What was invested</a:t>
            </a:r>
          </a:p>
        </p:txBody>
      </p:sp>
      <p:sp>
        <p:nvSpPr>
          <p:cNvPr id="8" name="Rectangle 7">
            <a:extLst>
              <a:ext uri="{FF2B5EF4-FFF2-40B4-BE49-F238E27FC236}">
                <a16:creationId xmlns:a16="http://schemas.microsoft.com/office/drawing/2014/main" id="{FA15F10F-013D-4643-8D5F-69E9EF1A2F03}"/>
              </a:ext>
            </a:extLst>
          </p:cNvPr>
          <p:cNvSpPr/>
          <p:nvPr/>
        </p:nvSpPr>
        <p:spPr>
          <a:xfrm>
            <a:off x="1844563" y="1618591"/>
            <a:ext cx="1665902" cy="443536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Grant funds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CEGS/</a:t>
            </a:r>
            <a:r>
              <a:rPr kumimoji="0" lang="en-US" sz="1400" b="0" i="0" u="none" strike="noStrike" kern="1200" cap="none" spc="0" normalizeH="0" baseline="0" noProof="0" err="1">
                <a:ln>
                  <a:noFill/>
                </a:ln>
                <a:solidFill>
                  <a:srgbClr val="02102A"/>
                </a:solidFill>
                <a:effectLst/>
                <a:uLnTx/>
                <a:uFillTx/>
                <a:latin typeface="Arial" panose="020B0604020202020204"/>
                <a:ea typeface="+mn-ea"/>
                <a:cs typeface="+mn-cs"/>
              </a:rPr>
              <a:t>DGSci</a:t>
            </a: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 time and skills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NIH support and grant management</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Institutional support and grant management</a:t>
            </a:r>
          </a:p>
        </p:txBody>
      </p:sp>
      <p:sp>
        <p:nvSpPr>
          <p:cNvPr id="9" name="Rectangle 8">
            <a:extLst>
              <a:ext uri="{FF2B5EF4-FFF2-40B4-BE49-F238E27FC236}">
                <a16:creationId xmlns:a16="http://schemas.microsoft.com/office/drawing/2014/main" id="{C8DA3D67-D25B-9B46-87D3-7F6741D9CE98}"/>
              </a:ext>
            </a:extLst>
          </p:cNvPr>
          <p:cNvSpPr/>
          <p:nvPr/>
        </p:nvSpPr>
        <p:spPr>
          <a:xfrm>
            <a:off x="3589272" y="1008990"/>
            <a:ext cx="1665903" cy="599090"/>
          </a:xfrm>
          <a:prstGeom prst="rect">
            <a:avLst/>
          </a:prstGeom>
          <a:solidFill>
            <a:schemeClr val="tx1">
              <a:lumMod val="90000"/>
              <a:lumOff val="1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What was done</a:t>
            </a:r>
          </a:p>
        </p:txBody>
      </p:sp>
      <p:sp>
        <p:nvSpPr>
          <p:cNvPr id="10" name="Rectangle 9">
            <a:extLst>
              <a:ext uri="{FF2B5EF4-FFF2-40B4-BE49-F238E27FC236}">
                <a16:creationId xmlns:a16="http://schemas.microsoft.com/office/drawing/2014/main" id="{2E901C6E-B8CD-AE4F-8AFE-20D226A549E7}"/>
              </a:ext>
            </a:extLst>
          </p:cNvPr>
          <p:cNvSpPr/>
          <p:nvPr/>
        </p:nvSpPr>
        <p:spPr>
          <a:xfrm>
            <a:off x="3589272" y="1618591"/>
            <a:ext cx="1665902" cy="443536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Creation of new mechanism</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Creation of new network of sites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Periodic examination of funding decisions and updating criteria</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Support for genomic research</a:t>
            </a:r>
          </a:p>
        </p:txBody>
      </p:sp>
      <p:sp>
        <p:nvSpPr>
          <p:cNvPr id="11" name="Rectangle 10">
            <a:extLst>
              <a:ext uri="{FF2B5EF4-FFF2-40B4-BE49-F238E27FC236}">
                <a16:creationId xmlns:a16="http://schemas.microsoft.com/office/drawing/2014/main" id="{E6966950-FF64-E145-804B-3B655A265291}"/>
              </a:ext>
            </a:extLst>
          </p:cNvPr>
          <p:cNvSpPr/>
          <p:nvPr/>
        </p:nvSpPr>
        <p:spPr>
          <a:xfrm>
            <a:off x="5291948" y="1008990"/>
            <a:ext cx="1665903" cy="599090"/>
          </a:xfrm>
          <a:prstGeom prst="rect">
            <a:avLst/>
          </a:prstGeom>
          <a:solidFill>
            <a:schemeClr val="tx1">
              <a:lumMod val="90000"/>
              <a:lumOff val="1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Evaluation measures</a:t>
            </a:r>
          </a:p>
        </p:txBody>
      </p:sp>
      <p:sp>
        <p:nvSpPr>
          <p:cNvPr id="12" name="Rectangle 11">
            <a:extLst>
              <a:ext uri="{FF2B5EF4-FFF2-40B4-BE49-F238E27FC236}">
                <a16:creationId xmlns:a16="http://schemas.microsoft.com/office/drawing/2014/main" id="{4EB6D683-79E2-F64E-B12C-7EC10038189F}"/>
              </a:ext>
            </a:extLst>
          </p:cNvPr>
          <p:cNvSpPr/>
          <p:nvPr/>
        </p:nvSpPr>
        <p:spPr>
          <a:xfrm>
            <a:off x="5291948" y="1618591"/>
            <a:ext cx="1665902" cy="443536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Publications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Citations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Tech transfer/licensing</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Additional / subsequent research grants</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Trainees graduated</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Diversity plans</a:t>
            </a:r>
          </a:p>
        </p:txBody>
      </p:sp>
      <p:sp>
        <p:nvSpPr>
          <p:cNvPr id="13" name="Rectangle 12">
            <a:extLst>
              <a:ext uri="{FF2B5EF4-FFF2-40B4-BE49-F238E27FC236}">
                <a16:creationId xmlns:a16="http://schemas.microsoft.com/office/drawing/2014/main" id="{8431C475-1D4F-1740-B7EC-92A30302CDE7}"/>
              </a:ext>
            </a:extLst>
          </p:cNvPr>
          <p:cNvSpPr/>
          <p:nvPr/>
        </p:nvSpPr>
        <p:spPr>
          <a:xfrm>
            <a:off x="7047170" y="1008990"/>
            <a:ext cx="1665903" cy="599090"/>
          </a:xfrm>
          <a:prstGeom prst="rect">
            <a:avLst/>
          </a:prstGeom>
          <a:solidFill>
            <a:schemeClr val="bg2">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Short term</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(knowledge)</a:t>
            </a:r>
          </a:p>
        </p:txBody>
      </p:sp>
      <p:sp>
        <p:nvSpPr>
          <p:cNvPr id="14" name="Rectangle 13">
            <a:extLst>
              <a:ext uri="{FF2B5EF4-FFF2-40B4-BE49-F238E27FC236}">
                <a16:creationId xmlns:a16="http://schemas.microsoft.com/office/drawing/2014/main" id="{F3B133BF-6AC1-C043-95FB-0CE8ECF0E4CD}"/>
              </a:ext>
            </a:extLst>
          </p:cNvPr>
          <p:cNvSpPr/>
          <p:nvPr/>
        </p:nvSpPr>
        <p:spPr>
          <a:xfrm>
            <a:off x="7047170" y="1618591"/>
            <a:ext cx="1665902" cy="443536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Advanced genomics research</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Developed novel methods and resources</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Opened new areas of inquiry</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Catalyzed change in NHGRI extramural program areas</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E4471EF-11B2-FF4E-BA2D-B758D3F0DF11}"/>
              </a:ext>
            </a:extLst>
          </p:cNvPr>
          <p:cNvSpPr/>
          <p:nvPr/>
        </p:nvSpPr>
        <p:spPr>
          <a:xfrm>
            <a:off x="8749848" y="1008990"/>
            <a:ext cx="1665903" cy="599090"/>
          </a:xfrm>
          <a:prstGeom prst="rect">
            <a:avLst/>
          </a:prstGeom>
          <a:solidFill>
            <a:schemeClr val="bg2">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Medium term</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(utilization)</a:t>
            </a:r>
          </a:p>
        </p:txBody>
      </p:sp>
      <p:sp>
        <p:nvSpPr>
          <p:cNvPr id="16" name="Rectangle 15">
            <a:extLst>
              <a:ext uri="{FF2B5EF4-FFF2-40B4-BE49-F238E27FC236}">
                <a16:creationId xmlns:a16="http://schemas.microsoft.com/office/drawing/2014/main" id="{3F883DF8-F1E4-EC44-A5A7-7AED91514F2A}"/>
              </a:ext>
            </a:extLst>
          </p:cNvPr>
          <p:cNvSpPr/>
          <p:nvPr/>
        </p:nvSpPr>
        <p:spPr>
          <a:xfrm>
            <a:off x="8749848" y="1618591"/>
            <a:ext cx="1665902" cy="443536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Supported goals of previous NHGRI strategic vision</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Informed goals of 2020 NHGRI strategic vision</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Research regarded as leading the field of genomics</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PI’s obtained other funding to advance work</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Enhanced collaboration</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Advanced new PI careers</a:t>
            </a:r>
          </a:p>
        </p:txBody>
      </p:sp>
      <p:sp>
        <p:nvSpPr>
          <p:cNvPr id="17" name="Rectangle 16">
            <a:extLst>
              <a:ext uri="{FF2B5EF4-FFF2-40B4-BE49-F238E27FC236}">
                <a16:creationId xmlns:a16="http://schemas.microsoft.com/office/drawing/2014/main" id="{22741F9B-EE02-AD42-8BF4-E0FCEB4F9E9A}"/>
              </a:ext>
            </a:extLst>
          </p:cNvPr>
          <p:cNvSpPr/>
          <p:nvPr/>
        </p:nvSpPr>
        <p:spPr>
          <a:xfrm>
            <a:off x="10452539" y="1008990"/>
            <a:ext cx="1665903" cy="599090"/>
          </a:xfrm>
          <a:prstGeom prst="rect">
            <a:avLst/>
          </a:prstGeom>
          <a:solidFill>
            <a:schemeClr val="bg2">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Long term</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(impact/legacy)</a:t>
            </a:r>
          </a:p>
        </p:txBody>
      </p:sp>
      <p:sp>
        <p:nvSpPr>
          <p:cNvPr id="18" name="Rectangle 17">
            <a:extLst>
              <a:ext uri="{FF2B5EF4-FFF2-40B4-BE49-F238E27FC236}">
                <a16:creationId xmlns:a16="http://schemas.microsoft.com/office/drawing/2014/main" id="{7BD28785-A274-9340-85FF-1FC59CB8719E}"/>
              </a:ext>
            </a:extLst>
          </p:cNvPr>
          <p:cNvSpPr/>
          <p:nvPr/>
        </p:nvSpPr>
        <p:spPr>
          <a:xfrm>
            <a:off x="10452539" y="1618591"/>
            <a:ext cx="1665902" cy="443536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Generated breakthroughs in genomic science that would not have been possible otherwise</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Techniques and methods used by other fields</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Inspired other institutes / centers to emulate program</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r>
              <a:rPr kumimoji="0" lang="en-US" sz="1400" b="0" i="0" u="none" strike="noStrike" kern="1200" cap="none" spc="0" normalizeH="0" baseline="0" noProof="0">
                <a:ln>
                  <a:noFill/>
                </a:ln>
                <a:solidFill>
                  <a:srgbClr val="02102A"/>
                </a:solidFill>
                <a:effectLst/>
                <a:uLnTx/>
                <a:uFillTx/>
                <a:latin typeface="Arial" panose="020B0604020202020204"/>
                <a:ea typeface="+mn-ea"/>
                <a:cs typeface="+mn-cs"/>
              </a:rPr>
              <a:t>Increased diversity in field</a:t>
            </a:r>
          </a:p>
          <a:p>
            <a:pPr marL="228600" marR="0" lvl="0" indent="-228600" algn="l" defTabSz="1219170" rtl="0" eaLnBrk="1" fontAlgn="auto" latinLnBrk="0" hangingPunct="1">
              <a:lnSpc>
                <a:spcPct val="100000"/>
              </a:lnSpc>
              <a:spcBef>
                <a:spcPts val="0"/>
              </a:spcBef>
              <a:spcAft>
                <a:spcPts val="600"/>
              </a:spcAft>
              <a:buClrTx/>
              <a:buSzTx/>
              <a:buFontTx/>
              <a:buAutoNum type="arabicPeriod"/>
              <a:tabLst/>
              <a:defRPr/>
            </a:pPr>
            <a:endParaRPr kumimoji="0" lang="en-US" sz="1400" b="0" i="0" u="none" strike="noStrike" kern="1200" cap="none" spc="0" normalizeH="0" baseline="0" noProof="0">
              <a:ln>
                <a:noFill/>
              </a:ln>
              <a:solidFill>
                <a:srgbClr val="02102A"/>
              </a:solidFill>
              <a:effectLst/>
              <a:uLnTx/>
              <a:uFillTx/>
              <a:latin typeface="Arial" panose="020B0604020202020204"/>
              <a:ea typeface="+mn-ea"/>
              <a:cs typeface="+mn-cs"/>
            </a:endParaRPr>
          </a:p>
        </p:txBody>
      </p:sp>
      <p:sp>
        <p:nvSpPr>
          <p:cNvPr id="19" name="Right Arrow 18">
            <a:extLst>
              <a:ext uri="{FF2B5EF4-FFF2-40B4-BE49-F238E27FC236}">
                <a16:creationId xmlns:a16="http://schemas.microsoft.com/office/drawing/2014/main" id="{98837D57-AC38-2242-B5C2-2B74646F230C}"/>
              </a:ext>
            </a:extLst>
          </p:cNvPr>
          <p:cNvSpPr/>
          <p:nvPr/>
        </p:nvSpPr>
        <p:spPr>
          <a:xfrm>
            <a:off x="6957850" y="94593"/>
            <a:ext cx="5160591" cy="788276"/>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panose="020B0604020202020204"/>
                <a:ea typeface="+mn-ea"/>
                <a:cs typeface="+mn-cs"/>
              </a:rPr>
              <a:t>Outcomes</a:t>
            </a:r>
          </a:p>
        </p:txBody>
      </p:sp>
      <p:sp>
        <p:nvSpPr>
          <p:cNvPr id="20" name="Right Arrow 19">
            <a:extLst>
              <a:ext uri="{FF2B5EF4-FFF2-40B4-BE49-F238E27FC236}">
                <a16:creationId xmlns:a16="http://schemas.microsoft.com/office/drawing/2014/main" id="{2545136C-B755-1340-8BE6-E7C3F31C44BC}"/>
              </a:ext>
            </a:extLst>
          </p:cNvPr>
          <p:cNvSpPr/>
          <p:nvPr/>
        </p:nvSpPr>
        <p:spPr>
          <a:xfrm>
            <a:off x="3426372" y="94593"/>
            <a:ext cx="3736441" cy="788276"/>
          </a:xfrm>
          <a:prstGeom prst="rightArrow">
            <a:avLst/>
          </a:prstGeom>
          <a:solidFill>
            <a:schemeClr val="tx1">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Outputs</a:t>
            </a:r>
          </a:p>
        </p:txBody>
      </p:sp>
      <p:sp>
        <p:nvSpPr>
          <p:cNvPr id="21" name="Right Arrow 20">
            <a:extLst>
              <a:ext uri="{FF2B5EF4-FFF2-40B4-BE49-F238E27FC236}">
                <a16:creationId xmlns:a16="http://schemas.microsoft.com/office/drawing/2014/main" id="{6CF39D1F-F1E9-2844-B173-5A0D02901444}"/>
              </a:ext>
            </a:extLst>
          </p:cNvPr>
          <p:cNvSpPr/>
          <p:nvPr/>
        </p:nvSpPr>
        <p:spPr>
          <a:xfrm>
            <a:off x="1844563" y="94593"/>
            <a:ext cx="1823547" cy="788276"/>
          </a:xfrm>
          <a:prstGeom prst="right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Inputs</a:t>
            </a:r>
          </a:p>
        </p:txBody>
      </p:sp>
      <p:sp>
        <p:nvSpPr>
          <p:cNvPr id="23" name="Rectangle 22">
            <a:extLst>
              <a:ext uri="{FF2B5EF4-FFF2-40B4-BE49-F238E27FC236}">
                <a16:creationId xmlns:a16="http://schemas.microsoft.com/office/drawing/2014/main" id="{CE3F01F7-2273-C447-AA2E-7FC6B48FB69B}"/>
              </a:ext>
            </a:extLst>
          </p:cNvPr>
          <p:cNvSpPr/>
          <p:nvPr/>
        </p:nvSpPr>
        <p:spPr>
          <a:xfrm>
            <a:off x="704194" y="6164318"/>
            <a:ext cx="1261240" cy="59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Assumptions</a:t>
            </a:r>
          </a:p>
        </p:txBody>
      </p:sp>
      <p:sp>
        <p:nvSpPr>
          <p:cNvPr id="24" name="Rectangle 23">
            <a:extLst>
              <a:ext uri="{FF2B5EF4-FFF2-40B4-BE49-F238E27FC236}">
                <a16:creationId xmlns:a16="http://schemas.microsoft.com/office/drawing/2014/main" id="{B8284F3B-60C5-F947-88C8-6800D145B636}"/>
              </a:ext>
            </a:extLst>
          </p:cNvPr>
          <p:cNvSpPr/>
          <p:nvPr/>
        </p:nvSpPr>
        <p:spPr>
          <a:xfrm>
            <a:off x="1965434" y="6164315"/>
            <a:ext cx="4109544" cy="599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2102A"/>
                </a:solidFill>
                <a:effectLst/>
                <a:uLnTx/>
                <a:uFillTx/>
                <a:latin typeface="Arial" panose="020B0604020202020204"/>
                <a:ea typeface="+mn-ea"/>
                <a:cs typeface="+mn-cs"/>
              </a:rPr>
              <a:t>Genomics methods will disseminate and be valued beyond the field.</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2102A"/>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2102A"/>
                </a:solidFill>
                <a:effectLst/>
                <a:uLnTx/>
                <a:uFillTx/>
                <a:latin typeface="Arial" panose="020B0604020202020204"/>
                <a:ea typeface="+mn-ea"/>
                <a:cs typeface="+mn-cs"/>
              </a:rPr>
              <a:t>RM1 mechanism functions differently than R01’s.</a:t>
            </a:r>
          </a:p>
        </p:txBody>
      </p:sp>
      <p:sp>
        <p:nvSpPr>
          <p:cNvPr id="25" name="Rectangle 24">
            <a:extLst>
              <a:ext uri="{FF2B5EF4-FFF2-40B4-BE49-F238E27FC236}">
                <a16:creationId xmlns:a16="http://schemas.microsoft.com/office/drawing/2014/main" id="{6D747EAF-5064-BF49-A0F4-2DC7AB6A56AD}"/>
              </a:ext>
            </a:extLst>
          </p:cNvPr>
          <p:cNvSpPr/>
          <p:nvPr/>
        </p:nvSpPr>
        <p:spPr>
          <a:xfrm>
            <a:off x="6658305" y="6164315"/>
            <a:ext cx="1261240" cy="59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External factors</a:t>
            </a:r>
          </a:p>
        </p:txBody>
      </p:sp>
      <p:sp>
        <p:nvSpPr>
          <p:cNvPr id="26" name="Rectangle 25">
            <a:extLst>
              <a:ext uri="{FF2B5EF4-FFF2-40B4-BE49-F238E27FC236}">
                <a16:creationId xmlns:a16="http://schemas.microsoft.com/office/drawing/2014/main" id="{BFA1E489-34C8-B84A-A832-32CA0A6F926F}"/>
              </a:ext>
            </a:extLst>
          </p:cNvPr>
          <p:cNvSpPr/>
          <p:nvPr/>
        </p:nvSpPr>
        <p:spPr>
          <a:xfrm>
            <a:off x="7919545" y="6164312"/>
            <a:ext cx="4109545" cy="599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2102A"/>
                </a:solidFill>
                <a:effectLst/>
                <a:uLnTx/>
                <a:uFillTx/>
                <a:latin typeface="Arial" panose="020B0604020202020204"/>
                <a:ea typeface="+mn-ea"/>
                <a:cs typeface="+mn-cs"/>
              </a:rPr>
              <a:t>Congressional interest, other policy makers, government regulations, and approval processes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2102A"/>
                </a:solidFill>
                <a:effectLst/>
                <a:uLnTx/>
                <a:uFillTx/>
                <a:latin typeface="Arial" panose="020B0604020202020204"/>
                <a:ea typeface="+mn-ea"/>
                <a:cs typeface="+mn-cs"/>
              </a:rPr>
              <a:t>Support for genomic science from scientific community and public</a:t>
            </a:r>
          </a:p>
        </p:txBody>
      </p:sp>
      <p:sp>
        <p:nvSpPr>
          <p:cNvPr id="27" name="TextBox 26">
            <a:extLst>
              <a:ext uri="{FF2B5EF4-FFF2-40B4-BE49-F238E27FC236}">
                <a16:creationId xmlns:a16="http://schemas.microsoft.com/office/drawing/2014/main" id="{CA17CB91-B2F2-CA41-831E-1FDB7FE0F5A8}"/>
              </a:ext>
            </a:extLst>
          </p:cNvPr>
          <p:cNvSpPr txBox="1"/>
          <p:nvPr/>
        </p:nvSpPr>
        <p:spPr>
          <a:xfrm>
            <a:off x="94599" y="4632"/>
            <a:ext cx="1688283" cy="1054135"/>
          </a:xfrm>
          <a:prstGeom prst="rect">
            <a:avLst/>
          </a:prstGeom>
          <a:noFill/>
        </p:spPr>
        <p:txBody>
          <a:bodyPr wrap="none" rtlCol="0">
            <a:spAutoFit/>
          </a:bodyPr>
          <a:lstStyle/>
          <a:p>
            <a:pPr marL="0" marR="0" lvl="0" indent="0" algn="l" defTabSz="1219170" rtl="0" eaLnBrk="1" fontAlgn="auto" latinLnBrk="0" hangingPunct="1">
              <a:lnSpc>
                <a:spcPts val="1480"/>
              </a:lnSpc>
              <a:spcBef>
                <a:spcPts val="0"/>
              </a:spcBef>
              <a:spcAft>
                <a:spcPts val="0"/>
              </a:spcAft>
              <a:buClrTx/>
              <a:buSzTx/>
              <a:buFontTx/>
              <a:buNone/>
              <a:tabLst/>
              <a:defRPr/>
            </a:pPr>
            <a:r>
              <a:rPr kumimoji="0" lang="en-US" sz="1600" b="0" i="0" u="none" strike="noStrike" kern="1200" cap="none" spc="0" normalizeH="0" baseline="0" noProof="0">
                <a:ln>
                  <a:noFill/>
                </a:ln>
                <a:solidFill>
                  <a:srgbClr val="001A56"/>
                </a:solidFill>
                <a:effectLst/>
                <a:uLnTx/>
                <a:uFillTx/>
                <a:latin typeface="Arial" panose="020B0604020202020204"/>
                <a:ea typeface="+mn-ea"/>
                <a:cs typeface="+mn-cs"/>
              </a:rPr>
              <a:t>Centers of</a:t>
            </a:r>
          </a:p>
          <a:p>
            <a:pPr marL="0" marR="0" lvl="0" indent="0" algn="l" defTabSz="1219170" rtl="0" eaLnBrk="1" fontAlgn="auto" latinLnBrk="0" hangingPunct="1">
              <a:lnSpc>
                <a:spcPts val="1480"/>
              </a:lnSpc>
              <a:spcBef>
                <a:spcPts val="0"/>
              </a:spcBef>
              <a:spcAft>
                <a:spcPts val="0"/>
              </a:spcAft>
              <a:buClrTx/>
              <a:buSzTx/>
              <a:buFontTx/>
              <a:buNone/>
              <a:tabLst/>
              <a:defRPr/>
            </a:pPr>
            <a:r>
              <a:rPr kumimoji="0" lang="en-US" sz="1600" b="0" i="0" u="none" strike="noStrike" kern="1200" cap="none" spc="0" normalizeH="0" baseline="0" noProof="0">
                <a:ln>
                  <a:noFill/>
                </a:ln>
                <a:solidFill>
                  <a:srgbClr val="001A56"/>
                </a:solidFill>
                <a:effectLst/>
                <a:uLnTx/>
                <a:uFillTx/>
                <a:latin typeface="Arial" panose="020B0604020202020204"/>
                <a:ea typeface="+mn-ea"/>
                <a:cs typeface="+mn-cs"/>
              </a:rPr>
              <a:t>Excellence in</a:t>
            </a:r>
          </a:p>
          <a:p>
            <a:pPr marL="0" marR="0" lvl="0" indent="0" algn="l" defTabSz="1219170" rtl="0" eaLnBrk="1" fontAlgn="auto" latinLnBrk="0" hangingPunct="1">
              <a:lnSpc>
                <a:spcPts val="1480"/>
              </a:lnSpc>
              <a:spcBef>
                <a:spcPts val="0"/>
              </a:spcBef>
              <a:spcAft>
                <a:spcPts val="0"/>
              </a:spcAft>
              <a:buClrTx/>
              <a:buSzTx/>
              <a:buFontTx/>
              <a:buNone/>
              <a:tabLst/>
              <a:defRPr/>
            </a:pPr>
            <a:r>
              <a:rPr kumimoji="0" lang="en-US" sz="1600" b="0" i="0" u="none" strike="noStrike" kern="1200" cap="none" spc="0" normalizeH="0" baseline="0" noProof="0">
                <a:ln>
                  <a:noFill/>
                </a:ln>
                <a:solidFill>
                  <a:srgbClr val="001A56"/>
                </a:solidFill>
                <a:effectLst/>
                <a:uLnTx/>
                <a:uFillTx/>
                <a:latin typeface="Arial" panose="020B0604020202020204"/>
                <a:ea typeface="+mn-ea"/>
                <a:cs typeface="+mn-cs"/>
              </a:rPr>
              <a:t>Genomic</a:t>
            </a:r>
          </a:p>
          <a:p>
            <a:pPr marL="0" marR="0" lvl="0" indent="0" algn="l" defTabSz="1219170" rtl="0" eaLnBrk="1" fontAlgn="auto" latinLnBrk="0" hangingPunct="1">
              <a:lnSpc>
                <a:spcPts val="1480"/>
              </a:lnSpc>
              <a:spcBef>
                <a:spcPts val="0"/>
              </a:spcBef>
              <a:spcAft>
                <a:spcPts val="0"/>
              </a:spcAft>
              <a:buClrTx/>
              <a:buSzTx/>
              <a:buFontTx/>
              <a:buNone/>
              <a:tabLst/>
              <a:defRPr/>
            </a:pPr>
            <a:r>
              <a:rPr kumimoji="0" lang="en-US" sz="1600" b="0" i="0" u="none" strike="noStrike" kern="1200" cap="none" spc="0" normalizeH="0" baseline="0" noProof="0">
                <a:ln>
                  <a:noFill/>
                </a:ln>
                <a:solidFill>
                  <a:srgbClr val="001A56"/>
                </a:solidFill>
                <a:effectLst/>
                <a:uLnTx/>
                <a:uFillTx/>
                <a:latin typeface="Arial" panose="020B0604020202020204"/>
                <a:ea typeface="+mn-ea"/>
                <a:cs typeface="+mn-cs"/>
              </a:rPr>
              <a:t>Science (CEGS)</a:t>
            </a:r>
          </a:p>
          <a:p>
            <a:pPr marL="0" marR="0" lvl="0" indent="0" algn="l" defTabSz="1219170" rtl="0" eaLnBrk="1" fontAlgn="auto" latinLnBrk="0" hangingPunct="1">
              <a:lnSpc>
                <a:spcPts val="1480"/>
              </a:lnSpc>
              <a:spcBef>
                <a:spcPts val="0"/>
              </a:spcBef>
              <a:spcAft>
                <a:spcPts val="0"/>
              </a:spcAft>
              <a:buClrTx/>
              <a:buSzTx/>
              <a:buFontTx/>
              <a:buNone/>
              <a:tabLst/>
              <a:defRPr/>
            </a:pPr>
            <a:r>
              <a:rPr kumimoji="0" lang="en-US" sz="1600" b="0" i="0" u="none" strike="noStrike" kern="1200" cap="none" spc="0" normalizeH="0" baseline="0" noProof="0">
                <a:ln>
                  <a:noFill/>
                </a:ln>
                <a:solidFill>
                  <a:srgbClr val="001A56"/>
                </a:solidFill>
                <a:effectLst/>
                <a:uLnTx/>
                <a:uFillTx/>
                <a:latin typeface="Arial" panose="020B0604020202020204"/>
                <a:ea typeface="+mn-ea"/>
                <a:cs typeface="+mn-cs"/>
              </a:rPr>
              <a:t>     Evaluation</a:t>
            </a:r>
          </a:p>
        </p:txBody>
      </p:sp>
    </p:spTree>
    <p:extLst>
      <p:ext uri="{BB962C8B-B14F-4D97-AF65-F5344CB8AC3E}">
        <p14:creationId xmlns:p14="http://schemas.microsoft.com/office/powerpoint/2010/main" val="3693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8CF1-5F97-664B-E679-F6643B7689FB}"/>
              </a:ext>
            </a:extLst>
          </p:cNvPr>
          <p:cNvSpPr>
            <a:spLocks noGrp="1"/>
          </p:cNvSpPr>
          <p:nvPr>
            <p:ph type="title"/>
          </p:nvPr>
        </p:nvSpPr>
        <p:spPr/>
        <p:txBody>
          <a:bodyPr/>
          <a:lstStyle/>
          <a:p>
            <a:r>
              <a:rPr lang="en-US"/>
              <a:t>Evaluation Questions</a:t>
            </a:r>
          </a:p>
        </p:txBody>
      </p:sp>
      <p:sp>
        <p:nvSpPr>
          <p:cNvPr id="3" name="Content Placeholder 2">
            <a:extLst>
              <a:ext uri="{FF2B5EF4-FFF2-40B4-BE49-F238E27FC236}">
                <a16:creationId xmlns:a16="http://schemas.microsoft.com/office/drawing/2014/main" id="{072B75D0-6C96-5AC8-F113-9E33F9E71EDE}"/>
              </a:ext>
            </a:extLst>
          </p:cNvPr>
          <p:cNvSpPr>
            <a:spLocks noGrp="1"/>
          </p:cNvSpPr>
          <p:nvPr>
            <p:ph idx="1"/>
          </p:nvPr>
        </p:nvSpPr>
        <p:spPr>
          <a:xfrm>
            <a:off x="576071" y="1813560"/>
            <a:ext cx="11423811" cy="4362873"/>
          </a:xfrm>
        </p:spPr>
        <p:txBody>
          <a:bodyPr/>
          <a:lstStyle/>
          <a:p>
            <a:pPr marL="742950" indent="-742950">
              <a:spcBef>
                <a:spcPts val="1933"/>
              </a:spcBef>
              <a:buFont typeface="+mj-lt"/>
              <a:buAutoNum type="arabicPeriod"/>
            </a:pPr>
            <a:r>
              <a:rPr lang="en-US" sz="3200" kern="100" dirty="0">
                <a:effectLst/>
                <a:latin typeface="+mj-lt"/>
                <a:ea typeface="Calibri" panose="020F0502020204030204" pitchFamily="34" charset="0"/>
                <a:cs typeface="Times New Roman" panose="02020603050405020304" pitchFamily="18" charset="0"/>
              </a:rPr>
              <a:t>What did the CEGS program achieve from 2001 – 2022 as a result of key program activities?</a:t>
            </a:r>
          </a:p>
          <a:p>
            <a:pPr marL="742950" indent="-742950">
              <a:spcBef>
                <a:spcPts val="1933"/>
              </a:spcBef>
              <a:buFont typeface="+mj-lt"/>
              <a:buAutoNum type="arabicPeriod"/>
            </a:pPr>
            <a:r>
              <a:rPr lang="en-US" sz="3200" kern="100" dirty="0">
                <a:effectLst/>
                <a:latin typeface="+mj-lt"/>
                <a:ea typeface="Calibri" panose="020F0502020204030204" pitchFamily="34" charset="0"/>
                <a:cs typeface="Times New Roman" panose="02020603050405020304" pitchFamily="18" charset="0"/>
              </a:rPr>
              <a:t>How did the CEGS program influence genomic science knowledge and utilization of genomics research?</a:t>
            </a:r>
          </a:p>
          <a:p>
            <a:pPr marL="742950" indent="-742950">
              <a:spcBef>
                <a:spcPts val="1933"/>
              </a:spcBef>
              <a:buFont typeface="+mj-lt"/>
              <a:buAutoNum type="arabicPeriod"/>
            </a:pPr>
            <a:r>
              <a:rPr lang="en-US" sz="3200" kern="100" dirty="0">
                <a:effectLst/>
                <a:latin typeface="+mj-lt"/>
                <a:ea typeface="Calibri" panose="020F0502020204030204" pitchFamily="34" charset="0"/>
                <a:cs typeface="Times New Roman" panose="02020603050405020304" pitchFamily="18" charset="0"/>
              </a:rPr>
              <a:t>How did program funding influence grantees’ careers?</a:t>
            </a:r>
          </a:p>
          <a:p>
            <a:pPr marL="742950" indent="-742950">
              <a:spcBef>
                <a:spcPts val="1933"/>
              </a:spcBef>
              <a:buFont typeface="+mj-lt"/>
              <a:buAutoNum type="arabicPeriod"/>
            </a:pPr>
            <a:r>
              <a:rPr lang="en-US" sz="3200" kern="100" dirty="0">
                <a:effectLst/>
                <a:latin typeface="+mj-lt"/>
                <a:ea typeface="Calibri" panose="020F0502020204030204" pitchFamily="34" charset="0"/>
                <a:cs typeface="Times New Roman" panose="02020603050405020304" pitchFamily="18" charset="0"/>
              </a:rPr>
              <a:t>What have been the strengths (outcomes and achievements) of the program? Are there suggestions/opportunities for improvement?</a:t>
            </a:r>
          </a:p>
          <a:p>
            <a:pPr marL="742950" indent="-742950">
              <a:spcBef>
                <a:spcPts val="1933"/>
              </a:spcBef>
              <a:buFont typeface="+mj-lt"/>
              <a:buAutoNum type="arabicPeriod"/>
            </a:pPr>
            <a:endParaRPr lang="en-US" sz="3200" dirty="0"/>
          </a:p>
        </p:txBody>
      </p:sp>
      <p:sp>
        <p:nvSpPr>
          <p:cNvPr id="4" name="Slide Number Placeholder 3">
            <a:extLst>
              <a:ext uri="{FF2B5EF4-FFF2-40B4-BE49-F238E27FC236}">
                <a16:creationId xmlns:a16="http://schemas.microsoft.com/office/drawing/2014/main" id="{5CE35D99-3AF5-1C90-D44E-471CA683A662}"/>
              </a:ext>
            </a:extLst>
          </p:cNvPr>
          <p:cNvSpPr>
            <a:spLocks noGrp="1"/>
          </p:cNvSpPr>
          <p:nvPr>
            <p:ph type="sldNum" sz="quarter" idx="4"/>
          </p:nvPr>
        </p:nvSpPr>
        <p:spPr/>
        <p:txBody>
          <a:bodyPr/>
          <a:lstStyle/>
          <a:p>
            <a:fld id="{A59FB69D-9E19-4FB8-BEAE-20F88589C44A}" type="slidenum">
              <a:rPr lang="en-US" smtClean="0"/>
              <a:pPr/>
              <a:t>6</a:t>
            </a:fld>
            <a:endParaRPr lang="en-US"/>
          </a:p>
        </p:txBody>
      </p:sp>
    </p:spTree>
    <p:extLst>
      <p:ext uri="{BB962C8B-B14F-4D97-AF65-F5344CB8AC3E}">
        <p14:creationId xmlns:p14="http://schemas.microsoft.com/office/powerpoint/2010/main" val="29502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12BCE-F23D-0F40-C763-45E7438EC5BE}"/>
              </a:ext>
            </a:extLst>
          </p:cNvPr>
          <p:cNvSpPr>
            <a:spLocks noGrp="1"/>
          </p:cNvSpPr>
          <p:nvPr>
            <p:ph type="title"/>
          </p:nvPr>
        </p:nvSpPr>
        <p:spPr/>
        <p:txBody>
          <a:bodyPr/>
          <a:lstStyle/>
          <a:p>
            <a:r>
              <a:rPr lang="en-US"/>
              <a:t>Evaluation Methodologies </a:t>
            </a:r>
          </a:p>
        </p:txBody>
      </p:sp>
      <p:cxnSp>
        <p:nvCxnSpPr>
          <p:cNvPr id="10" name="Straight Connector 9">
            <a:extLst>
              <a:ext uri="{FF2B5EF4-FFF2-40B4-BE49-F238E27FC236}">
                <a16:creationId xmlns:a16="http://schemas.microsoft.com/office/drawing/2014/main" id="{A9B5F3CD-B54B-302F-D9A0-94DB3D5CE0E4}"/>
              </a:ext>
              <a:ext uri="{C183D7F6-B498-43B3-948B-1728B52AA6E4}">
                <adec:decorative xmlns:adec="http://schemas.microsoft.com/office/drawing/2017/decorative" val="1"/>
              </a:ext>
            </a:extLst>
          </p:cNvPr>
          <p:cNvCxnSpPr>
            <a:cxnSpLocks/>
          </p:cNvCxnSpPr>
          <p:nvPr/>
        </p:nvCxnSpPr>
        <p:spPr>
          <a:xfrm>
            <a:off x="8325577" y="1500176"/>
            <a:ext cx="0" cy="4262861"/>
          </a:xfrm>
          <a:prstGeom prst="line">
            <a:avLst/>
          </a:prstGeom>
          <a:ln w="38100">
            <a:solidFill>
              <a:srgbClr val="20558A"/>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6F8EA4-6ADC-AA0C-E17D-B49E138CEC8E}"/>
              </a:ext>
            </a:extLst>
          </p:cNvPr>
          <p:cNvSpPr txBox="1"/>
          <p:nvPr/>
        </p:nvSpPr>
        <p:spPr>
          <a:xfrm>
            <a:off x="3005721" y="3055016"/>
            <a:ext cx="5497887" cy="954107"/>
          </a:xfrm>
          <a:prstGeom prst="rect">
            <a:avLst/>
          </a:prstGeom>
          <a:noFill/>
        </p:spPr>
        <p:txBody>
          <a:bodyPr wrap="square" rtlCol="0">
            <a:spAutoFit/>
          </a:bodyPr>
          <a:lstStyle/>
          <a:p>
            <a:pPr algn="ctr"/>
            <a:r>
              <a:rPr lang="en-US" sz="2800" b="1">
                <a:solidFill>
                  <a:srgbClr val="032251"/>
                </a:solidFill>
                <a:latin typeface="+mj-lt"/>
              </a:rPr>
              <a:t>Quantitative Outputs &amp; Comparison Group Analysis</a:t>
            </a:r>
          </a:p>
        </p:txBody>
      </p:sp>
      <p:sp>
        <p:nvSpPr>
          <p:cNvPr id="13" name="Content Placeholder 2">
            <a:extLst>
              <a:ext uri="{FF2B5EF4-FFF2-40B4-BE49-F238E27FC236}">
                <a16:creationId xmlns:a16="http://schemas.microsoft.com/office/drawing/2014/main" id="{A3405909-422A-1816-682A-CA03A7E19711}"/>
              </a:ext>
            </a:extLst>
          </p:cNvPr>
          <p:cNvSpPr txBox="1">
            <a:spLocks/>
          </p:cNvSpPr>
          <p:nvPr/>
        </p:nvSpPr>
        <p:spPr>
          <a:xfrm>
            <a:off x="3928943" y="4276338"/>
            <a:ext cx="3801804" cy="16263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30188" indent="-230188" fontAlgn="base">
              <a:spcAft>
                <a:spcPts val="1200"/>
              </a:spcAft>
              <a:buFont typeface="Arial" panose="020B0604020202020204" pitchFamily="34" charset="0"/>
              <a:buChar char="•"/>
              <a:tabLst>
                <a:tab pos="228600" algn="l"/>
              </a:tabLst>
            </a:pPr>
            <a:r>
              <a:rPr lang="en-US" sz="2000">
                <a:solidFill>
                  <a:srgbClr val="032251"/>
                </a:solidFill>
              </a:rPr>
              <a:t>Publications and citations</a:t>
            </a:r>
          </a:p>
          <a:p>
            <a:pPr marL="230188" indent="-230188" fontAlgn="base">
              <a:spcAft>
                <a:spcPts val="1200"/>
              </a:spcAft>
              <a:buFont typeface="Arial" panose="020B0604020202020204" pitchFamily="34" charset="0"/>
              <a:buChar char="•"/>
              <a:tabLst>
                <a:tab pos="228600" algn="l"/>
              </a:tabLst>
            </a:pPr>
            <a:r>
              <a:rPr lang="en-US" sz="2000">
                <a:solidFill>
                  <a:srgbClr val="032251"/>
                </a:solidFill>
              </a:rPr>
              <a:t>Patents applied for &amp; awarded</a:t>
            </a:r>
            <a:endParaRPr lang="en-US" sz="1600">
              <a:solidFill>
                <a:srgbClr val="032251"/>
              </a:solidFill>
            </a:endParaRPr>
          </a:p>
          <a:p>
            <a:pPr marL="230188" indent="-230188" fontAlgn="base">
              <a:spcAft>
                <a:spcPts val="1200"/>
              </a:spcAft>
              <a:buFont typeface="Arial" panose="020B0604020202020204" pitchFamily="34" charset="0"/>
              <a:buChar char="•"/>
              <a:tabLst>
                <a:tab pos="228600" algn="l"/>
              </a:tabLst>
            </a:pPr>
            <a:r>
              <a:rPr lang="en-US" sz="2000">
                <a:solidFill>
                  <a:srgbClr val="032251"/>
                </a:solidFill>
              </a:rPr>
              <a:t>Grants and grant success</a:t>
            </a:r>
          </a:p>
        </p:txBody>
      </p:sp>
      <p:sp>
        <p:nvSpPr>
          <p:cNvPr id="5" name="Rectangle 4">
            <a:extLst>
              <a:ext uri="{FF2B5EF4-FFF2-40B4-BE49-F238E27FC236}">
                <a16:creationId xmlns:a16="http://schemas.microsoft.com/office/drawing/2014/main" id="{ECFA8B46-C502-9C2C-F64F-6F893D432AC6}"/>
              </a:ext>
              <a:ext uri="{C183D7F6-B498-43B3-948B-1728B52AA6E4}">
                <adec:decorative xmlns:adec="http://schemas.microsoft.com/office/drawing/2017/decorative" val="1"/>
              </a:ext>
            </a:extLst>
          </p:cNvPr>
          <p:cNvSpPr/>
          <p:nvPr/>
        </p:nvSpPr>
        <p:spPr>
          <a:xfrm>
            <a:off x="4616734" y="1752451"/>
            <a:ext cx="1948829" cy="13363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ACA009B-0EF3-360C-8481-4336989BF0CF}"/>
              </a:ex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7</a:t>
            </a:fld>
            <a:endParaRPr lang="en-US"/>
          </a:p>
        </p:txBody>
      </p:sp>
      <p:cxnSp>
        <p:nvCxnSpPr>
          <p:cNvPr id="2" name="Straight Connector 1">
            <a:extLst>
              <a:ext uri="{FF2B5EF4-FFF2-40B4-BE49-F238E27FC236}">
                <a16:creationId xmlns:a16="http://schemas.microsoft.com/office/drawing/2014/main" id="{62A13DBD-E4D7-6841-233C-9928AA8D1B11}"/>
              </a:ext>
              <a:ext uri="{C183D7F6-B498-43B3-948B-1728B52AA6E4}">
                <adec:decorative xmlns:adec="http://schemas.microsoft.com/office/drawing/2017/decorative" val="1"/>
              </a:ext>
            </a:extLst>
          </p:cNvPr>
          <p:cNvCxnSpPr>
            <a:cxnSpLocks/>
          </p:cNvCxnSpPr>
          <p:nvPr/>
        </p:nvCxnSpPr>
        <p:spPr>
          <a:xfrm>
            <a:off x="3196542" y="1500176"/>
            <a:ext cx="0" cy="4262861"/>
          </a:xfrm>
          <a:prstGeom prst="line">
            <a:avLst/>
          </a:prstGeom>
          <a:ln w="38100">
            <a:solidFill>
              <a:srgbClr val="20558A"/>
            </a:solidFill>
            <a:prstDash val="sysDot"/>
          </a:ln>
        </p:spPr>
        <p:style>
          <a:lnRef idx="1">
            <a:schemeClr val="accent1"/>
          </a:lnRef>
          <a:fillRef idx="0">
            <a:schemeClr val="accent1"/>
          </a:fillRef>
          <a:effectRef idx="0">
            <a:schemeClr val="accent1"/>
          </a:effectRef>
          <a:fontRef idx="minor">
            <a:schemeClr val="tx1"/>
          </a:fontRef>
        </p:style>
      </p:cxnSp>
      <p:pic>
        <p:nvPicPr>
          <p:cNvPr id="7" name="Graphic 6" descr="Chat with solid fill">
            <a:extLst>
              <a:ext uri="{FF2B5EF4-FFF2-40B4-BE49-F238E27FC236}">
                <a16:creationId xmlns:a16="http://schemas.microsoft.com/office/drawing/2014/main" id="{A37F04F8-A3D9-EECD-D56A-EDDAD8035A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9328" y="1706880"/>
            <a:ext cx="1427443" cy="1427443"/>
          </a:xfrm>
          <a:prstGeom prst="rect">
            <a:avLst/>
          </a:prstGeom>
        </p:spPr>
      </p:pic>
      <p:sp>
        <p:nvSpPr>
          <p:cNvPr id="15" name="TextBox 14">
            <a:extLst>
              <a:ext uri="{FF2B5EF4-FFF2-40B4-BE49-F238E27FC236}">
                <a16:creationId xmlns:a16="http://schemas.microsoft.com/office/drawing/2014/main" id="{70F61B5B-7AB3-0A3A-7FF3-9AD186BF6C7E}"/>
              </a:ext>
            </a:extLst>
          </p:cNvPr>
          <p:cNvSpPr txBox="1"/>
          <p:nvPr/>
        </p:nvSpPr>
        <p:spPr>
          <a:xfrm>
            <a:off x="307826" y="2981446"/>
            <a:ext cx="2750446" cy="1815882"/>
          </a:xfrm>
          <a:prstGeom prst="rect">
            <a:avLst/>
          </a:prstGeom>
          <a:noFill/>
        </p:spPr>
        <p:txBody>
          <a:bodyPr wrap="square" rtlCol="0">
            <a:spAutoFit/>
          </a:bodyPr>
          <a:lstStyle/>
          <a:p>
            <a:pPr algn="ctr"/>
            <a:r>
              <a:rPr lang="en-US" sz="2800" b="1">
                <a:solidFill>
                  <a:srgbClr val="032251"/>
                </a:solidFill>
                <a:latin typeface="+mj-lt"/>
              </a:rPr>
              <a:t>Interviews of 28 Principal Investigators (PI’s)</a:t>
            </a:r>
          </a:p>
        </p:txBody>
      </p:sp>
      <p:sp>
        <p:nvSpPr>
          <p:cNvPr id="16" name="Content Placeholder 2">
            <a:extLst>
              <a:ext uri="{FF2B5EF4-FFF2-40B4-BE49-F238E27FC236}">
                <a16:creationId xmlns:a16="http://schemas.microsoft.com/office/drawing/2014/main" id="{B7979322-7CEC-8FC5-68AC-E9E846929656}"/>
              </a:ext>
            </a:extLst>
          </p:cNvPr>
          <p:cNvSpPr txBox="1">
            <a:spLocks/>
          </p:cNvSpPr>
          <p:nvPr/>
        </p:nvSpPr>
        <p:spPr>
          <a:xfrm>
            <a:off x="458742" y="4891839"/>
            <a:ext cx="2448615" cy="101087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30188" indent="-230188" fontAlgn="base">
              <a:spcAft>
                <a:spcPts val="1200"/>
              </a:spcAft>
              <a:buFont typeface="Arial" panose="020B0604020202020204" pitchFamily="34" charset="0"/>
              <a:buChar char="•"/>
              <a:tabLst>
                <a:tab pos="228600" algn="l"/>
              </a:tabLst>
            </a:pPr>
            <a:r>
              <a:rPr lang="en-US" sz="2000">
                <a:solidFill>
                  <a:srgbClr val="032251"/>
                </a:solidFill>
              </a:rPr>
              <a:t>Coding</a:t>
            </a:r>
          </a:p>
          <a:p>
            <a:pPr marL="230188" indent="-230188" fontAlgn="base">
              <a:spcAft>
                <a:spcPts val="1200"/>
              </a:spcAft>
              <a:buFont typeface="Arial" panose="020B0604020202020204" pitchFamily="34" charset="0"/>
              <a:buChar char="•"/>
              <a:tabLst>
                <a:tab pos="228600" algn="l"/>
              </a:tabLst>
            </a:pPr>
            <a:r>
              <a:rPr lang="en-US" sz="2000">
                <a:solidFill>
                  <a:srgbClr val="032251"/>
                </a:solidFill>
              </a:rPr>
              <a:t>Thematic analysis</a:t>
            </a:r>
          </a:p>
        </p:txBody>
      </p:sp>
      <p:sp>
        <p:nvSpPr>
          <p:cNvPr id="17" name="TextBox 16">
            <a:extLst>
              <a:ext uri="{FF2B5EF4-FFF2-40B4-BE49-F238E27FC236}">
                <a16:creationId xmlns:a16="http://schemas.microsoft.com/office/drawing/2014/main" id="{C4B02353-1AA9-D5C5-F4D6-90D616CD7C4D}"/>
              </a:ext>
            </a:extLst>
          </p:cNvPr>
          <p:cNvSpPr txBox="1"/>
          <p:nvPr/>
        </p:nvSpPr>
        <p:spPr>
          <a:xfrm>
            <a:off x="8309871" y="3055016"/>
            <a:ext cx="3486089" cy="523220"/>
          </a:xfrm>
          <a:prstGeom prst="rect">
            <a:avLst/>
          </a:prstGeom>
          <a:noFill/>
        </p:spPr>
        <p:txBody>
          <a:bodyPr wrap="square" rtlCol="0">
            <a:spAutoFit/>
          </a:bodyPr>
          <a:lstStyle/>
          <a:p>
            <a:pPr algn="ctr"/>
            <a:r>
              <a:rPr lang="en-US" sz="2800" b="1">
                <a:solidFill>
                  <a:srgbClr val="032251"/>
                </a:solidFill>
                <a:latin typeface="+mj-lt"/>
              </a:rPr>
              <a:t>Survey Analysis</a:t>
            </a:r>
          </a:p>
        </p:txBody>
      </p:sp>
      <p:sp>
        <p:nvSpPr>
          <p:cNvPr id="18" name="Content Placeholder 2">
            <a:extLst>
              <a:ext uri="{FF2B5EF4-FFF2-40B4-BE49-F238E27FC236}">
                <a16:creationId xmlns:a16="http://schemas.microsoft.com/office/drawing/2014/main" id="{0B79FEAE-8DE9-EF1D-9198-9D3937B665D4}"/>
              </a:ext>
            </a:extLst>
          </p:cNvPr>
          <p:cNvSpPr txBox="1">
            <a:spLocks/>
          </p:cNvSpPr>
          <p:nvPr/>
        </p:nvSpPr>
        <p:spPr>
          <a:xfrm>
            <a:off x="8560096" y="3811163"/>
            <a:ext cx="3435492" cy="2091546"/>
          </a:xfrm>
          <a:prstGeom prst="rect">
            <a:avLst/>
          </a:prstGeom>
        </p:spPr>
        <p:txBody>
          <a:bodyPr vert="horz" lIns="45720" tIns="45720" rIns="45720" bIns="45720" rtlCol="0" anchor="t">
            <a:normAutofit/>
          </a:bodyPr>
          <a:lstStyle>
            <a:lvl1pPr marL="304792" indent="-304792" algn="l" defTabSz="1219170" rtl="0" eaLnBrk="1" latinLnBrk="0" hangingPunct="1">
              <a:lnSpc>
                <a:spcPct val="90000"/>
              </a:lnSpc>
              <a:spcBef>
                <a:spcPts val="1333"/>
              </a:spcBef>
              <a:buFont typeface="Arial"/>
              <a:buChar char="•"/>
              <a:defRPr sz="3600"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6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229870" indent="-229870">
              <a:spcAft>
                <a:spcPts val="1200"/>
              </a:spcAft>
            </a:pPr>
            <a:r>
              <a:rPr lang="en-US" sz="2000" dirty="0">
                <a:solidFill>
                  <a:srgbClr val="032251"/>
                </a:solidFill>
              </a:rPr>
              <a:t>Survey of CEGS researchers</a:t>
            </a:r>
          </a:p>
          <a:p>
            <a:pPr marL="229870" indent="-229870">
              <a:spcBef>
                <a:spcPts val="1200"/>
              </a:spcBef>
              <a:spcAft>
                <a:spcPts val="1200"/>
              </a:spcAft>
            </a:pPr>
            <a:r>
              <a:rPr lang="en-US" sz="2000" dirty="0">
                <a:solidFill>
                  <a:srgbClr val="032251"/>
                </a:solidFill>
              </a:rPr>
              <a:t>Descriptive analysis</a:t>
            </a:r>
          </a:p>
          <a:p>
            <a:pPr marL="229870" indent="-229870">
              <a:spcBef>
                <a:spcPts val="1200"/>
              </a:spcBef>
              <a:spcAft>
                <a:spcPts val="1200"/>
              </a:spcAft>
            </a:pPr>
            <a:r>
              <a:rPr lang="en-US" sz="2000" dirty="0">
                <a:solidFill>
                  <a:srgbClr val="032251"/>
                </a:solidFill>
              </a:rPr>
              <a:t>Open-ended item coding and thematic analysis</a:t>
            </a:r>
            <a:endParaRPr lang="en-US" sz="1600" dirty="0">
              <a:solidFill>
                <a:srgbClr val="032251"/>
              </a:solidFill>
            </a:endParaRPr>
          </a:p>
        </p:txBody>
      </p:sp>
      <p:pic>
        <p:nvPicPr>
          <p:cNvPr id="19" name="Graphic 18">
            <a:extLst>
              <a:ext uri="{FF2B5EF4-FFF2-40B4-BE49-F238E27FC236}">
                <a16:creationId xmlns:a16="http://schemas.microsoft.com/office/drawing/2014/main" id="{1844FD40-12AD-3A6B-E929-55510D816B3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32489" y="1380680"/>
            <a:ext cx="1840851" cy="1840851"/>
          </a:xfrm>
          <a:prstGeom prst="rect">
            <a:avLst/>
          </a:prstGeom>
        </p:spPr>
      </p:pic>
    </p:spTree>
    <p:extLst>
      <p:ext uri="{BB962C8B-B14F-4D97-AF65-F5344CB8AC3E}">
        <p14:creationId xmlns:p14="http://schemas.microsoft.com/office/powerpoint/2010/main" val="235829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12BCE-F23D-0F40-C763-45E7438EC5BE}"/>
              </a:ext>
            </a:extLst>
          </p:cNvPr>
          <p:cNvSpPr>
            <a:spLocks noGrp="1"/>
          </p:cNvSpPr>
          <p:nvPr>
            <p:ph type="title"/>
          </p:nvPr>
        </p:nvSpPr>
        <p:spPr/>
        <p:txBody>
          <a:bodyPr/>
          <a:lstStyle/>
          <a:p>
            <a:r>
              <a:rPr lang="en-US"/>
              <a:t>Evaluation Methodologies </a:t>
            </a:r>
          </a:p>
        </p:txBody>
      </p:sp>
      <p:cxnSp>
        <p:nvCxnSpPr>
          <p:cNvPr id="10" name="Straight Connector 9">
            <a:extLst>
              <a:ext uri="{FF2B5EF4-FFF2-40B4-BE49-F238E27FC236}">
                <a16:creationId xmlns:a16="http://schemas.microsoft.com/office/drawing/2014/main" id="{A9B5F3CD-B54B-302F-D9A0-94DB3D5CE0E4}"/>
              </a:ext>
              <a:ext uri="{C183D7F6-B498-43B3-948B-1728B52AA6E4}">
                <adec:decorative xmlns:adec="http://schemas.microsoft.com/office/drawing/2017/decorative" val="1"/>
              </a:ext>
            </a:extLst>
          </p:cNvPr>
          <p:cNvCxnSpPr>
            <a:cxnSpLocks/>
          </p:cNvCxnSpPr>
          <p:nvPr/>
        </p:nvCxnSpPr>
        <p:spPr>
          <a:xfrm>
            <a:off x="8325577" y="1500176"/>
            <a:ext cx="0" cy="4262861"/>
          </a:xfrm>
          <a:prstGeom prst="line">
            <a:avLst/>
          </a:prstGeom>
          <a:ln w="38100">
            <a:solidFill>
              <a:srgbClr val="20558A"/>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6F8EA4-6ADC-AA0C-E17D-B49E138CEC8E}"/>
              </a:ext>
            </a:extLst>
          </p:cNvPr>
          <p:cNvSpPr txBox="1"/>
          <p:nvPr/>
        </p:nvSpPr>
        <p:spPr>
          <a:xfrm>
            <a:off x="3005721" y="3055016"/>
            <a:ext cx="5497887" cy="954107"/>
          </a:xfrm>
          <a:prstGeom prst="rect">
            <a:avLst/>
          </a:prstGeom>
          <a:noFill/>
        </p:spPr>
        <p:txBody>
          <a:bodyPr wrap="square" rtlCol="0">
            <a:spAutoFit/>
          </a:bodyPr>
          <a:lstStyle/>
          <a:p>
            <a:pPr algn="ctr"/>
            <a:r>
              <a:rPr lang="en-US" sz="2800" b="1">
                <a:solidFill>
                  <a:srgbClr val="032251"/>
                </a:solidFill>
                <a:latin typeface="+mj-lt"/>
              </a:rPr>
              <a:t>Quantitative Outputs &amp; Comparison Group Analysis</a:t>
            </a:r>
          </a:p>
        </p:txBody>
      </p:sp>
      <p:sp>
        <p:nvSpPr>
          <p:cNvPr id="13" name="Content Placeholder 2">
            <a:extLst>
              <a:ext uri="{FF2B5EF4-FFF2-40B4-BE49-F238E27FC236}">
                <a16:creationId xmlns:a16="http://schemas.microsoft.com/office/drawing/2014/main" id="{A3405909-422A-1816-682A-CA03A7E19711}"/>
              </a:ext>
            </a:extLst>
          </p:cNvPr>
          <p:cNvSpPr txBox="1">
            <a:spLocks/>
          </p:cNvSpPr>
          <p:nvPr/>
        </p:nvSpPr>
        <p:spPr>
          <a:xfrm>
            <a:off x="3928943" y="4276338"/>
            <a:ext cx="3801804" cy="16263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30188" indent="-230188" fontAlgn="base">
              <a:spcAft>
                <a:spcPts val="1200"/>
              </a:spcAft>
              <a:buFont typeface="Arial" panose="020B0604020202020204" pitchFamily="34" charset="0"/>
              <a:buChar char="•"/>
              <a:tabLst>
                <a:tab pos="228600" algn="l"/>
              </a:tabLst>
            </a:pPr>
            <a:r>
              <a:rPr lang="en-US" sz="2000">
                <a:solidFill>
                  <a:srgbClr val="032251"/>
                </a:solidFill>
              </a:rPr>
              <a:t>Publications and citations</a:t>
            </a:r>
          </a:p>
          <a:p>
            <a:pPr marL="230188" indent="-230188" fontAlgn="base">
              <a:spcAft>
                <a:spcPts val="1200"/>
              </a:spcAft>
              <a:buFont typeface="Arial" panose="020B0604020202020204" pitchFamily="34" charset="0"/>
              <a:buChar char="•"/>
              <a:tabLst>
                <a:tab pos="228600" algn="l"/>
              </a:tabLst>
            </a:pPr>
            <a:r>
              <a:rPr lang="en-US" sz="2000">
                <a:solidFill>
                  <a:srgbClr val="032251"/>
                </a:solidFill>
              </a:rPr>
              <a:t>Patents applied for &amp; awarded</a:t>
            </a:r>
            <a:endParaRPr lang="en-US" sz="1600">
              <a:solidFill>
                <a:srgbClr val="032251"/>
              </a:solidFill>
            </a:endParaRPr>
          </a:p>
          <a:p>
            <a:pPr marL="230188" indent="-230188" fontAlgn="base">
              <a:spcAft>
                <a:spcPts val="1200"/>
              </a:spcAft>
              <a:buFont typeface="Arial" panose="020B0604020202020204" pitchFamily="34" charset="0"/>
              <a:buChar char="•"/>
              <a:tabLst>
                <a:tab pos="228600" algn="l"/>
              </a:tabLst>
            </a:pPr>
            <a:r>
              <a:rPr lang="en-US" sz="2000">
                <a:solidFill>
                  <a:srgbClr val="032251"/>
                </a:solidFill>
              </a:rPr>
              <a:t>Grants and grant success</a:t>
            </a:r>
          </a:p>
        </p:txBody>
      </p:sp>
      <p:sp>
        <p:nvSpPr>
          <p:cNvPr id="5" name="Rectangle 4">
            <a:extLst>
              <a:ext uri="{FF2B5EF4-FFF2-40B4-BE49-F238E27FC236}">
                <a16:creationId xmlns:a16="http://schemas.microsoft.com/office/drawing/2014/main" id="{ECFA8B46-C502-9C2C-F64F-6F893D432AC6}"/>
              </a:ext>
              <a:ext uri="{C183D7F6-B498-43B3-948B-1728B52AA6E4}">
                <adec:decorative xmlns:adec="http://schemas.microsoft.com/office/drawing/2017/decorative" val="1"/>
              </a:ext>
            </a:extLst>
          </p:cNvPr>
          <p:cNvSpPr/>
          <p:nvPr/>
        </p:nvSpPr>
        <p:spPr>
          <a:xfrm>
            <a:off x="4616734" y="1752451"/>
            <a:ext cx="1948829" cy="13363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ACA009B-0EF3-360C-8481-4336989BF0CF}"/>
              </a:ex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8</a:t>
            </a:fld>
            <a:endParaRPr lang="en-US"/>
          </a:p>
        </p:txBody>
      </p:sp>
      <p:cxnSp>
        <p:nvCxnSpPr>
          <p:cNvPr id="2" name="Straight Connector 1">
            <a:extLst>
              <a:ext uri="{FF2B5EF4-FFF2-40B4-BE49-F238E27FC236}">
                <a16:creationId xmlns:a16="http://schemas.microsoft.com/office/drawing/2014/main" id="{62A13DBD-E4D7-6841-233C-9928AA8D1B11}"/>
              </a:ext>
              <a:ext uri="{C183D7F6-B498-43B3-948B-1728B52AA6E4}">
                <adec:decorative xmlns:adec="http://schemas.microsoft.com/office/drawing/2017/decorative" val="1"/>
              </a:ext>
            </a:extLst>
          </p:cNvPr>
          <p:cNvCxnSpPr>
            <a:cxnSpLocks/>
          </p:cNvCxnSpPr>
          <p:nvPr/>
        </p:nvCxnSpPr>
        <p:spPr>
          <a:xfrm>
            <a:off x="3196542" y="1500176"/>
            <a:ext cx="0" cy="4262861"/>
          </a:xfrm>
          <a:prstGeom prst="line">
            <a:avLst/>
          </a:prstGeom>
          <a:ln w="38100">
            <a:solidFill>
              <a:srgbClr val="20558A"/>
            </a:solidFill>
            <a:prstDash val="sysDot"/>
          </a:ln>
        </p:spPr>
        <p:style>
          <a:lnRef idx="1">
            <a:schemeClr val="accent1"/>
          </a:lnRef>
          <a:fillRef idx="0">
            <a:schemeClr val="accent1"/>
          </a:fillRef>
          <a:effectRef idx="0">
            <a:schemeClr val="accent1"/>
          </a:effectRef>
          <a:fontRef idx="minor">
            <a:schemeClr val="tx1"/>
          </a:fontRef>
        </p:style>
      </p:cxnSp>
      <p:pic>
        <p:nvPicPr>
          <p:cNvPr id="7" name="Graphic 6" descr="Chat with solid fill">
            <a:extLst>
              <a:ext uri="{FF2B5EF4-FFF2-40B4-BE49-F238E27FC236}">
                <a16:creationId xmlns:a16="http://schemas.microsoft.com/office/drawing/2014/main" id="{A37F04F8-A3D9-EECD-D56A-EDDAD8035A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9328" y="1706880"/>
            <a:ext cx="1427443" cy="1427443"/>
          </a:xfrm>
          <a:prstGeom prst="rect">
            <a:avLst/>
          </a:prstGeom>
        </p:spPr>
      </p:pic>
      <p:sp>
        <p:nvSpPr>
          <p:cNvPr id="15" name="TextBox 14">
            <a:extLst>
              <a:ext uri="{FF2B5EF4-FFF2-40B4-BE49-F238E27FC236}">
                <a16:creationId xmlns:a16="http://schemas.microsoft.com/office/drawing/2014/main" id="{70F61B5B-7AB3-0A3A-7FF3-9AD186BF6C7E}"/>
              </a:ext>
            </a:extLst>
          </p:cNvPr>
          <p:cNvSpPr txBox="1"/>
          <p:nvPr/>
        </p:nvSpPr>
        <p:spPr>
          <a:xfrm>
            <a:off x="307826" y="2981446"/>
            <a:ext cx="2750446" cy="1815882"/>
          </a:xfrm>
          <a:prstGeom prst="rect">
            <a:avLst/>
          </a:prstGeom>
          <a:noFill/>
        </p:spPr>
        <p:txBody>
          <a:bodyPr wrap="square" rtlCol="0">
            <a:spAutoFit/>
          </a:bodyPr>
          <a:lstStyle/>
          <a:p>
            <a:pPr algn="ctr"/>
            <a:r>
              <a:rPr lang="en-US" sz="2800" b="1" dirty="0">
                <a:solidFill>
                  <a:schemeClr val="tx2">
                    <a:lumMod val="60000"/>
                    <a:lumOff val="40000"/>
                  </a:schemeClr>
                </a:solidFill>
                <a:latin typeface="+mj-lt"/>
              </a:rPr>
              <a:t>Interviews of 28 Principal Investigators (PI’s)</a:t>
            </a:r>
          </a:p>
        </p:txBody>
      </p:sp>
      <p:sp>
        <p:nvSpPr>
          <p:cNvPr id="16" name="Content Placeholder 2">
            <a:extLst>
              <a:ext uri="{FF2B5EF4-FFF2-40B4-BE49-F238E27FC236}">
                <a16:creationId xmlns:a16="http://schemas.microsoft.com/office/drawing/2014/main" id="{B7979322-7CEC-8FC5-68AC-E9E846929656}"/>
              </a:ext>
            </a:extLst>
          </p:cNvPr>
          <p:cNvSpPr txBox="1">
            <a:spLocks/>
          </p:cNvSpPr>
          <p:nvPr/>
        </p:nvSpPr>
        <p:spPr>
          <a:xfrm>
            <a:off x="458742" y="4891839"/>
            <a:ext cx="2448615" cy="101087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30188" indent="-230188" fontAlgn="base">
              <a:spcAft>
                <a:spcPts val="1200"/>
              </a:spcAft>
              <a:buFont typeface="Arial" panose="020B0604020202020204" pitchFamily="34" charset="0"/>
              <a:buChar char="•"/>
              <a:tabLst>
                <a:tab pos="228600" algn="l"/>
              </a:tabLst>
            </a:pPr>
            <a:r>
              <a:rPr lang="en-US" sz="2000">
                <a:solidFill>
                  <a:schemeClr val="tx2">
                    <a:lumMod val="60000"/>
                    <a:lumOff val="40000"/>
                  </a:schemeClr>
                </a:solidFill>
              </a:rPr>
              <a:t>Coding</a:t>
            </a:r>
          </a:p>
          <a:p>
            <a:pPr marL="230188" indent="-230188" fontAlgn="base">
              <a:spcAft>
                <a:spcPts val="1200"/>
              </a:spcAft>
              <a:buFont typeface="Arial" panose="020B0604020202020204" pitchFamily="34" charset="0"/>
              <a:buChar char="•"/>
              <a:tabLst>
                <a:tab pos="228600" algn="l"/>
              </a:tabLst>
            </a:pPr>
            <a:r>
              <a:rPr lang="en-US" sz="2000">
                <a:solidFill>
                  <a:schemeClr val="tx2">
                    <a:lumMod val="60000"/>
                    <a:lumOff val="40000"/>
                  </a:schemeClr>
                </a:solidFill>
              </a:rPr>
              <a:t>Thematic analysis</a:t>
            </a:r>
          </a:p>
        </p:txBody>
      </p:sp>
      <p:sp>
        <p:nvSpPr>
          <p:cNvPr id="17" name="TextBox 16">
            <a:extLst>
              <a:ext uri="{FF2B5EF4-FFF2-40B4-BE49-F238E27FC236}">
                <a16:creationId xmlns:a16="http://schemas.microsoft.com/office/drawing/2014/main" id="{C4B02353-1AA9-D5C5-F4D6-90D616CD7C4D}"/>
              </a:ext>
            </a:extLst>
          </p:cNvPr>
          <p:cNvSpPr txBox="1"/>
          <p:nvPr/>
        </p:nvSpPr>
        <p:spPr>
          <a:xfrm>
            <a:off x="8309871" y="3055016"/>
            <a:ext cx="3486089" cy="523220"/>
          </a:xfrm>
          <a:prstGeom prst="rect">
            <a:avLst/>
          </a:prstGeom>
          <a:noFill/>
        </p:spPr>
        <p:txBody>
          <a:bodyPr wrap="square" rtlCol="0">
            <a:spAutoFit/>
          </a:bodyPr>
          <a:lstStyle/>
          <a:p>
            <a:pPr algn="ctr"/>
            <a:r>
              <a:rPr lang="en-US" sz="2800" b="1">
                <a:solidFill>
                  <a:schemeClr val="tx2">
                    <a:lumMod val="60000"/>
                    <a:lumOff val="40000"/>
                  </a:schemeClr>
                </a:solidFill>
                <a:latin typeface="+mj-lt"/>
              </a:rPr>
              <a:t>Survey Analysis</a:t>
            </a:r>
          </a:p>
        </p:txBody>
      </p:sp>
      <p:sp>
        <p:nvSpPr>
          <p:cNvPr id="18" name="Content Placeholder 2">
            <a:extLst>
              <a:ext uri="{FF2B5EF4-FFF2-40B4-BE49-F238E27FC236}">
                <a16:creationId xmlns:a16="http://schemas.microsoft.com/office/drawing/2014/main" id="{0B79FEAE-8DE9-EF1D-9198-9D3937B665D4}"/>
              </a:ext>
            </a:extLst>
          </p:cNvPr>
          <p:cNvSpPr txBox="1">
            <a:spLocks/>
          </p:cNvSpPr>
          <p:nvPr/>
        </p:nvSpPr>
        <p:spPr>
          <a:xfrm>
            <a:off x="8560096" y="3811163"/>
            <a:ext cx="3435492" cy="2091546"/>
          </a:xfrm>
          <a:prstGeom prst="rect">
            <a:avLst/>
          </a:prstGeom>
        </p:spPr>
        <p:txBody>
          <a:bodyPr vert="horz" lIns="45720" tIns="45720" rIns="45720" bIns="45720" rtlCol="0" anchor="t">
            <a:normAutofit/>
          </a:bodyPr>
          <a:lstStyle>
            <a:lvl1pPr marL="304792" indent="-304792" algn="l" defTabSz="1219170" rtl="0" eaLnBrk="1" latinLnBrk="0" hangingPunct="1">
              <a:lnSpc>
                <a:spcPct val="90000"/>
              </a:lnSpc>
              <a:spcBef>
                <a:spcPts val="1333"/>
              </a:spcBef>
              <a:buFont typeface="Arial"/>
              <a:buChar char="•"/>
              <a:defRPr sz="3600"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6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229870" indent="-229870">
              <a:spcAft>
                <a:spcPts val="1200"/>
              </a:spcAft>
            </a:pPr>
            <a:r>
              <a:rPr lang="en-US" sz="2000" dirty="0">
                <a:solidFill>
                  <a:schemeClr val="tx2">
                    <a:lumMod val="60000"/>
                    <a:lumOff val="40000"/>
                  </a:schemeClr>
                </a:solidFill>
              </a:rPr>
              <a:t>Survey of CEGS researchers</a:t>
            </a:r>
          </a:p>
          <a:p>
            <a:pPr marL="229870" indent="-229870">
              <a:spcBef>
                <a:spcPts val="1200"/>
              </a:spcBef>
              <a:spcAft>
                <a:spcPts val="1200"/>
              </a:spcAft>
            </a:pPr>
            <a:r>
              <a:rPr lang="en-US" sz="2000" dirty="0">
                <a:solidFill>
                  <a:schemeClr val="tx2">
                    <a:lumMod val="60000"/>
                    <a:lumOff val="40000"/>
                  </a:schemeClr>
                </a:solidFill>
              </a:rPr>
              <a:t>Descriptive analysis</a:t>
            </a:r>
          </a:p>
          <a:p>
            <a:pPr marL="229870" indent="-229870">
              <a:spcBef>
                <a:spcPts val="1200"/>
              </a:spcBef>
              <a:spcAft>
                <a:spcPts val="1200"/>
              </a:spcAft>
            </a:pPr>
            <a:r>
              <a:rPr lang="en-US" sz="2000" dirty="0">
                <a:solidFill>
                  <a:schemeClr val="tx2">
                    <a:lumMod val="60000"/>
                    <a:lumOff val="40000"/>
                  </a:schemeClr>
                </a:solidFill>
              </a:rPr>
              <a:t>Open-ended item coding and thematic analysis</a:t>
            </a:r>
            <a:endParaRPr lang="en-US" sz="1600" dirty="0">
              <a:solidFill>
                <a:schemeClr val="tx2">
                  <a:lumMod val="60000"/>
                  <a:lumOff val="40000"/>
                </a:schemeClr>
              </a:solidFill>
            </a:endParaRPr>
          </a:p>
        </p:txBody>
      </p:sp>
      <p:pic>
        <p:nvPicPr>
          <p:cNvPr id="19" name="Graphic 18">
            <a:extLst>
              <a:ext uri="{FF2B5EF4-FFF2-40B4-BE49-F238E27FC236}">
                <a16:creationId xmlns:a16="http://schemas.microsoft.com/office/drawing/2014/main" id="{1844FD40-12AD-3A6B-E929-55510D816B3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32489" y="1380680"/>
            <a:ext cx="1840851" cy="1840851"/>
          </a:xfrm>
          <a:prstGeom prst="rect">
            <a:avLst/>
          </a:prstGeom>
        </p:spPr>
      </p:pic>
    </p:spTree>
    <p:extLst>
      <p:ext uri="{BB962C8B-B14F-4D97-AF65-F5344CB8AC3E}">
        <p14:creationId xmlns:p14="http://schemas.microsoft.com/office/powerpoint/2010/main" val="370813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34CCC-9E75-74E3-F9E9-D0BB472F42DA}"/>
              </a:ext>
            </a:extLst>
          </p:cNvPr>
          <p:cNvSpPr>
            <a:spLocks noGrp="1"/>
          </p:cNvSpPr>
          <p:nvPr>
            <p:ph type="title"/>
          </p:nvPr>
        </p:nvSpPr>
        <p:spPr/>
        <p:txBody>
          <a:bodyPr/>
          <a:lstStyle/>
          <a:p>
            <a:r>
              <a:rPr lang="en-US"/>
              <a:t>Comparison Group Identification</a:t>
            </a:r>
          </a:p>
        </p:txBody>
      </p:sp>
      <p:sp>
        <p:nvSpPr>
          <p:cNvPr id="2" name="Content Placeholder 1">
            <a:extLst>
              <a:ext uri="{FF2B5EF4-FFF2-40B4-BE49-F238E27FC236}">
                <a16:creationId xmlns:a16="http://schemas.microsoft.com/office/drawing/2014/main" id="{A36D723B-2FE8-E827-3A28-A2F6DCECD18F}"/>
              </a:ext>
            </a:extLst>
          </p:cNvPr>
          <p:cNvSpPr>
            <a:spLocks noGrp="1"/>
          </p:cNvSpPr>
          <p:nvPr>
            <p:ph idx="1"/>
          </p:nvPr>
        </p:nvSpPr>
        <p:spPr>
          <a:xfrm>
            <a:off x="187037" y="1950190"/>
            <a:ext cx="4100945" cy="4362873"/>
          </a:xfrm>
        </p:spPr>
        <p:txBody>
          <a:bodyPr vert="horz" lIns="91440" tIns="45720" rIns="91440" bIns="45720" rtlCol="0" anchor="t">
            <a:noAutofit/>
          </a:bodyPr>
          <a:lstStyle/>
          <a:p>
            <a:pPr marL="0" indent="0">
              <a:spcAft>
                <a:spcPts val="600"/>
              </a:spcAft>
              <a:buNone/>
            </a:pPr>
            <a:r>
              <a:rPr lang="en-US" sz="2000" dirty="0">
                <a:solidFill>
                  <a:srgbClr val="032251"/>
                </a:solidFill>
                <a:cs typeface="Arial"/>
              </a:rPr>
              <a:t>Comparison group criteria</a:t>
            </a:r>
          </a:p>
          <a:p>
            <a:pPr marL="913765" lvl="1" indent="-304165">
              <a:spcAft>
                <a:spcPts val="600"/>
              </a:spcAft>
            </a:pPr>
            <a:r>
              <a:rPr lang="en-US" sz="2000" dirty="0">
                <a:solidFill>
                  <a:srgbClr val="032251"/>
                </a:solidFill>
                <a:cs typeface="Arial"/>
              </a:rPr>
              <a:t>R01s </a:t>
            </a:r>
          </a:p>
          <a:p>
            <a:pPr marL="913765" lvl="1" indent="-304165">
              <a:spcAft>
                <a:spcPts val="600"/>
              </a:spcAft>
            </a:pPr>
            <a:r>
              <a:rPr lang="en-US" sz="2000" dirty="0">
                <a:solidFill>
                  <a:srgbClr val="032251"/>
                </a:solidFill>
                <a:cs typeface="Arial"/>
              </a:rPr>
              <a:t>Funded by NHGRI</a:t>
            </a:r>
          </a:p>
          <a:p>
            <a:pPr marL="913765" lvl="1" indent="-304165">
              <a:spcAft>
                <a:spcPts val="600"/>
              </a:spcAft>
            </a:pPr>
            <a:r>
              <a:rPr lang="en-US" sz="2000" dirty="0">
                <a:solidFill>
                  <a:srgbClr val="032251"/>
                </a:solidFill>
                <a:cs typeface="Arial"/>
              </a:rPr>
              <a:t>FY2001-FY2021</a:t>
            </a:r>
          </a:p>
          <a:p>
            <a:pPr marL="913765" lvl="1" indent="-304165">
              <a:spcAft>
                <a:spcPts val="600"/>
              </a:spcAft>
            </a:pPr>
            <a:r>
              <a:rPr lang="en-US" sz="2000" dirty="0">
                <a:solidFill>
                  <a:srgbClr val="032251"/>
                </a:solidFill>
                <a:cs typeface="Arial"/>
              </a:rPr>
              <a:t>Direct funding within 5-10% of CEGS funding each year</a:t>
            </a:r>
          </a:p>
          <a:p>
            <a:pPr marL="913765" lvl="1" indent="-304165">
              <a:spcAft>
                <a:spcPts val="600"/>
              </a:spcAft>
            </a:pPr>
            <a:r>
              <a:rPr lang="en-US" sz="2000" dirty="0">
                <a:solidFill>
                  <a:srgbClr val="032251"/>
                </a:solidFill>
                <a:cs typeface="Arial"/>
              </a:rPr>
              <a:t>Similar topic area as CEGS as screened by NHGRI staff</a:t>
            </a:r>
          </a:p>
          <a:p>
            <a:pPr marL="913765" lvl="1" indent="-304165">
              <a:spcAft>
                <a:spcPts val="600"/>
              </a:spcAft>
            </a:pPr>
            <a:r>
              <a:rPr lang="en-US" sz="2000" dirty="0">
                <a:solidFill>
                  <a:srgbClr val="032251"/>
                </a:solidFill>
                <a:cs typeface="Arial"/>
              </a:rPr>
              <a:t>No CEGS PIs</a:t>
            </a:r>
          </a:p>
        </p:txBody>
      </p:sp>
      <p:graphicFrame>
        <p:nvGraphicFramePr>
          <p:cNvPr id="5" name="Table 4">
            <a:extLst>
              <a:ext uri="{FF2B5EF4-FFF2-40B4-BE49-F238E27FC236}">
                <a16:creationId xmlns:a16="http://schemas.microsoft.com/office/drawing/2014/main" id="{69069473-BBB6-DF20-47D4-BF260F026503}"/>
              </a:ext>
            </a:extLst>
          </p:cNvPr>
          <p:cNvGraphicFramePr>
            <a:graphicFrameLocks noGrp="1"/>
          </p:cNvGraphicFramePr>
          <p:nvPr>
            <p:extLst>
              <p:ext uri="{D42A27DB-BD31-4B8C-83A1-F6EECF244321}">
                <p14:modId xmlns:p14="http://schemas.microsoft.com/office/powerpoint/2010/main" val="132114384"/>
              </p:ext>
            </p:extLst>
          </p:nvPr>
        </p:nvGraphicFramePr>
        <p:xfrm>
          <a:off x="4549351" y="1914207"/>
          <a:ext cx="7276002" cy="4326164"/>
        </p:xfrm>
        <a:graphic>
          <a:graphicData uri="http://schemas.openxmlformats.org/drawingml/2006/table">
            <a:tbl>
              <a:tblPr firstRow="1" firstCol="1" bandRow="1"/>
              <a:tblGrid>
                <a:gridCol w="2727528">
                  <a:extLst>
                    <a:ext uri="{9D8B030D-6E8A-4147-A177-3AD203B41FA5}">
                      <a16:colId xmlns:a16="http://schemas.microsoft.com/office/drawing/2014/main" val="2772357923"/>
                    </a:ext>
                  </a:extLst>
                </a:gridCol>
                <a:gridCol w="2171128">
                  <a:extLst>
                    <a:ext uri="{9D8B030D-6E8A-4147-A177-3AD203B41FA5}">
                      <a16:colId xmlns:a16="http://schemas.microsoft.com/office/drawing/2014/main" val="2084214696"/>
                    </a:ext>
                  </a:extLst>
                </a:gridCol>
                <a:gridCol w="2377346">
                  <a:extLst>
                    <a:ext uri="{9D8B030D-6E8A-4147-A177-3AD203B41FA5}">
                      <a16:colId xmlns:a16="http://schemas.microsoft.com/office/drawing/2014/main" val="1961717595"/>
                    </a:ext>
                  </a:extLst>
                </a:gridCol>
              </a:tblGrid>
              <a:tr h="668564">
                <a:tc>
                  <a:txBody>
                    <a:bodyPr/>
                    <a:lstStyle/>
                    <a:p>
                      <a:pPr marL="0" marR="0">
                        <a:spcBef>
                          <a:spcPts val="0"/>
                        </a:spcBef>
                        <a:spcAft>
                          <a:spcPts val="600"/>
                        </a:spcAft>
                      </a:pPr>
                      <a:r>
                        <a:rPr lang="en-US" sz="2400" b="1">
                          <a:solidFill>
                            <a:srgbClr val="FFFFFF"/>
                          </a:solidFill>
                          <a:effectLst/>
                          <a:latin typeface="Calibri" panose="020F0502020204030204" pitchFamily="34" charset="0"/>
                          <a:ea typeface="Arial" panose="020B0604020202020204" pitchFamily="34" charset="0"/>
                          <a:cs typeface="Arial" panose="020B0604020202020204" pitchFamily="34" charset="0"/>
                        </a:rPr>
                        <a:t> </a:t>
                      </a:r>
                      <a:endParaRPr lang="en-US" sz="2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400" b="1">
                          <a:solidFill>
                            <a:srgbClr val="FFFFFF"/>
                          </a:solidFill>
                          <a:effectLst/>
                          <a:latin typeface="Calibri" panose="020F0502020204030204" pitchFamily="34" charset="0"/>
                          <a:ea typeface="Arial" panose="020B0604020202020204" pitchFamily="34" charset="0"/>
                          <a:cs typeface="Arial" panose="020B0604020202020204" pitchFamily="34" charset="0"/>
                        </a:rPr>
                        <a:t>CEGS              Grants</a:t>
                      </a:r>
                      <a:endParaRPr lang="en-US" sz="2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gn="ctr">
                        <a:spcBef>
                          <a:spcPts val="0"/>
                        </a:spcBef>
                        <a:spcAft>
                          <a:spcPts val="600"/>
                        </a:spcAft>
                      </a:pPr>
                      <a:r>
                        <a:rPr lang="en-US" sz="2400" b="1">
                          <a:solidFill>
                            <a:srgbClr val="FFFFFF"/>
                          </a:solidFill>
                          <a:effectLst/>
                          <a:latin typeface="Calibri" panose="020F0502020204030204" pitchFamily="34" charset="0"/>
                          <a:ea typeface="Arial" panose="020B0604020202020204" pitchFamily="34" charset="0"/>
                          <a:cs typeface="Arial" panose="020B0604020202020204" pitchFamily="34" charset="0"/>
                        </a:rPr>
                        <a:t>Comparison           R01 Grants</a:t>
                      </a:r>
                      <a:endParaRPr lang="en-US" sz="24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669905017"/>
                  </a:ext>
                </a:extLst>
              </a:tr>
              <a:tr h="668564">
                <a:tc>
                  <a:txBody>
                    <a:bodyPr/>
                    <a:lstStyle/>
                    <a:p>
                      <a:pPr marL="0" marR="0">
                        <a:spcBef>
                          <a:spcPts val="0"/>
                        </a:spcBef>
                        <a:spcAft>
                          <a:spcPts val="600"/>
                        </a:spcAft>
                      </a:pPr>
                      <a:r>
                        <a:rPr lang="en-US" sz="2400" b="1">
                          <a:solidFill>
                            <a:schemeClr val="accent5"/>
                          </a:solidFill>
                          <a:effectLst/>
                          <a:latin typeface="Calibri" panose="020F0502020204030204" pitchFamily="34" charset="0"/>
                          <a:ea typeface="Arial" panose="020B0604020202020204" pitchFamily="34" charset="0"/>
                          <a:cs typeface="Arial" panose="020B0604020202020204" pitchFamily="34" charset="0"/>
                        </a:rPr>
                        <a:t>Number of Grants</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31</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245</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369327705"/>
                  </a:ext>
                </a:extLst>
              </a:tr>
              <a:tr h="668564">
                <a:tc>
                  <a:txBody>
                    <a:bodyPr/>
                    <a:lstStyle/>
                    <a:p>
                      <a:pPr marL="0" marR="0">
                        <a:spcBef>
                          <a:spcPts val="0"/>
                        </a:spcBef>
                        <a:spcAft>
                          <a:spcPts val="600"/>
                        </a:spcAft>
                      </a:pPr>
                      <a:r>
                        <a:rPr lang="en-US" sz="2400" b="1">
                          <a:solidFill>
                            <a:schemeClr val="accent5"/>
                          </a:solidFill>
                          <a:effectLst/>
                          <a:latin typeface="Calibri" panose="020F0502020204030204" pitchFamily="34" charset="0"/>
                          <a:ea typeface="Arial" panose="020B0604020202020204" pitchFamily="34" charset="0"/>
                          <a:cs typeface="Arial" panose="020B0604020202020204" pitchFamily="34" charset="0"/>
                        </a:rPr>
                        <a:t>Number of Unique Contact PIs</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36</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224</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81247450"/>
                  </a:ext>
                </a:extLst>
              </a:tr>
              <a:tr h="668564">
                <a:tc>
                  <a:txBody>
                    <a:bodyPr/>
                    <a:lstStyle/>
                    <a:p>
                      <a:pPr marL="0" marR="0">
                        <a:spcBef>
                          <a:spcPts val="0"/>
                        </a:spcBef>
                        <a:spcAft>
                          <a:spcPts val="600"/>
                        </a:spcAft>
                        <a:tabLst>
                          <a:tab pos="1407160" algn="l"/>
                        </a:tabLst>
                      </a:pPr>
                      <a:r>
                        <a:rPr lang="en-US" sz="2400" b="1">
                          <a:solidFill>
                            <a:schemeClr val="accent5"/>
                          </a:solidFill>
                          <a:effectLst/>
                          <a:latin typeface="Calibri" panose="020F0502020204030204" pitchFamily="34" charset="0"/>
                          <a:ea typeface="Arial" panose="020B0604020202020204" pitchFamily="34" charset="0"/>
                          <a:cs typeface="Arial" panose="020B0604020202020204" pitchFamily="34" charset="0"/>
                        </a:rPr>
                        <a:t>Cumulative Direct Funding</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$387 million</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$374 million</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167735343"/>
                  </a:ext>
                </a:extLst>
              </a:tr>
              <a:tr h="668564">
                <a:tc>
                  <a:txBody>
                    <a:bodyPr/>
                    <a:lstStyle/>
                    <a:p>
                      <a:pPr marL="0" marR="0">
                        <a:spcBef>
                          <a:spcPts val="0"/>
                        </a:spcBef>
                        <a:spcAft>
                          <a:spcPts val="600"/>
                        </a:spcAft>
                      </a:pPr>
                      <a:r>
                        <a:rPr lang="en-US" sz="2400" b="1">
                          <a:solidFill>
                            <a:schemeClr val="accent5"/>
                          </a:solidFill>
                          <a:effectLst/>
                          <a:latin typeface="Calibri" panose="020F0502020204030204" pitchFamily="34" charset="0"/>
                          <a:ea typeface="Arial" panose="020B0604020202020204" pitchFamily="34" charset="0"/>
                          <a:cs typeface="Arial" panose="020B0604020202020204" pitchFamily="34" charset="0"/>
                        </a:rPr>
                        <a:t>Average Direct Funding Amount</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$12 million</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$1.5 million</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583193270"/>
                  </a:ext>
                </a:extLst>
              </a:tr>
              <a:tr h="668564">
                <a:tc>
                  <a:txBody>
                    <a:bodyPr/>
                    <a:lstStyle/>
                    <a:p>
                      <a:pPr marL="0" marR="0">
                        <a:spcBef>
                          <a:spcPts val="0"/>
                        </a:spcBef>
                        <a:spcAft>
                          <a:spcPts val="600"/>
                        </a:spcAft>
                      </a:pPr>
                      <a:r>
                        <a:rPr lang="en-US" sz="2400" b="1">
                          <a:solidFill>
                            <a:schemeClr val="accent5"/>
                          </a:solidFill>
                          <a:effectLst/>
                          <a:latin typeface="Calibri" panose="020F0502020204030204" pitchFamily="34" charset="0"/>
                          <a:ea typeface="Arial" panose="020B0604020202020204" pitchFamily="34" charset="0"/>
                          <a:cs typeface="Arial" panose="020B0604020202020204" pitchFamily="34" charset="0"/>
                        </a:rPr>
                        <a:t>Average Grant Length</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5 years</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ctr">
                        <a:spcBef>
                          <a:spcPts val="0"/>
                        </a:spcBef>
                        <a:spcAft>
                          <a:spcPts val="600"/>
                        </a:spcAft>
                      </a:pPr>
                      <a:r>
                        <a:rPr lang="en-US" sz="2400">
                          <a:solidFill>
                            <a:schemeClr val="accent5"/>
                          </a:solidFill>
                          <a:effectLst/>
                          <a:latin typeface="Calibri" panose="020F0502020204030204" pitchFamily="34" charset="0"/>
                          <a:ea typeface="Arial" panose="020B0604020202020204" pitchFamily="34" charset="0"/>
                          <a:cs typeface="Arial" panose="020B0604020202020204" pitchFamily="34" charset="0"/>
                        </a:rPr>
                        <a:t>3 years</a:t>
                      </a:r>
                      <a:endParaRPr lang="en-US" sz="2400">
                        <a:solidFill>
                          <a:schemeClr val="accent5"/>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998407496"/>
                  </a:ext>
                </a:extLst>
              </a:tr>
            </a:tbl>
          </a:graphicData>
        </a:graphic>
      </p:graphicFrame>
      <p:sp>
        <p:nvSpPr>
          <p:cNvPr id="4" name="Slide Number Placeholder 3">
            <a:extLst>
              <a:ext uri="{FF2B5EF4-FFF2-40B4-BE49-F238E27FC236}">
                <a16:creationId xmlns:a16="http://schemas.microsoft.com/office/drawing/2014/main" id="{8AE0598C-9562-2BAE-E299-08BAB67C5578}"/>
              </a:ext>
              <a:ext uri="{C183D7F6-B498-43B3-948B-1728B52AA6E4}">
                <adec:decorative xmlns:adec="http://schemas.microsoft.com/office/drawing/2017/decorative" val="1"/>
              </a:ext>
            </a:extLst>
          </p:cNvPr>
          <p:cNvSpPr>
            <a:spLocks noGrp="1"/>
          </p:cNvSpPr>
          <p:nvPr>
            <p:ph type="sldNum" sz="quarter" idx="4"/>
          </p:nvPr>
        </p:nvSpPr>
        <p:spPr/>
        <p:txBody>
          <a:bodyPr/>
          <a:lstStyle/>
          <a:p>
            <a:fld id="{A59FB69D-9E19-4FB8-BEAE-20F88589C44A}" type="slidenum">
              <a:rPr lang="en-US" smtClean="0"/>
              <a:pPr/>
              <a:t>9</a:t>
            </a:fld>
            <a:endParaRPr lang="en-US"/>
          </a:p>
        </p:txBody>
      </p:sp>
    </p:spTree>
    <p:extLst>
      <p:ext uri="{BB962C8B-B14F-4D97-AF65-F5344CB8AC3E}">
        <p14:creationId xmlns:p14="http://schemas.microsoft.com/office/powerpoint/2010/main" val="208054027"/>
      </p:ext>
    </p:extLst>
  </p:cSld>
  <p:clrMapOvr>
    <a:masterClrMapping/>
  </p:clrMapOvr>
</p:sld>
</file>

<file path=ppt/theme/theme1.xml><?xml version="1.0" encoding="utf-8"?>
<a:theme xmlns:a="http://schemas.openxmlformats.org/drawingml/2006/main" name="2_Custom Design">
  <a:themeElements>
    <a:clrScheme name="for Grey backgrounds">
      <a:dk1>
        <a:srgbClr val="001A56"/>
      </a:dk1>
      <a:lt1>
        <a:srgbClr val="FFFFFF"/>
      </a:lt1>
      <a:dk2>
        <a:srgbClr val="616165"/>
      </a:dk2>
      <a:lt2>
        <a:srgbClr val="5FE0D3"/>
      </a:lt2>
      <a:accent1>
        <a:srgbClr val="000064"/>
      </a:accent1>
      <a:accent2>
        <a:srgbClr val="FE7F01"/>
      </a:accent2>
      <a:accent3>
        <a:srgbClr val="5C1E9E"/>
      </a:accent3>
      <a:accent4>
        <a:srgbClr val="00BC0E"/>
      </a:accent4>
      <a:accent5>
        <a:srgbClr val="000000"/>
      </a:accent5>
      <a:accent6>
        <a:srgbClr val="04164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Blue colors firm">
      <a:dk1>
        <a:srgbClr val="FFFFFF"/>
      </a:dk1>
      <a:lt1>
        <a:srgbClr val="001956"/>
      </a:lt1>
      <a:dk2>
        <a:srgbClr val="616165"/>
      </a:dk2>
      <a:lt2>
        <a:srgbClr val="5FE0D3"/>
      </a:lt2>
      <a:accent1>
        <a:srgbClr val="FFFFFF"/>
      </a:accent1>
      <a:accent2>
        <a:srgbClr val="FE7F01"/>
      </a:accent2>
      <a:accent3>
        <a:srgbClr val="5EDFD3"/>
      </a:accent3>
      <a:accent4>
        <a:srgbClr val="00BC0E"/>
      </a:accent4>
      <a:accent5>
        <a:srgbClr val="5B1D9D"/>
      </a:accent5>
      <a:accent6>
        <a:srgbClr val="61616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defRPr sz="1333" b="0" i="0" kern="1200" baseline="0" dirty="0" smtClean="0">
            <a:solidFill>
              <a:schemeClr val="bg1"/>
            </a:solidFill>
            <a:effectLst/>
            <a:latin typeface="+mj-lt"/>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for Grey backgrounds">
      <a:dk1>
        <a:srgbClr val="001A56"/>
      </a:dk1>
      <a:lt1>
        <a:srgbClr val="FFFFFF"/>
      </a:lt1>
      <a:dk2>
        <a:srgbClr val="616165"/>
      </a:dk2>
      <a:lt2>
        <a:srgbClr val="5FE0D3"/>
      </a:lt2>
      <a:accent1>
        <a:srgbClr val="000064"/>
      </a:accent1>
      <a:accent2>
        <a:srgbClr val="FE7F01"/>
      </a:accent2>
      <a:accent3>
        <a:srgbClr val="5C1E9E"/>
      </a:accent3>
      <a:accent4>
        <a:srgbClr val="00BC0E"/>
      </a:accent4>
      <a:accent5>
        <a:srgbClr val="000000"/>
      </a:accent5>
      <a:accent6>
        <a:srgbClr val="04164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Blue colors firm">
      <a:dk1>
        <a:srgbClr val="FFFFFF"/>
      </a:dk1>
      <a:lt1>
        <a:srgbClr val="001956"/>
      </a:lt1>
      <a:dk2>
        <a:srgbClr val="616165"/>
      </a:dk2>
      <a:lt2>
        <a:srgbClr val="5FE0D3"/>
      </a:lt2>
      <a:accent1>
        <a:srgbClr val="FFFFFF"/>
      </a:accent1>
      <a:accent2>
        <a:srgbClr val="FE7F01"/>
      </a:accent2>
      <a:accent3>
        <a:srgbClr val="5EDFD3"/>
      </a:accent3>
      <a:accent4>
        <a:srgbClr val="00BC0E"/>
      </a:accent4>
      <a:accent5>
        <a:srgbClr val="5B1D9D"/>
      </a:accent5>
      <a:accent6>
        <a:srgbClr val="61616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defRPr sz="1333" b="0" i="0" kern="1200" baseline="0" dirty="0" smtClean="0">
            <a:solidFill>
              <a:schemeClr val="bg1"/>
            </a:solidFill>
            <a:effectLst/>
            <a:latin typeface="+mj-lt"/>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for Grey backgrounds">
      <a:dk1>
        <a:srgbClr val="001A56"/>
      </a:dk1>
      <a:lt1>
        <a:srgbClr val="FFFFFF"/>
      </a:lt1>
      <a:dk2>
        <a:srgbClr val="616165"/>
      </a:dk2>
      <a:lt2>
        <a:srgbClr val="5FE0D3"/>
      </a:lt2>
      <a:accent1>
        <a:srgbClr val="000064"/>
      </a:accent1>
      <a:accent2>
        <a:srgbClr val="FE7F01"/>
      </a:accent2>
      <a:accent3>
        <a:srgbClr val="5C1E9E"/>
      </a:accent3>
      <a:accent4>
        <a:srgbClr val="00BC0E"/>
      </a:accent4>
      <a:accent5>
        <a:srgbClr val="000000"/>
      </a:accent5>
      <a:accent6>
        <a:srgbClr val="04164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Custom Design">
  <a:themeElements>
    <a:clrScheme name="Blue colors firm">
      <a:dk1>
        <a:srgbClr val="FFFFFF"/>
      </a:dk1>
      <a:lt1>
        <a:srgbClr val="001956"/>
      </a:lt1>
      <a:dk2>
        <a:srgbClr val="616165"/>
      </a:dk2>
      <a:lt2>
        <a:srgbClr val="5FE0D3"/>
      </a:lt2>
      <a:accent1>
        <a:srgbClr val="FFFFFF"/>
      </a:accent1>
      <a:accent2>
        <a:srgbClr val="FE7F01"/>
      </a:accent2>
      <a:accent3>
        <a:srgbClr val="5EDFD3"/>
      </a:accent3>
      <a:accent4>
        <a:srgbClr val="00BC0E"/>
      </a:accent4>
      <a:accent5>
        <a:srgbClr val="5B1D9D"/>
      </a:accent5>
      <a:accent6>
        <a:srgbClr val="61616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defRPr sz="1333" b="0" i="0" kern="1200" baseline="0" dirty="0" smtClean="0">
            <a:solidFill>
              <a:schemeClr val="bg1"/>
            </a:solidFill>
            <a:effectLst/>
            <a:latin typeface="+mj-lt"/>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CA6DE6677D444AAC8F6E3A3DC303C" ma:contentTypeVersion="19" ma:contentTypeDescription="Create a new document." ma:contentTypeScope="" ma:versionID="4095d2e95ed648a5411a15b49800ea56">
  <xsd:schema xmlns:xsd="http://www.w3.org/2001/XMLSchema" xmlns:xs="http://www.w3.org/2001/XMLSchema" xmlns:p="http://schemas.microsoft.com/office/2006/metadata/properties" xmlns:ns2="6820bf7a-2f66-4a35-b05a-fe5df42323ad" xmlns:ns3="9a84338f-7c3f-4013-b62c-2320c6dcb5a6" targetNamespace="http://schemas.microsoft.com/office/2006/metadata/properties" ma:root="true" ma:fieldsID="6f3f52de1b2699bcca7c3d84ad912e45" ns2:_="" ns3:_="">
    <xsd:import namespace="6820bf7a-2f66-4a35-b05a-fe5df42323ad"/>
    <xsd:import namespace="9a84338f-7c3f-4013-b62c-2320c6dcb5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TaxKeywordTaxHTField" minOccurs="0"/>
                <xsd:element ref="ns3:TaxCatchAll" minOccurs="0"/>
                <xsd:element ref="ns2:imagepreview"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0bf7a-2f66-4a35-b05a-fe5df4232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imagepreview" ma:index="22" nillable="true" ma:displayName="image preview" ma:format="Thumbnail" ma:internalName="imagepreview">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84338f-7c3f-4013-b62c-2320c6dcb5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KeywordTaxHTField" ma:index="20" nillable="true" ma:taxonomy="true" ma:internalName="TaxKeywordTaxHTField" ma:taxonomyFieldName="TaxKeyword" ma:displayName="Enterprise Keywords" ma:fieldId="{23f27201-bee3-471e-b2e7-b64fd8b7ca38}" ma:taxonomyMulti="true" ma:sspId="8ce9f98e-9ad5-43de-b59a-72d7e946aae0"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hidden="true" ma:list="{60628c1c-709c-4053-b729-49b3c5687c11}" ma:internalName="TaxCatchAll" ma:showField="CatchAllData" ma:web="9a84338f-7c3f-4013-b62c-2320c6dcb5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84338f-7c3f-4013-b62c-2320c6dcb5a6" xsi:nil="true"/>
    <lcf76f155ced4ddcb4097134ff3c332f xmlns="6820bf7a-2f66-4a35-b05a-fe5df42323ad">
      <Terms xmlns="http://schemas.microsoft.com/office/infopath/2007/PartnerControls"/>
    </lcf76f155ced4ddcb4097134ff3c332f>
    <imagepreview xmlns="6820bf7a-2f66-4a35-b05a-fe5df42323ad" xsi:nil="true"/>
    <TaxKeywordTaxHTField xmlns="9a84338f-7c3f-4013-b62c-2320c6dcb5a6">
      <Terms xmlns="http://schemas.microsoft.com/office/infopath/2007/PartnerControls"/>
    </TaxKeywordTaxHTField>
  </documentManagement>
</p:properties>
</file>

<file path=customXml/itemProps1.xml><?xml version="1.0" encoding="utf-8"?>
<ds:datastoreItem xmlns:ds="http://schemas.openxmlformats.org/officeDocument/2006/customXml" ds:itemID="{A9D40825-E4B0-461A-950F-D510E9928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0bf7a-2f66-4a35-b05a-fe5df42323ad"/>
    <ds:schemaRef ds:uri="9a84338f-7c3f-4013-b62c-2320c6dcb5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6D4DE7-95AF-4F2F-A079-4D04C943B529}">
  <ds:schemaRefs>
    <ds:schemaRef ds:uri="http://schemas.microsoft.com/sharepoint/v3/contenttype/forms"/>
  </ds:schemaRefs>
</ds:datastoreItem>
</file>

<file path=customXml/itemProps3.xml><?xml version="1.0" encoding="utf-8"?>
<ds:datastoreItem xmlns:ds="http://schemas.openxmlformats.org/officeDocument/2006/customXml" ds:itemID="{D3558F65-3DB6-4AD7-B139-E0015D18E681}">
  <ds:schemaRefs>
    <ds:schemaRef ds:uri="http://schemas.microsoft.com/office/2006/documentManagement/types"/>
    <ds:schemaRef ds:uri="http://schemas.openxmlformats.org/package/2006/metadata/core-properties"/>
    <ds:schemaRef ds:uri="6820bf7a-2f66-4a35-b05a-fe5df42323ad"/>
    <ds:schemaRef ds:uri="http://purl.org/dc/elements/1.1/"/>
    <ds:schemaRef ds:uri="http://schemas.microsoft.com/office/2006/metadata/properties"/>
    <ds:schemaRef ds:uri="http://purl.org/dc/terms/"/>
    <ds:schemaRef ds:uri="http://schemas.microsoft.com/office/infopath/2007/PartnerControls"/>
    <ds:schemaRef ds:uri="9a84338f-7c3f-4013-b62c-2320c6dcb5a6"/>
    <ds:schemaRef ds:uri="http://www.w3.org/XML/1998/namespace"/>
    <ds:schemaRef ds:uri="http://purl.org/dc/dcmitype/"/>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21</TotalTime>
  <Words>4690</Words>
  <Application>Microsoft Office PowerPoint</Application>
  <PresentationFormat>Widescreen</PresentationFormat>
  <Paragraphs>582</Paragraphs>
  <Slides>40</Slides>
  <Notes>25</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40</vt:i4>
      </vt:variant>
    </vt:vector>
  </HeadingPairs>
  <TitlesOfParts>
    <vt:vector size="49" baseType="lpstr">
      <vt:lpstr>Arial</vt:lpstr>
      <vt:lpstr>Calibri</vt:lpstr>
      <vt:lpstr>Open Sans</vt:lpstr>
      <vt:lpstr>2_Custom Design</vt:lpstr>
      <vt:lpstr>3_Custom Design</vt:lpstr>
      <vt:lpstr>4_Custom Design</vt:lpstr>
      <vt:lpstr>5_Custom Design</vt:lpstr>
      <vt:lpstr>6_Custom Design</vt:lpstr>
      <vt:lpstr>7_Custom Design</vt:lpstr>
      <vt:lpstr>Program Evaluation of the NHGRI Centers of Excellence in Genomic Science (CEGS) Program</vt:lpstr>
      <vt:lpstr>Why are we establishing a formal evaluation capability at NHGRI now?</vt:lpstr>
      <vt:lpstr>NHGRI will continue its commitment to transparency and program assessment</vt:lpstr>
      <vt:lpstr>Mixed-methods program evaluation of NHGRI “flagship” grant mechanism</vt:lpstr>
      <vt:lpstr>PowerPoint Presentation</vt:lpstr>
      <vt:lpstr>Evaluation Questions</vt:lpstr>
      <vt:lpstr>Evaluation Methodologies </vt:lpstr>
      <vt:lpstr>Evaluation Methodologies </vt:lpstr>
      <vt:lpstr>Comparison Group Identification</vt:lpstr>
      <vt:lpstr>CEGS Grants vs. Comparison R01s</vt:lpstr>
      <vt:lpstr>CEGS &amp; Comparison Group Analysis Metrics</vt:lpstr>
      <vt:lpstr>Evaluation Methodologies </vt:lpstr>
      <vt:lpstr>Survey Participant Demographics</vt:lpstr>
      <vt:lpstr>PowerPoint Presentation</vt:lpstr>
      <vt:lpstr>PowerPoint Presentation</vt:lpstr>
      <vt:lpstr>CEGS funding contributed to breakthrough techniques, resources, and approaches, including </vt:lpstr>
      <vt:lpstr>PowerPoint Presentation</vt:lpstr>
      <vt:lpstr>PI’s: What was the biggest success of your CEGS?</vt:lpstr>
      <vt:lpstr>PowerPoint Presentation</vt:lpstr>
      <vt:lpstr>Publication Metrics</vt:lpstr>
      <vt:lpstr>RCR, NIH Percentile, Citation Lag, &amp; Journal Metrics</vt:lpstr>
      <vt:lpstr>PowerPoint Presentation</vt:lpstr>
      <vt:lpstr>Patent Analysis Metrics</vt:lpstr>
      <vt:lpstr>PI’s: CEGS enable science that transcends a narrow scientific focus</vt:lpstr>
      <vt:lpstr>Dissemination of techniques over time  RNA-Seq</vt:lpstr>
      <vt:lpstr>Dissemination of techniques over time  scATAC-Seq  (single cell Assay for Transposase-Accessible Chromatin using sequencing )</vt:lpstr>
      <vt:lpstr>Dissemination of techniques into many fields: RNA-Seq</vt:lpstr>
      <vt:lpstr>Dissemination of techniques into many fields: scATAC-Seq</vt:lpstr>
      <vt:lpstr>Dissemination of techniques into funding by many NIH institutes/centers: RNA-Seq</vt:lpstr>
      <vt:lpstr>Dissemination of techniques into funding by many NIH institutes/centers: scATAC-Seq</vt:lpstr>
      <vt:lpstr>PowerPoint Presentation</vt:lpstr>
      <vt:lpstr>NIH Grant Metrics – Subsequent Funding </vt:lpstr>
      <vt:lpstr>NIH Grant Metrics – Subsequent Funding </vt:lpstr>
      <vt:lpstr>PowerPoint Presentation</vt:lpstr>
      <vt:lpstr>PowerPoint Presentation</vt:lpstr>
      <vt:lpstr>PowerPoint Presentation</vt:lpstr>
      <vt:lpstr>PowerPoint Presentation</vt:lpstr>
      <vt:lpstr>PowerPoint Presentation</vt:lpstr>
      <vt:lpstr>Thank you to:</vt:lpstr>
      <vt:lpstr>National Human Genome Research Institute</vt:lpstr>
    </vt:vector>
  </TitlesOfParts>
  <Company>NHGRI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of the NHGRI Centers of Excellence in Genomic Science (CEGS) Program</dc:title>
  <dc:creator>del Aguila, Ernesto (NIH/NHGRI) [C]</dc:creator>
  <cp:lastModifiedBy>Nerurkar, Mukul (NIH/NHGRI) [E]</cp:lastModifiedBy>
  <cp:revision>1</cp:revision>
  <cp:lastPrinted>2024-01-15T03:13:24Z</cp:lastPrinted>
  <dcterms:created xsi:type="dcterms:W3CDTF">2016-02-09T15:15:29Z</dcterms:created>
  <dcterms:modified xsi:type="dcterms:W3CDTF">2024-02-20T09:32:15Z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0x010100844CA6DE6677D444AAC8F6E3A3DC303C</vt:lpwstr>
  </property>
</Properties>
</file>