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4"/>
  </p:sldMasterIdLst>
  <p:notesMasterIdLst>
    <p:notesMasterId r:id="rId18"/>
  </p:notesMasterIdLst>
  <p:handoutMasterIdLst>
    <p:handoutMasterId r:id="rId19"/>
  </p:handoutMasterIdLst>
  <p:sldIdLst>
    <p:sldId id="279" r:id="rId5"/>
    <p:sldId id="305" r:id="rId6"/>
    <p:sldId id="4258" r:id="rId7"/>
    <p:sldId id="304" r:id="rId8"/>
    <p:sldId id="4254" r:id="rId9"/>
    <p:sldId id="312" r:id="rId10"/>
    <p:sldId id="313" r:id="rId11"/>
    <p:sldId id="4248" r:id="rId12"/>
    <p:sldId id="4247" r:id="rId13"/>
    <p:sldId id="4249" r:id="rId14"/>
    <p:sldId id="4250" r:id="rId15"/>
    <p:sldId id="4251" r:id="rId16"/>
    <p:sldId id="4255" r:id="rId17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356EA8-28C9-4874-818E-98B887948CB2}">
          <p14:sldIdLst>
            <p14:sldId id="279"/>
            <p14:sldId id="305"/>
            <p14:sldId id="4258"/>
            <p14:sldId id="304"/>
            <p14:sldId id="4254"/>
            <p14:sldId id="312"/>
            <p14:sldId id="313"/>
            <p14:sldId id="4248"/>
            <p14:sldId id="4247"/>
            <p14:sldId id="4249"/>
            <p14:sldId id="4250"/>
            <p14:sldId id="4251"/>
            <p14:sldId id="4255"/>
          </p14:sldIdLst>
        </p14:section>
        <p14:section name="extra slides" id="{AC6E6D44-B0C9-4E36-9B0D-97ADCB00C35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32251"/>
    <a:srgbClr val="02102A"/>
    <a:srgbClr val="00174E"/>
    <a:srgbClr val="052150"/>
    <a:srgbClr val="03204C"/>
    <a:srgbClr val="02122A"/>
    <a:srgbClr val="616166"/>
    <a:srgbClr val="5E9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63E12-5A38-48AD-AD65-55227CCE89C8}" v="74" dt="2024-02-20T00:46:26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7" autoAdjust="0"/>
    <p:restoredTop sz="86423" autoAdjust="0"/>
  </p:normalViewPr>
  <p:slideViewPr>
    <p:cSldViewPr snapToGrid="0">
      <p:cViewPr varScale="1">
        <p:scale>
          <a:sx n="81" d="100"/>
          <a:sy n="81" d="100"/>
        </p:scale>
        <p:origin x="126" y="10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99"/>
    </p:cViewPr>
  </p:sorterViewPr>
  <p:notesViewPr>
    <p:cSldViewPr snapToGrid="0" snapToObjects="1">
      <p:cViewPr varScale="1">
        <p:scale>
          <a:sx n="96" d="100"/>
          <a:sy n="96" d="100"/>
        </p:scale>
        <p:origin x="4328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rurkar, Mukul (NIH/NHGRI) [E]" userId="be8bdb26-adc5-400f-b2bf-755e98b0bb78" providerId="ADAL" clId="{06563E12-5A38-48AD-AD65-55227CCE89C8}"/>
    <pc:docChg chg="custSel modSld">
      <pc:chgData name="Nerurkar, Mukul (NIH/NHGRI) [E]" userId="be8bdb26-adc5-400f-b2bf-755e98b0bb78" providerId="ADAL" clId="{06563E12-5A38-48AD-AD65-55227CCE89C8}" dt="2024-02-20T00:46:26.308" v="1466" actId="20577"/>
      <pc:docMkLst>
        <pc:docMk/>
      </pc:docMkLst>
      <pc:sldChg chg="modSp mod">
        <pc:chgData name="Nerurkar, Mukul (NIH/NHGRI) [E]" userId="be8bdb26-adc5-400f-b2bf-755e98b0bb78" providerId="ADAL" clId="{06563E12-5A38-48AD-AD65-55227CCE89C8}" dt="2024-02-20T00:14:47.733" v="70" actId="962"/>
        <pc:sldMkLst>
          <pc:docMk/>
          <pc:sldMk cId="86102090" sldId="279"/>
        </pc:sldMkLst>
        <pc:picChg chg="mod">
          <ac:chgData name="Nerurkar, Mukul (NIH/NHGRI) [E]" userId="be8bdb26-adc5-400f-b2bf-755e98b0bb78" providerId="ADAL" clId="{06563E12-5A38-48AD-AD65-55227CCE89C8}" dt="2024-02-20T00:14:47.733" v="70" actId="962"/>
          <ac:picMkLst>
            <pc:docMk/>
            <pc:sldMk cId="86102090" sldId="279"/>
            <ac:picMk id="3" creationId="{6CBF5C8D-A9F4-927F-F649-C72B5F115837}"/>
          </ac:picMkLst>
        </pc:picChg>
      </pc:sldChg>
      <pc:sldChg chg="modSp mod">
        <pc:chgData name="Nerurkar, Mukul (NIH/NHGRI) [E]" userId="be8bdb26-adc5-400f-b2bf-755e98b0bb78" providerId="ADAL" clId="{06563E12-5A38-48AD-AD65-55227CCE89C8}" dt="2024-02-20T00:41:37.960" v="178" actId="962"/>
        <pc:sldMkLst>
          <pc:docMk/>
          <pc:sldMk cId="1035067326" sldId="304"/>
        </pc:sldMkLst>
        <pc:picChg chg="mod">
          <ac:chgData name="Nerurkar, Mukul (NIH/NHGRI) [E]" userId="be8bdb26-adc5-400f-b2bf-755e98b0bb78" providerId="ADAL" clId="{06563E12-5A38-48AD-AD65-55227CCE89C8}" dt="2024-02-20T00:41:37.960" v="178" actId="962"/>
          <ac:picMkLst>
            <pc:docMk/>
            <pc:sldMk cId="1035067326" sldId="304"/>
            <ac:picMk id="2" creationId="{75F4759A-A1AE-E1E2-BAD5-D429ED015E60}"/>
          </ac:picMkLst>
        </pc:picChg>
      </pc:sldChg>
      <pc:sldChg chg="addSp delSp modSp mod">
        <pc:chgData name="Nerurkar, Mukul (NIH/NHGRI) [E]" userId="be8bdb26-adc5-400f-b2bf-755e98b0bb78" providerId="ADAL" clId="{06563E12-5A38-48AD-AD65-55227CCE89C8}" dt="2024-02-20T00:46:08.679" v="1437" actId="33553"/>
        <pc:sldMkLst>
          <pc:docMk/>
          <pc:sldMk cId="112085760" sldId="305"/>
        </pc:sldMkLst>
        <pc:spChg chg="add del mod">
          <ac:chgData name="Nerurkar, Mukul (NIH/NHGRI) [E]" userId="be8bdb26-adc5-400f-b2bf-755e98b0bb78" providerId="ADAL" clId="{06563E12-5A38-48AD-AD65-55227CCE89C8}" dt="2024-02-20T00:14:56.856" v="71" actId="478"/>
          <ac:spMkLst>
            <pc:docMk/>
            <pc:sldMk cId="112085760" sldId="305"/>
            <ac:spMk id="3" creationId="{C6EFB9E7-0413-A2A3-4C63-1EB863059B09}"/>
          </ac:spMkLst>
        </pc:spChg>
        <pc:spChg chg="mod">
          <ac:chgData name="Nerurkar, Mukul (NIH/NHGRI) [E]" userId="be8bdb26-adc5-400f-b2bf-755e98b0bb78" providerId="ADAL" clId="{06563E12-5A38-48AD-AD65-55227CCE89C8}" dt="2024-02-20T00:46:08.679" v="1437" actId="33553"/>
          <ac:spMkLst>
            <pc:docMk/>
            <pc:sldMk cId="112085760" sldId="305"/>
            <ac:spMk id="4" creationId="{00000000-0000-0000-0000-000000000000}"/>
          </ac:spMkLst>
        </pc:spChg>
        <pc:picChg chg="mod">
          <ac:chgData name="Nerurkar, Mukul (NIH/NHGRI) [E]" userId="be8bdb26-adc5-400f-b2bf-755e98b0bb78" providerId="ADAL" clId="{06563E12-5A38-48AD-AD65-55227CCE89C8}" dt="2024-02-20T00:40:55.221" v="91" actId="962"/>
          <ac:picMkLst>
            <pc:docMk/>
            <pc:sldMk cId="112085760" sldId="305"/>
            <ac:picMk id="2" creationId="{CD418A47-6947-9D4B-2310-53D4B28928E5}"/>
          </ac:picMkLst>
        </pc:picChg>
      </pc:sldChg>
      <pc:sldChg chg="modSp mod">
        <pc:chgData name="Nerurkar, Mukul (NIH/NHGRI) [E]" userId="be8bdb26-adc5-400f-b2bf-755e98b0bb78" providerId="ADAL" clId="{06563E12-5A38-48AD-AD65-55227CCE89C8}" dt="2024-02-20T00:46:26.308" v="1466" actId="20577"/>
        <pc:sldMkLst>
          <pc:docMk/>
          <pc:sldMk cId="2633003132" sldId="312"/>
        </pc:sldMkLst>
        <pc:spChg chg="mod">
          <ac:chgData name="Nerurkar, Mukul (NIH/NHGRI) [E]" userId="be8bdb26-adc5-400f-b2bf-755e98b0bb78" providerId="ADAL" clId="{06563E12-5A38-48AD-AD65-55227CCE89C8}" dt="2024-02-20T00:46:26.308" v="1466" actId="20577"/>
          <ac:spMkLst>
            <pc:docMk/>
            <pc:sldMk cId="2633003132" sldId="312"/>
            <ac:spMk id="2" creationId="{00000000-0000-0000-0000-000000000000}"/>
          </ac:spMkLst>
        </pc:spChg>
        <pc:picChg chg="mod">
          <ac:chgData name="Nerurkar, Mukul (NIH/NHGRI) [E]" userId="be8bdb26-adc5-400f-b2bf-755e98b0bb78" providerId="ADAL" clId="{06563E12-5A38-48AD-AD65-55227CCE89C8}" dt="2024-02-20T00:42:47.017" v="594" actId="962"/>
          <ac:picMkLst>
            <pc:docMk/>
            <pc:sldMk cId="2633003132" sldId="312"/>
            <ac:picMk id="3" creationId="{06EE9500-3818-AF86-DE84-DEF7F8426B19}"/>
          </ac:picMkLst>
        </pc:picChg>
      </pc:sldChg>
      <pc:sldChg chg="modSp mod">
        <pc:chgData name="Nerurkar, Mukul (NIH/NHGRI) [E]" userId="be8bdb26-adc5-400f-b2bf-755e98b0bb78" providerId="ADAL" clId="{06563E12-5A38-48AD-AD65-55227CCE89C8}" dt="2024-02-20T00:44:47.999" v="1332" actId="962"/>
        <pc:sldMkLst>
          <pc:docMk/>
          <pc:sldMk cId="110734134" sldId="313"/>
        </pc:sldMkLst>
        <pc:picChg chg="mod">
          <ac:chgData name="Nerurkar, Mukul (NIH/NHGRI) [E]" userId="be8bdb26-adc5-400f-b2bf-755e98b0bb78" providerId="ADAL" clId="{06563E12-5A38-48AD-AD65-55227CCE89C8}" dt="2024-02-20T00:44:07.840" v="1118" actId="962"/>
          <ac:picMkLst>
            <pc:docMk/>
            <pc:sldMk cId="110734134" sldId="313"/>
            <ac:picMk id="5" creationId="{DFDD3064-92E2-155A-8383-08D2377AC61E}"/>
          </ac:picMkLst>
        </pc:picChg>
        <pc:picChg chg="mod">
          <ac:chgData name="Nerurkar, Mukul (NIH/NHGRI) [E]" userId="be8bdb26-adc5-400f-b2bf-755e98b0bb78" providerId="ADAL" clId="{06563E12-5A38-48AD-AD65-55227CCE89C8}" dt="2024-02-20T00:43:28.295" v="868" actId="962"/>
          <ac:picMkLst>
            <pc:docMk/>
            <pc:sldMk cId="110734134" sldId="313"/>
            <ac:picMk id="8" creationId="{D0A703AE-2D86-A50E-E3BC-1328E292C245}"/>
          </ac:picMkLst>
        </pc:picChg>
        <pc:picChg chg="mod">
          <ac:chgData name="Nerurkar, Mukul (NIH/NHGRI) [E]" userId="be8bdb26-adc5-400f-b2bf-755e98b0bb78" providerId="ADAL" clId="{06563E12-5A38-48AD-AD65-55227CCE89C8}" dt="2024-02-20T00:44:47.999" v="1332" actId="962"/>
          <ac:picMkLst>
            <pc:docMk/>
            <pc:sldMk cId="110734134" sldId="313"/>
            <ac:picMk id="17" creationId="{1CE6F50C-573C-0BA8-5898-E7AA8BDA2ECF}"/>
          </ac:picMkLst>
        </pc:picChg>
      </pc:sldChg>
      <pc:sldChg chg="modSp mod">
        <pc:chgData name="Nerurkar, Mukul (NIH/NHGRI) [E]" userId="be8bdb26-adc5-400f-b2bf-755e98b0bb78" providerId="ADAL" clId="{06563E12-5A38-48AD-AD65-55227CCE89C8}" dt="2024-02-20T00:11:54.509" v="0" actId="27636"/>
        <pc:sldMkLst>
          <pc:docMk/>
          <pc:sldMk cId="1325193456" sldId="4250"/>
        </pc:sldMkLst>
        <pc:spChg chg="mod">
          <ac:chgData name="Nerurkar, Mukul (NIH/NHGRI) [E]" userId="be8bdb26-adc5-400f-b2bf-755e98b0bb78" providerId="ADAL" clId="{06563E12-5A38-48AD-AD65-55227CCE89C8}" dt="2024-02-20T00:11:54.509" v="0" actId="27636"/>
          <ac:spMkLst>
            <pc:docMk/>
            <pc:sldMk cId="1325193456" sldId="4250"/>
            <ac:spMk id="3" creationId="{5784BA47-CC22-1AB3-17D9-928B4D963A58}"/>
          </ac:spMkLst>
        </pc:spChg>
      </pc:sldChg>
      <pc:sldChg chg="modSp mod">
        <pc:chgData name="Nerurkar, Mukul (NIH/NHGRI) [E]" userId="be8bdb26-adc5-400f-b2bf-755e98b0bb78" providerId="ADAL" clId="{06563E12-5A38-48AD-AD65-55227CCE89C8}" dt="2024-02-20T00:45:19.874" v="1368" actId="962"/>
        <pc:sldMkLst>
          <pc:docMk/>
          <pc:sldMk cId="3814751280" sldId="4251"/>
        </pc:sldMkLst>
        <pc:picChg chg="mod">
          <ac:chgData name="Nerurkar, Mukul (NIH/NHGRI) [E]" userId="be8bdb26-adc5-400f-b2bf-755e98b0bb78" providerId="ADAL" clId="{06563E12-5A38-48AD-AD65-55227CCE89C8}" dt="2024-02-20T00:45:19.874" v="1368" actId="962"/>
          <ac:picMkLst>
            <pc:docMk/>
            <pc:sldMk cId="3814751280" sldId="4251"/>
            <ac:picMk id="2" creationId="{321A0D2D-C62C-A362-C8F6-DCE98811AA80}"/>
          </ac:picMkLst>
        </pc:picChg>
      </pc:sldChg>
      <pc:sldChg chg="modSp mod">
        <pc:chgData name="Nerurkar, Mukul (NIH/NHGRI) [E]" userId="be8bdb26-adc5-400f-b2bf-755e98b0bb78" providerId="ADAL" clId="{06563E12-5A38-48AD-AD65-55227CCE89C8}" dt="2024-02-20T00:42:25.772" v="482" actId="962"/>
        <pc:sldMkLst>
          <pc:docMk/>
          <pc:sldMk cId="1869148070" sldId="4254"/>
        </pc:sldMkLst>
        <pc:picChg chg="mod">
          <ac:chgData name="Nerurkar, Mukul (NIH/NHGRI) [E]" userId="be8bdb26-adc5-400f-b2bf-755e98b0bb78" providerId="ADAL" clId="{06563E12-5A38-48AD-AD65-55227CCE89C8}" dt="2024-02-20T00:42:25.772" v="482" actId="962"/>
          <ac:picMkLst>
            <pc:docMk/>
            <pc:sldMk cId="1869148070" sldId="4254"/>
            <ac:picMk id="8" creationId="{A12F181A-DA2C-8594-6B59-5703F0765569}"/>
          </ac:picMkLst>
        </pc:picChg>
      </pc:sldChg>
      <pc:sldChg chg="modSp mod">
        <pc:chgData name="Nerurkar, Mukul (NIH/NHGRI) [E]" userId="be8bdb26-adc5-400f-b2bf-755e98b0bb78" providerId="ADAL" clId="{06563E12-5A38-48AD-AD65-55227CCE89C8}" dt="2024-02-20T00:45:33.279" v="1436" actId="962"/>
        <pc:sldMkLst>
          <pc:docMk/>
          <pc:sldMk cId="1833431537" sldId="4255"/>
        </pc:sldMkLst>
        <pc:picChg chg="mod">
          <ac:chgData name="Nerurkar, Mukul (NIH/NHGRI) [E]" userId="be8bdb26-adc5-400f-b2bf-755e98b0bb78" providerId="ADAL" clId="{06563E12-5A38-48AD-AD65-55227CCE89C8}" dt="2024-02-20T00:45:33.279" v="1436" actId="962"/>
          <ac:picMkLst>
            <pc:docMk/>
            <pc:sldMk cId="1833431537" sldId="4255"/>
            <ac:picMk id="3" creationId="{0B46D0D5-70D9-BB92-8006-F2AFF9E4A97C}"/>
          </ac:picMkLst>
        </pc:picChg>
      </pc:sldChg>
      <pc:sldChg chg="modSp mod">
        <pc:chgData name="Nerurkar, Mukul (NIH/NHGRI) [E]" userId="be8bdb26-adc5-400f-b2bf-755e98b0bb78" providerId="ADAL" clId="{06563E12-5A38-48AD-AD65-55227CCE89C8}" dt="2024-02-20T00:41:11.928" v="92" actId="962"/>
        <pc:sldMkLst>
          <pc:docMk/>
          <pc:sldMk cId="2199420112" sldId="4258"/>
        </pc:sldMkLst>
        <pc:spChg chg="mod">
          <ac:chgData name="Nerurkar, Mukul (NIH/NHGRI) [E]" userId="be8bdb26-adc5-400f-b2bf-755e98b0bb78" providerId="ADAL" clId="{06563E12-5A38-48AD-AD65-55227CCE89C8}" dt="2024-02-20T00:13:58.677" v="34" actId="20577"/>
          <ac:spMkLst>
            <pc:docMk/>
            <pc:sldMk cId="2199420112" sldId="4258"/>
            <ac:spMk id="2" creationId="{E8DCA644-100B-278E-B4CE-A4248A3E2536}"/>
          </ac:spMkLst>
        </pc:spChg>
        <pc:picChg chg="mod">
          <ac:chgData name="Nerurkar, Mukul (NIH/NHGRI) [E]" userId="be8bdb26-adc5-400f-b2bf-755e98b0bb78" providerId="ADAL" clId="{06563E12-5A38-48AD-AD65-55227CCE89C8}" dt="2024-02-20T00:41:11.928" v="92" actId="962"/>
          <ac:picMkLst>
            <pc:docMk/>
            <pc:sldMk cId="2199420112" sldId="4258"/>
            <ac:picMk id="4" creationId="{7E37B3F1-451D-7B8C-1049-35A8A26B1DF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9039C-FAAB-964A-8F3E-CCE540E90DC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59673-AA67-854A-A18B-D6B012089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2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01791-AF4A-434F-A100-3EAE938867A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BAFF-ADEB-4744-BC7F-43E9D31D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title slide looks stellar with titles that span one to three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3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F5B3-8C9A-A042-8B44-BCE5CD0326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075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F5B3-8C9A-A042-8B44-BCE5CD0326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60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blank slide option provides an empty canvas for sharing</a:t>
            </a:r>
            <a:r>
              <a:rPr lang="en-US" baseline="0" dirty="0"/>
              <a:t> </a:t>
            </a:r>
            <a:r>
              <a:rPr lang="en-US" dirty="0"/>
              <a:t>your</a:t>
            </a:r>
            <a:r>
              <a:rPr lang="en-US" baseline="0" dirty="0"/>
              <a:t> work.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Come from all Streams!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6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have any questions, contact the NHGRI</a:t>
            </a:r>
            <a:r>
              <a:rPr lang="en-US" baseline="0" dirty="0"/>
              <a:t> Communications and Public Liaison Branch at </a:t>
            </a:r>
            <a:r>
              <a:rPr lang="en-US" baseline="0" dirty="0" err="1"/>
              <a:t>nhgri_communications@nih.gov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8BAFF-ADEB-4744-BC7F-43E9D31D4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943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0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F5B3-8C9A-A042-8B44-BCE5CD0326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24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7F5B3-8C9A-A042-8B44-BCE5CD0326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9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F5B3-8C9A-A042-8B44-BCE5CD0326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27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4" y="-12504"/>
            <a:ext cx="12213244" cy="688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1" y="1350214"/>
            <a:ext cx="11039858" cy="2126601"/>
          </a:xfrm>
        </p:spPr>
        <p:txBody>
          <a:bodyPr anchor="b" anchorCtr="0">
            <a:normAutofit/>
          </a:bodyPr>
          <a:lstStyle>
            <a:lvl1pPr>
              <a:defRPr sz="5867" b="1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Talk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32" y="3659648"/>
            <a:ext cx="11024168" cy="421525"/>
          </a:xfrm>
        </p:spPr>
        <p:txBody>
          <a:bodyPr lIns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6232" y="4079335"/>
            <a:ext cx="11024168" cy="314847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Professional Title, Branch or Division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76232" y="4394182"/>
            <a:ext cx="11024168" cy="314847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72" y="5702976"/>
            <a:ext cx="1530350" cy="7112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" y="5608550"/>
            <a:ext cx="895942" cy="9001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06" y="5813433"/>
            <a:ext cx="2157818" cy="4506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1244" y="0"/>
            <a:ext cx="1221324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4" y="-12504"/>
            <a:ext cx="12213244" cy="68807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54827" y="2167771"/>
            <a:ext cx="11061101" cy="1604433"/>
          </a:xfrm>
        </p:spPr>
        <p:txBody>
          <a:bodyPr lIns="0" anchor="t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Header Rule">
            <a:extLst>
              <a:ext uri="{FF2B5EF4-FFF2-40B4-BE49-F238E27FC236}">
                <a16:creationId xmlns:a16="http://schemas.microsoft.com/office/drawing/2014/main" id="{DE9188C2-07C2-4519-83C3-BF4F2D6B9662}"/>
              </a:ext>
            </a:extLst>
          </p:cNvPr>
          <p:cNvSpPr/>
          <p:nvPr userDrawn="1"/>
        </p:nvSpPr>
        <p:spPr>
          <a:xfrm>
            <a:off x="554827" y="1788366"/>
            <a:ext cx="345903" cy="91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>
              <a:solidFill>
                <a:schemeClr val="bg1"/>
              </a:solidFill>
            </a:endParaRP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" y="6299010"/>
            <a:ext cx="456253" cy="4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4" y="-12504"/>
            <a:ext cx="12213244" cy="68807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54827" y="2167771"/>
            <a:ext cx="11061101" cy="1604433"/>
          </a:xfrm>
        </p:spPr>
        <p:txBody>
          <a:bodyPr lIns="0" anchor="t" anchorCtr="0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Header Rule">
            <a:extLst>
              <a:ext uri="{FF2B5EF4-FFF2-40B4-BE49-F238E27FC236}">
                <a16:creationId xmlns:a16="http://schemas.microsoft.com/office/drawing/2014/main" id="{DE9188C2-07C2-4519-83C3-BF4F2D6B9662}"/>
              </a:ext>
            </a:extLst>
          </p:cNvPr>
          <p:cNvSpPr/>
          <p:nvPr userDrawn="1"/>
        </p:nvSpPr>
        <p:spPr>
          <a:xfrm>
            <a:off x="554827" y="1788366"/>
            <a:ext cx="345903" cy="91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>
              <a:solidFill>
                <a:schemeClr val="bg1"/>
              </a:solidFill>
            </a:endParaRP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" y="6299010"/>
            <a:ext cx="456253" cy="438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72" y="5702976"/>
            <a:ext cx="1530350" cy="711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" y="5608550"/>
            <a:ext cx="895942" cy="900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10" y="5691811"/>
            <a:ext cx="809919" cy="7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1" y="1121833"/>
            <a:ext cx="11039858" cy="2387600"/>
          </a:xfrm>
        </p:spPr>
        <p:txBody>
          <a:bodyPr anchor="b"/>
          <a:lstStyle>
            <a:lvl1pPr algn="ctr"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1" y="3602568"/>
            <a:ext cx="11039858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3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1" y="1813560"/>
            <a:ext cx="11039858" cy="43628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1" y="1710267"/>
            <a:ext cx="11039858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1" y="4588934"/>
            <a:ext cx="11039858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6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813560"/>
            <a:ext cx="5458968" cy="4362873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13560"/>
            <a:ext cx="5406136" cy="4362873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43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76072" y="1813560"/>
            <a:ext cx="5393654" cy="9079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828223"/>
            <a:ext cx="5393654" cy="33609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2607" y="1813560"/>
            <a:ext cx="5452436" cy="9079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6152607" y="2828223"/>
            <a:ext cx="5452436" cy="33609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9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383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0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1" y="1839870"/>
            <a:ext cx="11039857" cy="160443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1" y="3602568"/>
            <a:ext cx="11039857" cy="1655233"/>
          </a:xfrm>
        </p:spPr>
        <p:txBody>
          <a:bodyPr lIns="0"/>
          <a:lstStyle>
            <a:lvl1pPr marL="0" indent="0" algn="l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4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350520"/>
            <a:ext cx="11039856" cy="1356361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813560"/>
            <a:ext cx="11039856" cy="436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" y="6299010"/>
            <a:ext cx="456253" cy="438477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64" r:id="rId9"/>
    <p:sldLayoutId id="2147483694" r:id="rId10"/>
    <p:sldLayoutId id="2147483776" r:id="rId11"/>
    <p:sldLayoutId id="2147483777" r:id="rId12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935" y="-1063301"/>
            <a:ext cx="11473174" cy="2126601"/>
          </a:xfrm>
        </p:spPr>
        <p:txBody>
          <a:bodyPr>
            <a:normAutofit/>
          </a:bodyPr>
          <a:lstStyle/>
          <a:p>
            <a:r>
              <a:rPr lang="en-US" sz="4400" dirty="0">
                <a:cs typeface="Arial"/>
              </a:rPr>
              <a:t>Enhancing Reuse of NHGRI’s Data Assets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56576" y="5463335"/>
            <a:ext cx="2548931" cy="450187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Shurjo K. Sen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4876226" y="5923870"/>
            <a:ext cx="3555929" cy="450187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Office of Genomic Data Science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>
          <a:xfrm>
            <a:off x="5518622" y="6262663"/>
            <a:ext cx="2548931" cy="421525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February 12, 2024</a:t>
            </a:r>
          </a:p>
        </p:txBody>
      </p:sp>
      <p:pic>
        <p:nvPicPr>
          <p:cNvPr id="3" name="Picture 2" descr="Genomic Data">
            <a:extLst>
              <a:ext uri="{FF2B5EF4-FFF2-40B4-BE49-F238E27FC236}">
                <a16:creationId xmlns:a16="http://schemas.microsoft.com/office/drawing/2014/main" id="{6CBF5C8D-A9F4-927F-F649-C72B5F115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720" y="1501044"/>
            <a:ext cx="6262559" cy="34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4FC3F-6069-4FE7-99C4-3A1E48D5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146" y="6385479"/>
            <a:ext cx="606398" cy="378673"/>
          </a:xfr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FB69D-9E19-4FB8-BEAE-20F88589C44A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E551DA-C879-61AF-6B96-6DB8AE6A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562" y="203904"/>
            <a:ext cx="7223690" cy="763560"/>
          </a:xfrm>
        </p:spPr>
        <p:txBody>
          <a:bodyPr/>
          <a:lstStyle/>
          <a:p>
            <a:r>
              <a:rPr lang="en-US" dirty="0"/>
              <a:t>Programmatic 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D3680C-7714-0BD1-FDB7-FECDA6FFAE8D}"/>
              </a:ext>
            </a:extLst>
          </p:cNvPr>
          <p:cNvSpPr txBox="1"/>
          <p:nvPr/>
        </p:nvSpPr>
        <p:spPr>
          <a:xfrm>
            <a:off x="891041" y="1454749"/>
            <a:ext cx="10224720" cy="346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1480" indent="-41148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2880" dirty="0">
                <a:latin typeface="Avenir"/>
              </a:rPr>
              <a:t>RFA for R03 Small </a:t>
            </a:r>
            <a:r>
              <a:rPr lang="en-US" sz="2880" kern="0" dirty="0">
                <a:latin typeface="Avenir"/>
                <a:cs typeface="Arial"/>
                <a:sym typeface="Arial"/>
              </a:rPr>
              <a:t>Grant </a:t>
            </a:r>
            <a:r>
              <a:rPr lang="en-US" sz="2880" dirty="0">
                <a:latin typeface="Avenir"/>
              </a:rPr>
              <a:t>Program applications</a:t>
            </a:r>
          </a:p>
          <a:p>
            <a:pPr marL="411480" indent="-41148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2880" kern="0" dirty="0">
                <a:latin typeface="Avenir"/>
                <a:cs typeface="Arial"/>
                <a:sym typeface="Arial"/>
              </a:rPr>
              <a:t>NHGRI will host pre-application webinar series showcasing breadth of AnVIL data sets</a:t>
            </a:r>
          </a:p>
          <a:p>
            <a:pPr marL="411480" indent="-41148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2880" kern="0" dirty="0">
                <a:latin typeface="Avenir"/>
                <a:cs typeface="Arial"/>
                <a:sym typeface="Arial"/>
              </a:rPr>
              <a:t>Experimental costs and generation of new data are not in scope</a:t>
            </a:r>
          </a:p>
          <a:p>
            <a:pPr marL="411480" indent="-41148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2880" kern="0" dirty="0">
                <a:latin typeface="Avenir"/>
                <a:cs typeface="Arial"/>
                <a:sym typeface="Arial"/>
              </a:rPr>
              <a:t>User support by AnVIL Training and Outreach Team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endParaRPr lang="en-US" sz="2880" kern="0" dirty="0">
              <a:latin typeface="Avenir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00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4FC3F-6069-4FE7-99C4-3A1E48D5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212" y="6367631"/>
            <a:ext cx="976788" cy="441556"/>
          </a:xfr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FB69D-9E19-4FB8-BEAE-20F88589C44A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E551DA-C879-61AF-6B96-6DB8AE6A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35" y="329483"/>
            <a:ext cx="7432035" cy="763560"/>
          </a:xfrm>
        </p:spPr>
        <p:txBody>
          <a:bodyPr/>
          <a:lstStyle/>
          <a:p>
            <a:r>
              <a:rPr lang="en-US" dirty="0"/>
              <a:t>Budgetary structure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784BA47-CC22-1AB3-17D9-928B4D96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80" y="1093043"/>
            <a:ext cx="10981378" cy="5044374"/>
          </a:xfrm>
          <a:noFill/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80" dirty="0">
                <a:latin typeface="Avenir"/>
              </a:rPr>
              <a:t>Two-year non-renewable projects, budget cap $120K total costs/year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80" dirty="0">
                <a:latin typeface="Avenir"/>
              </a:rPr>
              <a:t>Budget includes salary, compute costs, and travel to annual meeting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80" dirty="0">
                <a:latin typeface="Avenir"/>
              </a:rPr>
              <a:t>Applicants commit to following </a:t>
            </a:r>
            <a:r>
              <a:rPr lang="en-US" sz="2880" dirty="0" err="1">
                <a:latin typeface="Avenir"/>
              </a:rPr>
              <a:t>AnVIL’s</a:t>
            </a:r>
            <a:r>
              <a:rPr lang="en-US" sz="2880" dirty="0">
                <a:latin typeface="Avenir"/>
              </a:rPr>
              <a:t> cost overrun safeguards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80" dirty="0">
                <a:latin typeface="Avenir"/>
              </a:rPr>
              <a:t>Target FY25 start; subsequent rounds of awards in FY26 and FY27 (synchronized to end with 2nd cycle of the AnVIL program in FY28)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80" dirty="0">
                <a:latin typeface="Avenir"/>
              </a:rPr>
              <a:t>6-8 awards/funding cycle ($720K - $960K in FY25; $1,440K-$1,920K in FY26; $1,440K-$1,920K in FY27; $720K-$960K in FY28)</a:t>
            </a:r>
          </a:p>
        </p:txBody>
      </p:sp>
    </p:spTree>
    <p:extLst>
      <p:ext uri="{BB962C8B-B14F-4D97-AF65-F5344CB8AC3E}">
        <p14:creationId xmlns:p14="http://schemas.microsoft.com/office/powerpoint/2010/main" val="132519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4FC3F-6069-4FE7-99C4-3A1E48D5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2452" y="6354849"/>
            <a:ext cx="629548" cy="459696"/>
          </a:xfr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FB69D-9E19-4FB8-BEAE-20F88589C44A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E551DA-C879-61AF-6B96-6DB8AE6A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016" y="306334"/>
            <a:ext cx="3114679" cy="76356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784BA47-CC22-1AB3-17D9-928B4D96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11" y="1177796"/>
            <a:ext cx="10981378" cy="2445080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</a:pPr>
            <a:r>
              <a:rPr lang="en-US" sz="2880" dirty="0"/>
              <a:t>A concept to maximize the return on NHGRI’s data investments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</a:pPr>
            <a:r>
              <a:rPr lang="en-US" sz="2880" dirty="0"/>
              <a:t>Turning data into newer hypotheses and discoveries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80" dirty="0"/>
              <a:t>Real-world test of AnVIL’s value for the genomics community</a:t>
            </a:r>
          </a:p>
        </p:txBody>
      </p:sp>
      <p:pic>
        <p:nvPicPr>
          <p:cNvPr id="2" name="Picture 1" descr="Work Truck">
            <a:extLst>
              <a:ext uri="{FF2B5EF4-FFF2-40B4-BE49-F238E27FC236}">
                <a16:creationId xmlns:a16="http://schemas.microsoft.com/office/drawing/2014/main" id="{321A0D2D-C62C-A362-C8F6-DCE98811A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34" y="3429000"/>
            <a:ext cx="5610127" cy="315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5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8791B-BEF9-1614-83BD-E6CB8104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68FC7-85C1-5C1E-02B9-89CB7709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028" y="3006175"/>
            <a:ext cx="3114679" cy="76356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2" descr="Puzzle pieces with a question mark">
            <a:extLst>
              <a:ext uri="{FF2B5EF4-FFF2-40B4-BE49-F238E27FC236}">
                <a16:creationId xmlns:a16="http://schemas.microsoft.com/office/drawing/2014/main" id="{0B46D0D5-70D9-BB92-8006-F2AFF9E4A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40" y="3940426"/>
            <a:ext cx="4596782" cy="22983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D9FD25-A954-5E4D-799F-547CFEDDA2A1}"/>
              </a:ext>
            </a:extLst>
          </p:cNvPr>
          <p:cNvSpPr txBox="1">
            <a:spLocks/>
          </p:cNvSpPr>
          <p:nvPr/>
        </p:nvSpPr>
        <p:spPr>
          <a:xfrm>
            <a:off x="934064" y="67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j-ea"/>
                <a:cs typeface="+mj-cs"/>
              </a:rPr>
              <a:t>Acknowledgements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9D21C25-6CC6-676E-EA6B-84AE28F52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09" y="1393358"/>
            <a:ext cx="11093244" cy="122150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Valentina Di Francesco, Helen Thompson, Chris Wellington and the OGDS team</a:t>
            </a:r>
          </a:p>
        </p:txBody>
      </p:sp>
    </p:spTree>
    <p:extLst>
      <p:ext uri="{BB962C8B-B14F-4D97-AF65-F5344CB8AC3E}">
        <p14:creationId xmlns:p14="http://schemas.microsoft.com/office/powerpoint/2010/main" val="183343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title" idx="4294967295"/>
          </p:nvPr>
        </p:nvSpPr>
        <p:spPr>
          <a:xfrm>
            <a:off x="11650663" y="6356350"/>
            <a:ext cx="34925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FB69D-9E19-4FB8-BEAE-20F88589C44A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work truck">
            <a:extLst>
              <a:ext uri="{FF2B5EF4-FFF2-40B4-BE49-F238E27FC236}">
                <a16:creationId xmlns:a16="http://schemas.microsoft.com/office/drawing/2014/main" id="{CD418A47-6947-9D4B-2310-53D4B2892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82" y="366150"/>
            <a:ext cx="9030071" cy="60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DCA644-100B-278E-B4CE-A4248A3E25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50663" y="6356350"/>
            <a:ext cx="34925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NHGRI AnVIL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7B3F1-451D-7B8C-1049-35A8A26B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2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14650" y="-77472"/>
            <a:ext cx="5962697" cy="1356360"/>
          </a:xfrm>
        </p:spPr>
        <p:txBody>
          <a:bodyPr/>
          <a:lstStyle/>
          <a:p>
            <a:r>
              <a:rPr lang="en-US" dirty="0"/>
              <a:t>Data assets on AnVIL</a:t>
            </a:r>
          </a:p>
        </p:txBody>
      </p:sp>
      <p:pic>
        <p:nvPicPr>
          <p:cNvPr id="2" name="Picture 1" descr="Graph: Data assets on AnVIL">
            <a:extLst>
              <a:ext uri="{FF2B5EF4-FFF2-40B4-BE49-F238E27FC236}">
                <a16:creationId xmlns:a16="http://schemas.microsoft.com/office/drawing/2014/main" id="{75F4759A-A1AE-E1E2-BAD5-D429ED01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051" y="1117408"/>
            <a:ext cx="7511829" cy="5017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6AAF2-B174-F959-1CA8-1F6B7D0BE437}"/>
              </a:ext>
            </a:extLst>
          </p:cNvPr>
          <p:cNvSpPr txBox="1"/>
          <p:nvPr/>
        </p:nvSpPr>
        <p:spPr>
          <a:xfrm>
            <a:off x="1149921" y="6245844"/>
            <a:ext cx="989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Nearly 6 petabytes, over 600,000 genomes, and growing every day!!!</a:t>
            </a: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FEE26-F94C-9C1C-DE25-055E223B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FF94E-2DBD-A3DE-D675-7A5927BC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342" y="-86405"/>
            <a:ext cx="11039858" cy="1356360"/>
          </a:xfrm>
        </p:spPr>
        <p:txBody>
          <a:bodyPr/>
          <a:lstStyle/>
          <a:p>
            <a:r>
              <a:rPr lang="en-US" dirty="0"/>
              <a:t>Getting input from the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3CB3D-4AB3-3805-EAD8-9BC6539E7E5E}"/>
              </a:ext>
            </a:extLst>
          </p:cNvPr>
          <p:cNvSpPr txBox="1"/>
          <p:nvPr/>
        </p:nvSpPr>
        <p:spPr>
          <a:xfrm>
            <a:off x="690078" y="1287426"/>
            <a:ext cx="10811843" cy="4535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1480" indent="-41148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2880" dirty="0">
                <a:latin typeface="Avenir"/>
              </a:rPr>
              <a:t>NHGRI-hosted AnVIL Community Workshop – October 2021</a:t>
            </a:r>
          </a:p>
          <a:p>
            <a:pPr marL="411480" indent="-41148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endParaRPr lang="en-US" sz="2880" dirty="0">
              <a:latin typeface="Avenir"/>
            </a:endParaRPr>
          </a:p>
          <a:p>
            <a:pPr marL="411480" indent="-41148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endParaRPr lang="en-US" sz="2880" dirty="0">
              <a:latin typeface="Avenir"/>
            </a:endParaRPr>
          </a:p>
          <a:p>
            <a:pPr>
              <a:spcBef>
                <a:spcPts val="720"/>
              </a:spcBef>
              <a:spcAft>
                <a:spcPts val="720"/>
              </a:spcAft>
            </a:pPr>
            <a:endParaRPr lang="en-US" sz="2880" dirty="0">
              <a:latin typeface="Avenir"/>
            </a:endParaRPr>
          </a:p>
          <a:p>
            <a:pPr marL="411480" indent="-41148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2880" dirty="0">
                <a:latin typeface="Avenir"/>
              </a:rPr>
              <a:t>AnVIL External Consultants Committee recommended exploring avenues to actively engage the broader genomics community</a:t>
            </a:r>
          </a:p>
          <a:p>
            <a:pPr marL="411480" indent="-41148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2880" dirty="0">
                <a:latin typeface="Avenir"/>
              </a:rPr>
              <a:t>Recurrent theme in email and in-person requests from the community to program staff </a:t>
            </a:r>
          </a:p>
        </p:txBody>
      </p:sp>
      <p:pic>
        <p:nvPicPr>
          <p:cNvPr id="8" name="Picture 7" descr="Screenshot of event webpage: Future Directions of the NHGRI Analysis, Visualization, and Informatics Lab-space (AnVIL)">
            <a:extLst>
              <a:ext uri="{FF2B5EF4-FFF2-40B4-BE49-F238E27FC236}">
                <a16:creationId xmlns:a16="http://schemas.microsoft.com/office/drawing/2014/main" id="{A12F181A-DA2C-8594-6B59-5703F0765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288" y="1987390"/>
            <a:ext cx="6881272" cy="16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4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title" idx="4294967295"/>
          </p:nvPr>
        </p:nvSpPr>
        <p:spPr>
          <a:xfrm>
            <a:off x="11650663" y="6356350"/>
            <a:ext cx="34925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Information wants to be free</a:t>
            </a:r>
          </a:p>
        </p:txBody>
      </p:sp>
      <p:pic>
        <p:nvPicPr>
          <p:cNvPr id="3" name="Picture 2" descr="Information wants to be free - Stewart Brand">
            <a:extLst>
              <a:ext uri="{FF2B5EF4-FFF2-40B4-BE49-F238E27FC236}">
                <a16:creationId xmlns:a16="http://schemas.microsoft.com/office/drawing/2014/main" id="{06EE9500-3818-AF86-DE84-DEF7F8426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26" y="453667"/>
            <a:ext cx="11166492" cy="559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5C5406-A2AA-CB7C-7A02-D65C393B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99" y="6356352"/>
            <a:ext cx="349059" cy="365125"/>
          </a:xfrm>
        </p:spPr>
        <p:txBody>
          <a:bodyPr/>
          <a:lstStyle/>
          <a:p>
            <a:fld id="{A59FB69D-9E19-4FB8-BEAE-20F88589C44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EEBA97-D20E-0FD7-43C2-E7EBB096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48" y="268447"/>
            <a:ext cx="10224720" cy="763560"/>
          </a:xfrm>
        </p:spPr>
        <p:txBody>
          <a:bodyPr>
            <a:normAutofit/>
          </a:bodyPr>
          <a:lstStyle/>
          <a:p>
            <a:r>
              <a:rPr lang="en-US" dirty="0"/>
              <a:t>Maximizing usage of NIH data assets</a:t>
            </a:r>
          </a:p>
        </p:txBody>
      </p:sp>
      <p:pic>
        <p:nvPicPr>
          <p:cNvPr id="8" name="Picture 7" descr="Screenshot of Funding Opportunity: Pilot Projects Enhancing Utility and Usage of Common Fund Data Sets (R03 Clinical Trial Not Allowed)">
            <a:extLst>
              <a:ext uri="{FF2B5EF4-FFF2-40B4-BE49-F238E27FC236}">
                <a16:creationId xmlns:a16="http://schemas.microsoft.com/office/drawing/2014/main" id="{D0A703AE-2D86-A50E-E3BC-1328E292C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6" y="1492615"/>
            <a:ext cx="6987709" cy="2362685"/>
          </a:xfrm>
          <a:prstGeom prst="rect">
            <a:avLst/>
          </a:prstGeom>
        </p:spPr>
      </p:pic>
      <p:pic>
        <p:nvPicPr>
          <p:cNvPr id="5" name="Picture 4" descr="Screenshot of Funding Opportunity: Expert-Driven Small Projects to Strengthen Gabriella Miller Kids First Discovery (R03 Clinical Trial Not Allowed)">
            <a:extLst>
              <a:ext uri="{FF2B5EF4-FFF2-40B4-BE49-F238E27FC236}">
                <a16:creationId xmlns:a16="http://schemas.microsoft.com/office/drawing/2014/main" id="{DFDD3064-92E2-155A-8383-08D2377AC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23" y="2400678"/>
            <a:ext cx="7671969" cy="237386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D09BA64-40F1-0BB9-1FF5-109569DE4E75}"/>
              </a:ext>
            </a:extLst>
          </p:cNvPr>
          <p:cNvSpPr txBox="1">
            <a:spLocks/>
          </p:cNvSpPr>
          <p:nvPr/>
        </p:nvSpPr>
        <p:spPr>
          <a:xfrm>
            <a:off x="7795525" y="1408934"/>
            <a:ext cx="3682843" cy="582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B050"/>
                </a:solidFill>
              </a:rPr>
              <a:t>Common Fund Data Ecosystem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689C667-75F8-223A-AF06-5F283029BC2A}"/>
              </a:ext>
            </a:extLst>
          </p:cNvPr>
          <p:cNvSpPr txBox="1">
            <a:spLocks/>
          </p:cNvSpPr>
          <p:nvPr/>
        </p:nvSpPr>
        <p:spPr>
          <a:xfrm>
            <a:off x="9423035" y="2777431"/>
            <a:ext cx="2146764" cy="582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Kids First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45F3608-5BB3-6D90-F5DF-0E9C4517B0DA}"/>
              </a:ext>
            </a:extLst>
          </p:cNvPr>
          <p:cNvSpPr txBox="1">
            <a:spLocks/>
          </p:cNvSpPr>
          <p:nvPr/>
        </p:nvSpPr>
        <p:spPr>
          <a:xfrm>
            <a:off x="10227574" y="3855300"/>
            <a:ext cx="2146764" cy="582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All of Us</a:t>
            </a:r>
          </a:p>
        </p:txBody>
      </p:sp>
      <p:pic>
        <p:nvPicPr>
          <p:cNvPr id="17" name="Picture 16" descr="Screenshot of Funding Opportunity: Small Grants to Enhance the Use of the All of Us Research Program's Data (R03 Clinical Trial Not Allowed)">
            <a:extLst>
              <a:ext uri="{FF2B5EF4-FFF2-40B4-BE49-F238E27FC236}">
                <a16:creationId xmlns:a16="http://schemas.microsoft.com/office/drawing/2014/main" id="{1CE6F50C-573C-0BA8-5898-E7AA8BDA2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607" y="3532725"/>
            <a:ext cx="7914113" cy="262756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073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4FC3F-6069-4FE7-99C4-3A1E48D5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921" y="6386730"/>
            <a:ext cx="525375" cy="471270"/>
          </a:xfr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FB69D-9E19-4FB8-BEAE-20F88589C44A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82B218-68C2-5993-2E17-990A5FB9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96" y="355685"/>
            <a:ext cx="11360800" cy="763560"/>
          </a:xfrm>
        </p:spPr>
        <p:txBody>
          <a:bodyPr/>
          <a:lstStyle/>
          <a:p>
            <a:r>
              <a:rPr lang="en-US" dirty="0"/>
              <a:t>Enhancing Reuse of NHGRI’s Data Assets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AA27B-FB0F-4DD2-6A2B-8C0EAB2493A7}"/>
              </a:ext>
            </a:extLst>
          </p:cNvPr>
          <p:cNvSpPr txBox="1"/>
          <p:nvPr/>
        </p:nvSpPr>
        <p:spPr>
          <a:xfrm>
            <a:off x="690078" y="2180763"/>
            <a:ext cx="10811843" cy="3110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1480" indent="-41148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2880" dirty="0">
                <a:latin typeface="Avenir"/>
              </a:rPr>
              <a:t>Support secondary analyses of existing NHGRI-funded datasets for generating new hypotheses </a:t>
            </a:r>
          </a:p>
          <a:p>
            <a:pPr marL="411480" indent="-41148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2880" dirty="0">
                <a:latin typeface="Avenir"/>
              </a:rPr>
              <a:t>Focused research projects that can be carried out in a short period of time with limited resources</a:t>
            </a:r>
          </a:p>
          <a:p>
            <a:pPr marL="411480" indent="-41148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2880" dirty="0">
                <a:latin typeface="Avenir"/>
                <a:cs typeface="Calibri" panose="020F0502020204030204" pitchFamily="34" charset="0"/>
              </a:rPr>
              <a:t>Analyses may be used to gather preliminary results to lay the foundation for future R21 or R01 applications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DDD95-19B4-B1A8-7E20-E2C8B1A2ACEA}"/>
              </a:ext>
            </a:extLst>
          </p:cNvPr>
          <p:cNvSpPr txBox="1"/>
          <p:nvPr/>
        </p:nvSpPr>
        <p:spPr>
          <a:xfrm>
            <a:off x="1967280" y="1299494"/>
            <a:ext cx="10224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"/>
              </a:rPr>
              <a:t>Bringing the genomics community to AnVIL data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0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5AF0DC-F6AC-4BBE-8D66-21E2A0304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84" y="1356360"/>
            <a:ext cx="10349032" cy="4442460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80" dirty="0">
                <a:latin typeface="Avenir"/>
                <a:cs typeface="Calibri" panose="020F0502020204030204" pitchFamily="34" charset="0"/>
              </a:rPr>
              <a:t>Utilization of individual datasets in novel scientific contexts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80" dirty="0">
                <a:latin typeface="Avenir"/>
                <a:cs typeface="Calibri" panose="020F0502020204030204" pitchFamily="34" charset="0"/>
              </a:rPr>
              <a:t>Analyses combining two or more phenotypically different AnVIL datasets or cohorts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80" dirty="0">
                <a:latin typeface="Avenir"/>
                <a:cs typeface="Calibri" panose="020F0502020204030204" pitchFamily="34" charset="0"/>
              </a:rPr>
              <a:t>Analyses combining AnVIL-hosted data with data available on other NIH cloud platforms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80" kern="0" dirty="0">
                <a:latin typeface="Avenir"/>
                <a:cs typeface="Arial"/>
                <a:sym typeface="Arial"/>
              </a:rPr>
              <a:t>Applicants can onboard their own data and tools within the context of secondary analyses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5FE909-5DFF-444B-B472-E6C7AFDD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71" y="0"/>
            <a:ext cx="11039858" cy="13563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Scope </a:t>
            </a:r>
            <a:r>
              <a:rPr lang="en-US" dirty="0">
                <a:cs typeface="Calibri" panose="020F0502020204030204" pitchFamily="34" charset="0"/>
              </a:rPr>
              <a:t>of secondary analyses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4FC3F-6069-4FE7-99C4-3A1E48D5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841" y="6380578"/>
            <a:ext cx="837892" cy="433619"/>
          </a:xfrm>
        </p:spPr>
        <p:txBody>
          <a:bodyPr/>
          <a:lstStyle/>
          <a:p>
            <a:fld id="{A59FB69D-9E19-4FB8-BEAE-20F88589C44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25998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Blue colors firm">
      <a:dk1>
        <a:srgbClr val="FFFFFF"/>
      </a:dk1>
      <a:lt1>
        <a:srgbClr val="001956"/>
      </a:lt1>
      <a:dk2>
        <a:srgbClr val="616165"/>
      </a:dk2>
      <a:lt2>
        <a:srgbClr val="5FE0D3"/>
      </a:lt2>
      <a:accent1>
        <a:srgbClr val="FFFFFF"/>
      </a:accent1>
      <a:accent2>
        <a:srgbClr val="FE7F01"/>
      </a:accent2>
      <a:accent3>
        <a:srgbClr val="5EDFD3"/>
      </a:accent3>
      <a:accent4>
        <a:srgbClr val="00BC0E"/>
      </a:accent4>
      <a:accent5>
        <a:srgbClr val="5B1D9D"/>
      </a:accent5>
      <a:accent6>
        <a:srgbClr val="61616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>
          <a:defRPr sz="1333" b="0" i="0" kern="1200" baseline="0" dirty="0" smtClean="0">
            <a:solidFill>
              <a:schemeClr val="bg1"/>
            </a:solidFill>
            <a:effectLst/>
            <a:latin typeface="+mj-lt"/>
            <a:ea typeface="Helvetica Neue" charset="0"/>
            <a:cs typeface="Helvetica Neue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20bf7a-2f66-4a35-b05a-fe5df42323ad">
      <Terms xmlns="http://schemas.microsoft.com/office/infopath/2007/PartnerControls"/>
    </lcf76f155ced4ddcb4097134ff3c332f>
    <TaxCatchAll xmlns="9a84338f-7c3f-4013-b62c-2320c6dcb5a6" xsi:nil="true"/>
    <imagepreview xmlns="6820bf7a-2f66-4a35-b05a-fe5df42323ad" xsi:nil="true"/>
    <TaxKeywordTaxHTField xmlns="9a84338f-7c3f-4013-b62c-2320c6dcb5a6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CA6DE6677D444AAC8F6E3A3DC303C" ma:contentTypeVersion="19" ma:contentTypeDescription="Create a new document." ma:contentTypeScope="" ma:versionID="4095d2e95ed648a5411a15b49800ea56">
  <xsd:schema xmlns:xsd="http://www.w3.org/2001/XMLSchema" xmlns:xs="http://www.w3.org/2001/XMLSchema" xmlns:p="http://schemas.microsoft.com/office/2006/metadata/properties" xmlns:ns2="6820bf7a-2f66-4a35-b05a-fe5df42323ad" xmlns:ns3="9a84338f-7c3f-4013-b62c-2320c6dcb5a6" targetNamespace="http://schemas.microsoft.com/office/2006/metadata/properties" ma:root="true" ma:fieldsID="6f3f52de1b2699bcca7c3d84ad912e45" ns2:_="" ns3:_="">
    <xsd:import namespace="6820bf7a-2f66-4a35-b05a-fe5df42323ad"/>
    <xsd:import namespace="9a84338f-7c3f-4013-b62c-2320c6dcb5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TaxKeywordTaxHTField" minOccurs="0"/>
                <xsd:element ref="ns3:TaxCatchAll" minOccurs="0"/>
                <xsd:element ref="ns2:imagepreview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0bf7a-2f66-4a35-b05a-fe5df42323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imagepreview" ma:index="22" nillable="true" ma:displayName="image preview" ma:format="Thumbnail" ma:internalName="imagepreview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4338f-7c3f-4013-b62c-2320c6dcb5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8ce9f98e-9ad5-43de-b59a-72d7e946aae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hidden="true" ma:list="{60628c1c-709c-4053-b729-49b3c5687c11}" ma:internalName="TaxCatchAll" ma:showField="CatchAllData" ma:web="9a84338f-7c3f-4013-b62c-2320c6dcb5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46878A-ECAE-4964-9708-B1127A3702E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820bf7a-2f66-4a35-b05a-fe5df42323ad"/>
    <ds:schemaRef ds:uri="9a84338f-7c3f-4013-b62c-2320c6dcb5a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77C549-86C2-4C41-A06F-C8ECB2627B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7FA68E-A857-4638-97A4-03DA84CF4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0bf7a-2f66-4a35-b05a-fe5df42323ad"/>
    <ds:schemaRef ds:uri="9a84338f-7c3f-4013-b62c-2320c6dcb5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7091</TotalTime>
  <Words>458</Words>
  <Application>Microsoft Office PowerPoint</Application>
  <PresentationFormat>Widescreen</PresentationFormat>
  <Paragraphs>72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</vt:lpstr>
      <vt:lpstr>Calibri</vt:lpstr>
      <vt:lpstr>2_Custom Design</vt:lpstr>
      <vt:lpstr>Enhancing Reuse of NHGRI’s Data Assets</vt:lpstr>
      <vt:lpstr>2</vt:lpstr>
      <vt:lpstr>NHGRI AnVIL</vt:lpstr>
      <vt:lpstr>Data assets on AnVIL</vt:lpstr>
      <vt:lpstr>Getting input from the community</vt:lpstr>
      <vt:lpstr>Information wants to be free</vt:lpstr>
      <vt:lpstr>Maximizing usage of NIH data assets</vt:lpstr>
      <vt:lpstr>Enhancing Reuse of NHGRI’s Data Assets</vt:lpstr>
      <vt:lpstr>Scope of secondary analyses</vt:lpstr>
      <vt:lpstr>Programmatic structure</vt:lpstr>
      <vt:lpstr>Budgetary structure</vt:lpstr>
      <vt:lpstr>Summary</vt:lpstr>
      <vt:lpstr>Questions?</vt:lpstr>
    </vt:vector>
  </TitlesOfParts>
  <Company>NHGRI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Reuse of NHGRI’s Data Assets</dc:title>
  <dc:creator>del Aguila, Ernesto (NIH/NHGRI) [C]</dc:creator>
  <cp:lastModifiedBy>Nerurkar, Mukul (NIH/NHGRI) [E]</cp:lastModifiedBy>
  <cp:revision>367</cp:revision>
  <dcterms:created xsi:type="dcterms:W3CDTF">2016-02-09T15:15:29Z</dcterms:created>
  <dcterms:modified xsi:type="dcterms:W3CDTF">2024-02-20T00:46:27Z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0x010100844CA6DE6677D444AAC8F6E3A3DC303C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