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3" r:id="rId4"/>
  </p:sldMasterIdLst>
  <p:notesMasterIdLst>
    <p:notesMasterId r:id="rId10"/>
  </p:notesMasterIdLst>
  <p:handoutMasterIdLst>
    <p:handoutMasterId r:id="rId11"/>
  </p:handoutMasterIdLst>
  <p:sldIdLst>
    <p:sldId id="507" r:id="rId5"/>
    <p:sldId id="505" r:id="rId6"/>
    <p:sldId id="506" r:id="rId7"/>
    <p:sldId id="291" r:id="rId8"/>
    <p:sldId id="293" r:id="rId9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32251"/>
    <a:srgbClr val="02102A"/>
    <a:srgbClr val="00174E"/>
    <a:srgbClr val="052150"/>
    <a:srgbClr val="03204C"/>
    <a:srgbClr val="02122A"/>
    <a:srgbClr val="616166"/>
    <a:srgbClr val="5E9C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036DAE-A951-413D-AAC8-20B3C7EFC46E}" v="38" dt="2024-02-20T01:30:16.2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14" autoAdjust="0"/>
    <p:restoredTop sz="92315" autoAdjust="0"/>
  </p:normalViewPr>
  <p:slideViewPr>
    <p:cSldViewPr snapToGrid="0">
      <p:cViewPr varScale="1">
        <p:scale>
          <a:sx n="110" d="100"/>
          <a:sy n="110" d="100"/>
        </p:scale>
        <p:origin x="138" y="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rurkar, Mukul (NIH/NHGRI) [E]" userId="be8bdb26-adc5-400f-b2bf-755e98b0bb78" providerId="ADAL" clId="{5C036DAE-A951-413D-AAC8-20B3C7EFC46E}"/>
    <pc:docChg chg="modSld">
      <pc:chgData name="Nerurkar, Mukul (NIH/NHGRI) [E]" userId="be8bdb26-adc5-400f-b2bf-755e98b0bb78" providerId="ADAL" clId="{5C036DAE-A951-413D-AAC8-20B3C7EFC46E}" dt="2024-02-20T01:30:53.163" v="156" actId="13244"/>
      <pc:docMkLst>
        <pc:docMk/>
      </pc:docMkLst>
      <pc:sldChg chg="modSp mod">
        <pc:chgData name="Nerurkar, Mukul (NIH/NHGRI) [E]" userId="be8bdb26-adc5-400f-b2bf-755e98b0bb78" providerId="ADAL" clId="{5C036DAE-A951-413D-AAC8-20B3C7EFC46E}" dt="2024-02-20T01:30:53.163" v="156" actId="13244"/>
        <pc:sldMkLst>
          <pc:docMk/>
          <pc:sldMk cId="1977474536" sldId="291"/>
        </pc:sldMkLst>
        <pc:picChg chg="mod ord">
          <ac:chgData name="Nerurkar, Mukul (NIH/NHGRI) [E]" userId="be8bdb26-adc5-400f-b2bf-755e98b0bb78" providerId="ADAL" clId="{5C036DAE-A951-413D-AAC8-20B3C7EFC46E}" dt="2024-02-20T01:30:53.163" v="156" actId="13244"/>
          <ac:picMkLst>
            <pc:docMk/>
            <pc:sldMk cId="1977474536" sldId="291"/>
            <ac:picMk id="3" creationId="{1CB10E5D-9DB9-6DEF-F50A-66C6C76FE0AF}"/>
          </ac:picMkLst>
        </pc:picChg>
      </pc:sldChg>
      <pc:sldChg chg="addSp modSp mod">
        <pc:chgData name="Nerurkar, Mukul (NIH/NHGRI) [E]" userId="be8bdb26-adc5-400f-b2bf-755e98b0bb78" providerId="ADAL" clId="{5C036DAE-A951-413D-AAC8-20B3C7EFC46E}" dt="2024-02-20T01:30:16.238" v="153" actId="20577"/>
        <pc:sldMkLst>
          <pc:docMk/>
          <pc:sldMk cId="3724237273" sldId="293"/>
        </pc:sldMkLst>
        <pc:spChg chg="add mod">
          <ac:chgData name="Nerurkar, Mukul (NIH/NHGRI) [E]" userId="be8bdb26-adc5-400f-b2bf-755e98b0bb78" providerId="ADAL" clId="{5C036DAE-A951-413D-AAC8-20B3C7EFC46E}" dt="2024-02-20T01:30:16.238" v="153" actId="20577"/>
          <ac:spMkLst>
            <pc:docMk/>
            <pc:sldMk cId="3724237273" sldId="293"/>
            <ac:spMk id="2" creationId="{63CAAC29-6B99-041D-EFBA-253412AF1657}"/>
          </ac:spMkLst>
        </pc:spChg>
      </pc:sldChg>
      <pc:sldChg chg="modSp mod">
        <pc:chgData name="Nerurkar, Mukul (NIH/NHGRI) [E]" userId="be8bdb26-adc5-400f-b2bf-755e98b0bb78" providerId="ADAL" clId="{5C036DAE-A951-413D-AAC8-20B3C7EFC46E}" dt="2024-02-20T01:30:34.866" v="154" actId="13244"/>
        <pc:sldMkLst>
          <pc:docMk/>
          <pc:sldMk cId="1215978038" sldId="505"/>
        </pc:sldMkLst>
        <pc:spChg chg="ord">
          <ac:chgData name="Nerurkar, Mukul (NIH/NHGRI) [E]" userId="be8bdb26-adc5-400f-b2bf-755e98b0bb78" providerId="ADAL" clId="{5C036DAE-A951-413D-AAC8-20B3C7EFC46E}" dt="2024-02-20T01:30:34.866" v="154" actId="13244"/>
          <ac:spMkLst>
            <pc:docMk/>
            <pc:sldMk cId="1215978038" sldId="505"/>
            <ac:spMk id="3" creationId="{00000000-0000-0000-0000-000000000000}"/>
          </ac:spMkLst>
        </pc:spChg>
      </pc:sldChg>
      <pc:sldChg chg="modSp mod">
        <pc:chgData name="Nerurkar, Mukul (NIH/NHGRI) [E]" userId="be8bdb26-adc5-400f-b2bf-755e98b0bb78" providerId="ADAL" clId="{5C036DAE-A951-413D-AAC8-20B3C7EFC46E}" dt="2024-02-20T01:30:42.603" v="155" actId="13244"/>
        <pc:sldMkLst>
          <pc:docMk/>
          <pc:sldMk cId="1169399747" sldId="506"/>
        </pc:sldMkLst>
        <pc:spChg chg="ord">
          <ac:chgData name="Nerurkar, Mukul (NIH/NHGRI) [E]" userId="be8bdb26-adc5-400f-b2bf-755e98b0bb78" providerId="ADAL" clId="{5C036DAE-A951-413D-AAC8-20B3C7EFC46E}" dt="2024-02-20T01:30:42.603" v="155" actId="13244"/>
          <ac:spMkLst>
            <pc:docMk/>
            <pc:sldMk cId="1169399747" sldId="50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9039C-FAAB-964A-8F3E-CCE540E90DCA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59673-AA67-854A-A18B-D6B012089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62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401791-AF4A-434F-A100-3EAE938867AD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8BAFF-ADEB-4744-BC7F-43E9D31D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4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7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7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8BAFF-ADEB-4744-BC7F-43E9D31D40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9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8B4BE7-76A9-1040-A87F-EDD8E2E74C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71" y="1350214"/>
            <a:ext cx="11039858" cy="2126601"/>
          </a:xfrm>
        </p:spPr>
        <p:txBody>
          <a:bodyPr anchor="b" anchorCtr="0">
            <a:normAutofit/>
          </a:bodyPr>
          <a:lstStyle>
            <a:lvl1pPr>
              <a:defRPr sz="5867" b="1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Talk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32" y="3659648"/>
            <a:ext cx="11024168" cy="421525"/>
          </a:xfrm>
        </p:spPr>
        <p:txBody>
          <a:bodyPr lIns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76232" y="4079335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Professional Title, Branch or Division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76232" y="4394182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72" y="5702976"/>
            <a:ext cx="1530350" cy="7112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" y="5608550"/>
            <a:ext cx="895942" cy="9001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06" y="5813433"/>
            <a:ext cx="2157818" cy="45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14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1" y="1839870"/>
            <a:ext cx="11039857" cy="1604433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1" y="3602568"/>
            <a:ext cx="11039857" cy="1655233"/>
          </a:xfrm>
        </p:spPr>
        <p:txBody>
          <a:bodyPr lIns="0"/>
          <a:lstStyle>
            <a:lvl1pPr marL="0" indent="0" algn="l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1244" y="11949"/>
            <a:ext cx="1221324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93D3E07-1B3C-274C-85F1-93B226BB6F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45" y="-11951"/>
            <a:ext cx="12213244" cy="6869949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54827" y="2167771"/>
            <a:ext cx="11061101" cy="1604433"/>
          </a:xfrm>
        </p:spPr>
        <p:txBody>
          <a:bodyPr lIns="0" anchor="t" anchorCtr="0">
            <a:normAutofit/>
          </a:bodyPr>
          <a:lstStyle>
            <a:lvl1pPr algn="l">
              <a:defRPr sz="5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Header Rule">
            <a:extLst>
              <a:ext uri="{FF2B5EF4-FFF2-40B4-BE49-F238E27FC236}">
                <a16:creationId xmlns:a16="http://schemas.microsoft.com/office/drawing/2014/main" id="{DE9188C2-07C2-4519-83C3-BF4F2D6B9662}"/>
              </a:ext>
            </a:extLst>
          </p:cNvPr>
          <p:cNvSpPr/>
          <p:nvPr userDrawn="1"/>
        </p:nvSpPr>
        <p:spPr>
          <a:xfrm>
            <a:off x="554827" y="1788366"/>
            <a:ext cx="345903" cy="917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chemeClr val="bg1"/>
              </a:solidFill>
            </a:endParaRP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8B2A7B-E95C-4641-8708-AEDDE71D99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554827" y="2167771"/>
            <a:ext cx="11061101" cy="1604433"/>
          </a:xfrm>
        </p:spPr>
        <p:txBody>
          <a:bodyPr lIns="0" anchor="t" anchorCtr="0">
            <a:normAutofit/>
          </a:bodyPr>
          <a:lstStyle>
            <a:lvl1pPr algn="l">
              <a:defRPr sz="54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Header Rule">
            <a:extLst>
              <a:ext uri="{FF2B5EF4-FFF2-40B4-BE49-F238E27FC236}">
                <a16:creationId xmlns:a16="http://schemas.microsoft.com/office/drawing/2014/main" id="{DE9188C2-07C2-4519-83C3-BF4F2D6B9662}"/>
              </a:ext>
            </a:extLst>
          </p:cNvPr>
          <p:cNvSpPr/>
          <p:nvPr userDrawn="1"/>
        </p:nvSpPr>
        <p:spPr>
          <a:xfrm>
            <a:off x="554827" y="1788366"/>
            <a:ext cx="345903" cy="9171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1200">
              <a:solidFill>
                <a:schemeClr val="bg1"/>
              </a:solidFill>
            </a:endParaRPr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CFE5438-BBFB-7B45-A0F3-FFE108319B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96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ysClr val="windowText" lastClr="000000"/>
                </a:solidFill>
              </a:ln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12FB66-D3A5-D347-B26F-70FCDF4B43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71" y="1350214"/>
            <a:ext cx="11039858" cy="2126601"/>
          </a:xfrm>
        </p:spPr>
        <p:txBody>
          <a:bodyPr anchor="b" anchorCtr="0">
            <a:normAutofit/>
          </a:bodyPr>
          <a:lstStyle>
            <a:lvl1pPr>
              <a:defRPr sz="5867" b="1">
                <a:ln>
                  <a:noFill/>
                </a:ln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Talk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232" y="3659648"/>
            <a:ext cx="11024168" cy="421525"/>
          </a:xfrm>
        </p:spPr>
        <p:txBody>
          <a:bodyPr lIns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576232" y="4079335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Professional Title, Branch or Division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76232" y="4394182"/>
            <a:ext cx="11024168" cy="314847"/>
          </a:xfrm>
        </p:spPr>
        <p:txBody>
          <a:bodyPr lIns="0">
            <a:norm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72" y="5702976"/>
            <a:ext cx="1530350" cy="71127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71" y="5608550"/>
            <a:ext cx="895942" cy="90012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806" y="5813433"/>
            <a:ext cx="2157818" cy="45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3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71" y="1121833"/>
            <a:ext cx="11039858" cy="2387600"/>
          </a:xfrm>
        </p:spPr>
        <p:txBody>
          <a:bodyPr anchor="b"/>
          <a:lstStyle>
            <a:lvl1pPr algn="ctr">
              <a:defRPr sz="80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1" y="3602568"/>
            <a:ext cx="11039858" cy="165523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3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1" y="1813560"/>
            <a:ext cx="11039858" cy="43628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1" y="1710267"/>
            <a:ext cx="11039858" cy="2853267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1" y="4588934"/>
            <a:ext cx="11039858" cy="150071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36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813560"/>
            <a:ext cx="5458968" cy="4362873"/>
          </a:xfrm>
        </p:spPr>
        <p:txBody>
          <a:bodyPr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13560"/>
            <a:ext cx="5406136" cy="4362873"/>
          </a:xfrm>
        </p:spPr>
        <p:txBody>
          <a:bodyPr anchor="t" anchorCtr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55435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76072" y="1813560"/>
            <a:ext cx="5393654" cy="907984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828223"/>
            <a:ext cx="5393654" cy="33609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52607" y="1813560"/>
            <a:ext cx="5452436" cy="907984"/>
          </a:xfrm>
        </p:spPr>
        <p:txBody>
          <a:bodyPr anchor="t" anchorCtr="0">
            <a:no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6152607" y="2828223"/>
            <a:ext cx="5452436" cy="336090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5891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6071" y="350520"/>
            <a:ext cx="11039858" cy="1356360"/>
          </a:xfrm>
        </p:spPr>
        <p:txBody>
          <a:bodyPr lIns="0" anchor="ctr" anchorCtr="0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3830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50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11" b="73556"/>
          <a:stretch/>
        </p:blipFill>
        <p:spPr>
          <a:xfrm>
            <a:off x="9929191" y="0"/>
            <a:ext cx="2262809" cy="181356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350520"/>
            <a:ext cx="11039856" cy="1356361"/>
          </a:xfrm>
          <a:prstGeom prst="rect">
            <a:avLst/>
          </a:prstGeom>
        </p:spPr>
        <p:txBody>
          <a:bodyPr vert="horz" lIns="0" tIns="45720" rIns="91440" bIns="4572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813560"/>
            <a:ext cx="11039856" cy="4364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27" y="6299010"/>
            <a:ext cx="456253" cy="438477"/>
          </a:xfrm>
          <a:prstGeom prst="rect">
            <a:avLst/>
          </a:prstGeom>
        </p:spPr>
      </p:pic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B169196B-A82B-4AA1-8563-87EF14040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0824" y="6356352"/>
            <a:ext cx="349059" cy="365125"/>
          </a:xfrm>
          <a:prstGeom prst="rect">
            <a:avLst/>
          </a:prstGeom>
        </p:spPr>
        <p:txBody>
          <a:bodyPr anchor="ctr" anchorCtr="0"/>
          <a:lstStyle>
            <a:lvl1pPr>
              <a:defRPr sz="1050" b="1">
                <a:solidFill>
                  <a:schemeClr val="tx1"/>
                </a:solidFill>
              </a:defRPr>
            </a:lvl1pPr>
          </a:lstStyle>
          <a:p>
            <a:fld id="{A59FB69D-9E19-4FB8-BEAE-20F88589C4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47249" y="6356351"/>
            <a:ext cx="6222953" cy="366183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0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7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64" r:id="rId10"/>
    <p:sldLayoutId id="2147483694" r:id="rId11"/>
    <p:sldLayoutId id="2147483776" r:id="rId12"/>
    <p:sldLayoutId id="2147483779" r:id="rId13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54FE5-271F-9840-A199-4714DBEB1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Concept Clearance: </a:t>
            </a:r>
            <a:br>
              <a:rPr lang="en-US" sz="4800" dirty="0"/>
            </a:br>
            <a:r>
              <a:rPr lang="en-US" sz="4800" dirty="0"/>
              <a:t>Investigator Initiated Research in Computational Genomics and Data Science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1109B-0367-7540-BBC1-4115ADA69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232" y="3686054"/>
            <a:ext cx="8765475" cy="652376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Daniel Gilchrist, Valentina Di Francesco, Sarah Hutchison, Natalie Linear, Chris Wellington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42A9F-44AE-A043-9F14-1CFBAFF3E3AF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576232" y="4778583"/>
            <a:ext cx="11024168" cy="314847"/>
          </a:xfrm>
        </p:spPr>
        <p:txBody>
          <a:bodyPr/>
          <a:lstStyle/>
          <a:p>
            <a:r>
              <a:rPr lang="en-US" dirty="0"/>
              <a:t>National Advisory Council for Human Genome Research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A4C14-E055-0442-B54A-ECD732A578D9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576232" y="5093430"/>
            <a:ext cx="11024168" cy="314847"/>
          </a:xfrm>
        </p:spPr>
        <p:txBody>
          <a:bodyPr/>
          <a:lstStyle/>
          <a:p>
            <a:r>
              <a:rPr lang="en-US" dirty="0"/>
              <a:t>February 12, 2024</a:t>
            </a:r>
          </a:p>
        </p:txBody>
      </p:sp>
    </p:spTree>
    <p:extLst>
      <p:ext uri="{BB962C8B-B14F-4D97-AF65-F5344CB8AC3E}">
        <p14:creationId xmlns:p14="http://schemas.microsoft.com/office/powerpoint/2010/main" val="2435293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Renewal Goals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Support innovation in computational genomics, data science, statistics, bioinformatics, and data visualization </a:t>
            </a:r>
          </a:p>
          <a:p>
            <a:r>
              <a:rPr lang="en-US" dirty="0"/>
              <a:t>Development of analytical methods and early-stage tools and software</a:t>
            </a:r>
          </a:p>
          <a:p>
            <a:r>
              <a:rPr lang="en-US" dirty="0"/>
              <a:t>Research enabling genomics, generalizable across diseases and biological systems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97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Mechanisms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R01, R21</a:t>
            </a:r>
          </a:p>
          <a:p>
            <a:r>
              <a:rPr lang="en-US" dirty="0"/>
              <a:t>R15 – Supports research at institutions that have not been major recipients of NIH support </a:t>
            </a:r>
          </a:p>
          <a:p>
            <a:endParaRPr lang="en-US" dirty="0"/>
          </a:p>
          <a:p>
            <a:r>
              <a:rPr lang="en-US" dirty="0"/>
              <a:t>R41/42 Small Business Innovation Research</a:t>
            </a:r>
          </a:p>
          <a:p>
            <a:r>
              <a:rPr lang="en-US" dirty="0"/>
              <a:t>R43/44 Small Business Technology Transfer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3" name="Picture 2" descr="Question Mark Quote Bubble and Light Bulb Quote Bubble">
            <a:extLst>
              <a:ext uri="{FF2B5EF4-FFF2-40B4-BE49-F238E27FC236}">
                <a16:creationId xmlns:a16="http://schemas.microsoft.com/office/drawing/2014/main" id="{1CB10E5D-9DB9-6DEF-F50A-66C6C76FE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1069" y="3094892"/>
            <a:ext cx="3176653" cy="193577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B69D-9E19-4FB8-BEAE-20F88589C44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74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AC29-6B99-041D-EFBA-253412AF165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6072" y="-1356361"/>
            <a:ext cx="11039856" cy="1356361"/>
          </a:xfrm>
        </p:spPr>
        <p:txBody>
          <a:bodyPr vert="horz" lIns="0" tIns="45720" rIns="91440" bIns="45720" rtlCol="0" anchor="b" anchorCtr="0">
            <a:normAutofit/>
          </a:bodyPr>
          <a:lstStyle/>
          <a:p>
            <a:r>
              <a:rPr lang="en-US" dirty="0"/>
              <a:t>The Forefront of Genomics</a:t>
            </a:r>
          </a:p>
        </p:txBody>
      </p:sp>
    </p:spTree>
    <p:extLst>
      <p:ext uri="{BB962C8B-B14F-4D97-AF65-F5344CB8AC3E}">
        <p14:creationId xmlns:p14="http://schemas.microsoft.com/office/powerpoint/2010/main" val="3724237273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Blue colors firm">
      <a:dk1>
        <a:srgbClr val="FFFFFF"/>
      </a:dk1>
      <a:lt1>
        <a:srgbClr val="001956"/>
      </a:lt1>
      <a:dk2>
        <a:srgbClr val="616165"/>
      </a:dk2>
      <a:lt2>
        <a:srgbClr val="5FE0D3"/>
      </a:lt2>
      <a:accent1>
        <a:srgbClr val="FFFFFF"/>
      </a:accent1>
      <a:accent2>
        <a:srgbClr val="FE7F01"/>
      </a:accent2>
      <a:accent3>
        <a:srgbClr val="5EDFD3"/>
      </a:accent3>
      <a:accent4>
        <a:srgbClr val="00BC0E"/>
      </a:accent4>
      <a:accent5>
        <a:srgbClr val="5B1D9D"/>
      </a:accent5>
      <a:accent6>
        <a:srgbClr val="61616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>
          <a:defRPr sz="1333" b="0" i="0" kern="1200" baseline="0" dirty="0" smtClean="0">
            <a:solidFill>
              <a:schemeClr val="bg1"/>
            </a:solidFill>
            <a:effectLst/>
            <a:latin typeface="+mj-lt"/>
            <a:ea typeface="Helvetica Neue" charset="0"/>
            <a:cs typeface="Helvetica Neue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a84338f-7c3f-4013-b62c-2320c6dcb5a6" xsi:nil="true"/>
    <lcf76f155ced4ddcb4097134ff3c332f xmlns="6820bf7a-2f66-4a35-b05a-fe5df42323ad">
      <Terms xmlns="http://schemas.microsoft.com/office/infopath/2007/PartnerControls"/>
    </lcf76f155ced4ddcb4097134ff3c332f>
    <imagepreview xmlns="6820bf7a-2f66-4a35-b05a-fe5df42323ad" xsi:nil="true"/>
    <TaxKeywordTaxHTField xmlns="9a84338f-7c3f-4013-b62c-2320c6dcb5a6">
      <Terms xmlns="http://schemas.microsoft.com/office/infopath/2007/PartnerControls"/>
    </TaxKeyword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4CA6DE6677D444AAC8F6E3A3DC303C" ma:contentTypeVersion="19" ma:contentTypeDescription="Create a new document." ma:contentTypeScope="" ma:versionID="4095d2e95ed648a5411a15b49800ea56">
  <xsd:schema xmlns:xsd="http://www.w3.org/2001/XMLSchema" xmlns:xs="http://www.w3.org/2001/XMLSchema" xmlns:p="http://schemas.microsoft.com/office/2006/metadata/properties" xmlns:ns2="6820bf7a-2f66-4a35-b05a-fe5df42323ad" xmlns:ns3="9a84338f-7c3f-4013-b62c-2320c6dcb5a6" targetNamespace="http://schemas.microsoft.com/office/2006/metadata/properties" ma:root="true" ma:fieldsID="6f3f52de1b2699bcca7c3d84ad912e45" ns2:_="" ns3:_="">
    <xsd:import namespace="6820bf7a-2f66-4a35-b05a-fe5df42323ad"/>
    <xsd:import namespace="9a84338f-7c3f-4013-b62c-2320c6dcb5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TaxKeywordTaxHTField" minOccurs="0"/>
                <xsd:element ref="ns3:TaxCatchAll" minOccurs="0"/>
                <xsd:element ref="ns2:imagepreview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20bf7a-2f66-4a35-b05a-fe5df42323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imagepreview" ma:index="22" nillable="true" ma:displayName="image preview" ma:format="Thumbnail" ma:internalName="imagepreview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4338f-7c3f-4013-b62c-2320c6dcb5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8ce9f98e-9ad5-43de-b59a-72d7e946aae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hidden="true" ma:list="{60628c1c-709c-4053-b729-49b3c5687c11}" ma:internalName="TaxCatchAll" ma:showField="CatchAllData" ma:web="9a84338f-7c3f-4013-b62c-2320c6dcb5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A0772F-FDBA-4749-A605-7A577066DEEC}">
  <ds:schemaRefs>
    <ds:schemaRef ds:uri="http://www.w3.org/XML/1998/namespace"/>
    <ds:schemaRef ds:uri="http://purl.org/dc/elements/1.1/"/>
    <ds:schemaRef ds:uri="6820bf7a-2f66-4a35-b05a-fe5df42323ad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9a84338f-7c3f-4013-b62c-2320c6dcb5a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B44D9D-2244-4B6E-B945-2C55546489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20bf7a-2f66-4a35-b05a-fe5df42323ad"/>
    <ds:schemaRef ds:uri="9a84338f-7c3f-4013-b62c-2320c6dcb5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C91486-F7E9-48F0-AB59-E0E4B4138D9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4b77578-9773-42d5-8507-251ca2dc2b06}" enabled="0" method="" siteId="{14b77578-9773-42d5-8507-251ca2dc2b0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22021</TotalTime>
  <Words>119</Words>
  <Application>Microsoft Office PowerPoint</Application>
  <PresentationFormat>Widescreen</PresentationFormat>
  <Paragraphs>22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2_Custom Design</vt:lpstr>
      <vt:lpstr>Concept Clearance:  Investigator Initiated Research in Computational Genomics and Data Science </vt:lpstr>
      <vt:lpstr>Renewal Goals</vt:lpstr>
      <vt:lpstr>Proposed Mechanisms</vt:lpstr>
      <vt:lpstr>Questions?</vt:lpstr>
      <vt:lpstr>The Forefront of Genomics</vt:lpstr>
    </vt:vector>
  </TitlesOfParts>
  <Company>NHGRI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PAR: Investigator-Initiated Research in Computational Genomics and Data Science</dc:title>
  <dc:creator>del Aguila, Ernesto (NIH/NHGRI) [C]</dc:creator>
  <cp:lastModifiedBy>Nerurkar, Mukul (NIH/NHGRI) [E]</cp:lastModifiedBy>
  <cp:revision>310</cp:revision>
  <dcterms:created xsi:type="dcterms:W3CDTF">2016-02-09T15:15:29Z</dcterms:created>
  <dcterms:modified xsi:type="dcterms:W3CDTF">2024-02-20T01:30:57Z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0x010100844CA6DE6677D444AAC8F6E3A3DC303C</vt:lpwstr>
  </property>
</Properties>
</file>