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4"/>
  </p:sldMasterIdLst>
  <p:notesMasterIdLst>
    <p:notesMasterId r:id="rId11"/>
  </p:notesMasterIdLst>
  <p:handoutMasterIdLst>
    <p:handoutMasterId r:id="rId12"/>
  </p:handoutMasterIdLst>
  <p:sldIdLst>
    <p:sldId id="316" r:id="rId5"/>
    <p:sldId id="318" r:id="rId6"/>
    <p:sldId id="319" r:id="rId7"/>
    <p:sldId id="311" r:id="rId8"/>
    <p:sldId id="317" r:id="rId9"/>
    <p:sldId id="292" r:id="rId10"/>
  </p:sldIdLst>
  <p:sldSz cx="12192000" cy="6858000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B54E9D4-53E6-7F03-6C3B-495BFD65BF2A}" name="Lockhart, Nicole (NIH/NHGRI) [E]" initials="LN([" userId="S::lockhani@nih.gov::7b642d45-c5ba-477d-bb16-5b4dba0c0b5f" providerId="AD"/>
  <p188:author id="{02BF88F1-81B4-BFEA-B772-D39BAFBA0D7B}" name="Sterling, Rene (NIH/NHGRI) [E]" initials="SR([" userId="S::sterlingr2@nih.gov::fd5e42a9-1fc9-4d4d-9475-822393184d8f" providerId="AD"/>
  <p188:author id="{C4F405FA-8162-B516-C822-4A3294D1B081}" name="Kaufman, Dave (NIH/NHGRI) [E]" initials="K[" userId="S::kaufmand@nih.gov::d66d7e2c-5a5c-44c9-9f5a-0cff6ea5a57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474"/>
    <a:srgbClr val="FFFFCC"/>
    <a:srgbClr val="9EAEDA"/>
    <a:srgbClr val="E7EBF6"/>
    <a:srgbClr val="04164E"/>
    <a:srgbClr val="9595A8"/>
    <a:srgbClr val="2E2E9D"/>
    <a:srgbClr val="F2F2F2"/>
    <a:srgbClr val="FFFFFF"/>
    <a:srgbClr val="616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BFC270-DA0B-495E-B35F-F80B53233024}" v="39" dt="2024-02-19T15:12:58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4557" autoAdjust="0"/>
    <p:restoredTop sz="86420" autoAdjust="0"/>
  </p:normalViewPr>
  <p:slideViewPr>
    <p:cSldViewPr snapToGrid="0">
      <p:cViewPr varScale="1">
        <p:scale>
          <a:sx n="55" d="100"/>
          <a:sy n="55" d="100"/>
        </p:scale>
        <p:origin x="38" y="30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>
        <p:scale>
          <a:sx n="50" d="100"/>
          <a:sy n="50" d="100"/>
        </p:scale>
        <p:origin x="2285" y="31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D2BA2-F4CF-4E48-A6D9-6D48925772B1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99539-F269-B64D-B583-3588045FC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72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01791-AF4A-434F-A100-3EAE938867AD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5000176" cy="281259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0207" y="2994991"/>
            <a:ext cx="6073602" cy="592040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8BAFF-ADEB-4744-BC7F-43E9D31D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4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5000625" cy="28130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1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30068F2C-3A7B-7B49-39AC-E05915A0E5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30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25400"/>
            <a:ext cx="5000625" cy="28130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2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63A50E2C-BA27-75B5-24A5-563D467F86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11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25400"/>
            <a:ext cx="5000625" cy="28130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3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AD8BBC4-2274-8210-382F-DB54737CBE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95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5000625" cy="28130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4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2B2182D7-73EF-4C50-2288-877321512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5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5000625" cy="28130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5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C12CA91B-3546-773C-5863-9567B91CC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84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9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EF8AE7-F1CE-E340-BF34-CAA219F7B5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6232" y="3661485"/>
            <a:ext cx="11024168" cy="421525"/>
          </a:xfrm>
        </p:spPr>
        <p:txBody>
          <a:bodyPr lIns="0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76232" y="4083010"/>
            <a:ext cx="11024168" cy="314847"/>
          </a:xfrm>
        </p:spPr>
        <p:txBody>
          <a:bodyPr lIns="0">
            <a:norm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Professional Title, Branch or Division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576232" y="4397857"/>
            <a:ext cx="11024168" cy="314847"/>
          </a:xfrm>
        </p:spPr>
        <p:txBody>
          <a:bodyPr lIns="0">
            <a:noAutofit/>
          </a:bodyPr>
          <a:lstStyle>
            <a:lvl1pPr marL="0" indent="0">
              <a:buNone/>
              <a:defRPr sz="1400" b="0">
                <a:solidFill>
                  <a:schemeClr val="tx2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71" y="1065928"/>
            <a:ext cx="11039858" cy="2414177"/>
          </a:xfrm>
        </p:spPr>
        <p:txBody>
          <a:bodyPr lIns="0" anchor="b" anchorCtr="0">
            <a:normAutofit/>
          </a:bodyPr>
          <a:lstStyle>
            <a:lvl1pPr>
              <a:defRPr sz="5867" b="1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r>
              <a:rPr lang="en-US"/>
              <a:t>Talk 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1" y="5604370"/>
            <a:ext cx="900103" cy="9043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012" y="5844456"/>
            <a:ext cx="2157819" cy="4506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871" y="5700983"/>
            <a:ext cx="1530351" cy="7112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71" y="1839870"/>
            <a:ext cx="11039857" cy="1604433"/>
          </a:xfrm>
        </p:spPr>
        <p:txBody>
          <a:bodyPr lIns="0" anchor="b">
            <a:normAutofit/>
          </a:bodyPr>
          <a:lstStyle>
            <a:lvl1pPr algn="l">
              <a:defRPr sz="540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1" y="3602568"/>
            <a:ext cx="11039858" cy="1655233"/>
          </a:xfrm>
        </p:spPr>
        <p:txBody>
          <a:bodyPr lIns="0"/>
          <a:lstStyle>
            <a:lvl1pPr marL="0" indent="0" algn="l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68B223-50D9-A040-B0D0-6CE6A02105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37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952" y="0"/>
            <a:ext cx="1219104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D2CCF6-3F1E-1C4D-8B1C-E01CD58FBD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5" y="-11951"/>
            <a:ext cx="12213244" cy="686994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76071" y="2163931"/>
            <a:ext cx="11039857" cy="1604433"/>
          </a:xfrm>
        </p:spPr>
        <p:txBody>
          <a:bodyPr lIns="0" anchor="t" anchorCtr="0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bg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27" y="6299010"/>
            <a:ext cx="456253" cy="438477"/>
          </a:xfrm>
          <a:prstGeom prst="rect">
            <a:avLst/>
          </a:prstGeom>
        </p:spPr>
      </p:pic>
      <p:sp>
        <p:nvSpPr>
          <p:cNvPr id="14" name="Header Rule">
            <a:extLst>
              <a:ext uri="{FF2B5EF4-FFF2-40B4-BE49-F238E27FC236}">
                <a16:creationId xmlns:a16="http://schemas.microsoft.com/office/drawing/2014/main" id="{4DF04FB6-DC97-4C1D-9A00-6E8187CF934D}"/>
              </a:ext>
            </a:extLst>
          </p:cNvPr>
          <p:cNvSpPr/>
          <p:nvPr userDrawn="1"/>
        </p:nvSpPr>
        <p:spPr>
          <a:xfrm>
            <a:off x="576071" y="1757368"/>
            <a:ext cx="402336" cy="118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A6B09FB-D1C4-7149-AA7E-66E8BB2DB0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4" y="-12504"/>
            <a:ext cx="12192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76071" y="2163931"/>
            <a:ext cx="11039857" cy="1604433"/>
          </a:xfrm>
        </p:spPr>
        <p:txBody>
          <a:bodyPr lIns="0" anchor="t" anchorCtr="0">
            <a:normAutofit/>
          </a:bodyPr>
          <a:lstStyle>
            <a:lvl1pPr algn="l">
              <a:defRPr sz="5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5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27" y="6299010"/>
            <a:ext cx="456253" cy="438477"/>
          </a:xfrm>
          <a:prstGeom prst="rect">
            <a:avLst/>
          </a:prstGeom>
        </p:spPr>
      </p:pic>
      <p:sp>
        <p:nvSpPr>
          <p:cNvPr id="14" name="Header Rule">
            <a:extLst>
              <a:ext uri="{FF2B5EF4-FFF2-40B4-BE49-F238E27FC236}">
                <a16:creationId xmlns:a16="http://schemas.microsoft.com/office/drawing/2014/main" id="{4DF04FB6-DC97-4C1D-9A00-6E8187CF934D}"/>
              </a:ext>
            </a:extLst>
          </p:cNvPr>
          <p:cNvSpPr/>
          <p:nvPr userDrawn="1"/>
        </p:nvSpPr>
        <p:spPr>
          <a:xfrm>
            <a:off x="576071" y="1757368"/>
            <a:ext cx="402336" cy="1188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96" y="6333350"/>
            <a:ext cx="392641" cy="3739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B5D715-3C25-3E49-ABF0-070537ACDC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6232" y="3661485"/>
            <a:ext cx="11024168" cy="421525"/>
          </a:xfrm>
        </p:spPr>
        <p:txBody>
          <a:bodyPr lIns="0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76232" y="4083010"/>
            <a:ext cx="11024168" cy="314847"/>
          </a:xfrm>
        </p:spPr>
        <p:txBody>
          <a:bodyPr lIns="0">
            <a:norm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Professional Title, Branch or Division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576232" y="4397857"/>
            <a:ext cx="11024168" cy="314847"/>
          </a:xfrm>
        </p:spPr>
        <p:txBody>
          <a:bodyPr lIns="0">
            <a:noAutofit/>
          </a:bodyPr>
          <a:lstStyle>
            <a:lvl1pPr marL="0" indent="0">
              <a:buNone/>
              <a:defRPr sz="1400" b="0">
                <a:solidFill>
                  <a:schemeClr val="tx2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71" y="1065928"/>
            <a:ext cx="11039858" cy="2414177"/>
          </a:xfrm>
        </p:spPr>
        <p:txBody>
          <a:bodyPr lIns="0" anchor="b" anchorCtr="0">
            <a:normAutofit/>
          </a:bodyPr>
          <a:lstStyle>
            <a:lvl1pPr>
              <a:defRPr sz="5867" b="1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r>
              <a:rPr lang="en-US"/>
              <a:t>Talk 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1" y="5604370"/>
            <a:ext cx="900103" cy="9043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012" y="5844456"/>
            <a:ext cx="2157819" cy="4506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871" y="5700983"/>
            <a:ext cx="1530351" cy="71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0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71" y="1121833"/>
            <a:ext cx="11039858" cy="2387600"/>
          </a:xfrm>
        </p:spPr>
        <p:txBody>
          <a:bodyPr anchor="b"/>
          <a:lstStyle>
            <a:lvl1pPr algn="ctr">
              <a:defRPr sz="800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1" y="3602568"/>
            <a:ext cx="11039858" cy="165523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72" y="1813560"/>
            <a:ext cx="11039856" cy="4362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76071" y="350520"/>
            <a:ext cx="11039858" cy="1356360"/>
          </a:xfrm>
        </p:spPr>
        <p:txBody>
          <a:bodyPr lIns="0" anchor="ctr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1" y="1710267"/>
            <a:ext cx="11039858" cy="285326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1" y="4588934"/>
            <a:ext cx="11039858" cy="150071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1813560"/>
            <a:ext cx="5276088" cy="4362873"/>
          </a:xfrm>
        </p:spPr>
        <p:txBody>
          <a:bodyPr anchor="t" anchorCtr="0"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1166" y="1813560"/>
            <a:ext cx="5554762" cy="4362873"/>
          </a:xfrm>
        </p:spPr>
        <p:txBody>
          <a:bodyPr anchor="t" anchorCtr="0"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76071" y="350520"/>
            <a:ext cx="11039858" cy="1356360"/>
          </a:xfrm>
        </p:spPr>
        <p:txBody>
          <a:bodyPr lIns="0" anchor="ctr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1813560"/>
            <a:ext cx="5393654" cy="907984"/>
          </a:xfrm>
        </p:spPr>
        <p:txBody>
          <a:bodyPr anchor="t" anchorCtr="0">
            <a:no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2828223"/>
            <a:ext cx="5393654" cy="336090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2607" y="1813560"/>
            <a:ext cx="5452436" cy="907984"/>
          </a:xfrm>
        </p:spPr>
        <p:txBody>
          <a:bodyPr anchor="t" anchorCtr="0">
            <a:no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2607" y="2828223"/>
            <a:ext cx="5452436" cy="336090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76071" y="350521"/>
            <a:ext cx="11039858" cy="1356360"/>
          </a:xfrm>
        </p:spPr>
        <p:txBody>
          <a:bodyPr lIns="0" anchor="ctr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6071" y="350520"/>
            <a:ext cx="11039858" cy="1356360"/>
          </a:xfrm>
        </p:spPr>
        <p:txBody>
          <a:bodyPr lIns="0" anchor="ctr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76" b="73316"/>
          <a:stretch/>
        </p:blipFill>
        <p:spPr>
          <a:xfrm>
            <a:off x="9839739" y="-3265"/>
            <a:ext cx="2352261" cy="18299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45" b="75988"/>
          <a:stretch/>
        </p:blipFill>
        <p:spPr>
          <a:xfrm>
            <a:off x="9670774" y="0"/>
            <a:ext cx="2502175" cy="16467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96" y="6333350"/>
            <a:ext cx="392641" cy="373944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2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806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6" r:id="rId10"/>
    <p:sldLayoutId id="2147483803" r:id="rId11"/>
    <p:sldLayoutId id="2147483798" r:id="rId12"/>
    <p:sldLayoutId id="2147483805" r:id="rId13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333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/>
        <a:buChar char="•"/>
        <a:defRPr sz="3733" kern="1200">
          <a:solidFill>
            <a:schemeClr val="tx2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667" kern="1200">
          <a:solidFill>
            <a:schemeClr val="tx2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training.nih.gov/programs/fellowship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AAEA47B-5936-AE41-B0C0-49673DCA6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304800"/>
            <a:ext cx="11039858" cy="3124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700" dirty="0"/>
              <a:t>PAR Concept Clearance: </a:t>
            </a:r>
            <a:br>
              <a:rPr lang="en-US" sz="3700" dirty="0"/>
            </a:br>
            <a:r>
              <a:rPr kumimoji="0" lang="en-US" sz="3700" b="1" i="0" strike="noStrike" kern="1200" cap="none" spc="0" normalizeH="0" baseline="0" noProof="0" dirty="0">
                <a:ln>
                  <a:noFill/>
                </a:ln>
                <a:solidFill>
                  <a:srgbClr val="04164E"/>
                </a:solidFill>
                <a:effectLst/>
                <a:uLnTx/>
                <a:uFillTx/>
                <a:ea typeface="+mj-ea"/>
                <a:cs typeface="Calibri" panose="020F0502020204030204" pitchFamily="34" charset="0"/>
              </a:rPr>
              <a:t>NHGRI Predoctoral to Postdoctoral Transition Award for Ethical, Legal and Social Implications (ELSI) Research (F99/K00)</a:t>
            </a:r>
            <a:endParaRPr lang="en-US" sz="37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1C10108-4B97-FC4B-A12F-928ADAC91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232" y="3614029"/>
            <a:ext cx="11024168" cy="91458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NHGRI Training Team</a:t>
            </a:r>
          </a:p>
          <a:p>
            <a:r>
              <a:rPr lang="en-US" dirty="0"/>
              <a:t>NHGRI ELSI Research Program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C05546A-3EDB-2D4B-9EC4-C3E6BAD8356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76232" y="4528615"/>
            <a:ext cx="11024168" cy="314847"/>
          </a:xfrm>
        </p:spPr>
        <p:txBody>
          <a:bodyPr>
            <a:noAutofit/>
          </a:bodyPr>
          <a:lstStyle/>
          <a:p>
            <a:r>
              <a:rPr lang="en-US" sz="2000"/>
              <a:t>Rene Sterling, Program Director, ELSI Research Program, Division of Genomics and Society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869058E-ABAC-DA43-B585-179FEC56502A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76071" y="4993587"/>
            <a:ext cx="11024168" cy="314847"/>
          </a:xfr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 sz="2000"/>
              <a:t>February </a:t>
            </a:r>
            <a:r>
              <a:rPr lang="en-US" sz="2000" dirty="0"/>
              <a:t>12, </a:t>
            </a:r>
            <a:r>
              <a:rPr lang="en-US" sz="200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30408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Challenge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304165" indent="-304165">
              <a:lnSpc>
                <a:spcPct val="100000"/>
              </a:lnSpc>
              <a:spcBef>
                <a:spcPts val="1800"/>
              </a:spcBef>
            </a:pPr>
            <a:r>
              <a:rPr lang="en-US" sz="2800" dirty="0">
                <a:hlinkClick r:id="rId3"/>
              </a:rPr>
              <a:t>NIH fellowship opportunities</a:t>
            </a:r>
            <a:r>
              <a:rPr lang="en-US" sz="2800" dirty="0"/>
              <a:t> for graduate students have been limited in ELSI Research Program</a:t>
            </a:r>
            <a:endParaRPr lang="en-US" dirty="0"/>
          </a:p>
          <a:p>
            <a:pPr marL="913765" lvl="1" indent="-304165">
              <a:lnSpc>
                <a:spcPct val="100000"/>
              </a:lnSpc>
              <a:spcBef>
                <a:spcPts val="1800"/>
              </a:spcBef>
            </a:pPr>
            <a:r>
              <a:rPr lang="en-US" sz="2800" dirty="0"/>
              <a:t>Current T32s (Stanford, Penn) support postdocs</a:t>
            </a:r>
            <a:endParaRPr lang="en-US" sz="2800" dirty="0">
              <a:cs typeface="Arial"/>
            </a:endParaRPr>
          </a:p>
          <a:p>
            <a:pPr marL="913765" lvl="1" indent="-304165">
              <a:lnSpc>
                <a:spcPct val="100000"/>
              </a:lnSpc>
              <a:spcBef>
                <a:spcPts val="1800"/>
              </a:spcBef>
            </a:pPr>
            <a:r>
              <a:rPr lang="en-US" sz="2800" dirty="0"/>
              <a:t>NRSA Individual Predoctoral Fellowship (F31) applications have lowest success rate (2 of 10 applications awarded)</a:t>
            </a:r>
            <a:endParaRPr lang="en-US" sz="2800" dirty="0">
              <a:cs typeface="Arial" panose="020B0604020202020204"/>
            </a:endParaRPr>
          </a:p>
          <a:p>
            <a:pPr marL="304165" indent="-304165">
              <a:lnSpc>
                <a:spcPct val="100000"/>
              </a:lnSpc>
              <a:spcBef>
                <a:spcPts val="1800"/>
              </a:spcBef>
            </a:pPr>
            <a:r>
              <a:rPr lang="en-US" sz="2800" dirty="0"/>
              <a:t>During last 10 years, vast majority of fellowship applications have been for predoctoral support</a:t>
            </a:r>
            <a:endParaRPr lang="en-US" sz="2800" dirty="0">
              <a:cs typeface="Arial" panose="020B060402020202020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1" y="324395"/>
            <a:ext cx="11039858" cy="1356360"/>
          </a:xfrm>
        </p:spPr>
        <p:txBody>
          <a:bodyPr/>
          <a:lstStyle/>
          <a:p>
            <a:r>
              <a:rPr lang="en-US" dirty="0"/>
              <a:t>Scientific Opportunity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304165" indent="-304165">
              <a:spcBef>
                <a:spcPts val="2400"/>
              </a:spcBef>
            </a:pPr>
            <a:r>
              <a:rPr lang="en-US" sz="2800" dirty="0"/>
              <a:t>Graduate students with ELSI interests benefit from multidisciplinary research training</a:t>
            </a:r>
            <a:endParaRPr lang="en-US"/>
          </a:p>
          <a:p>
            <a:pPr marL="304165" indent="-304165">
              <a:spcBef>
                <a:spcPts val="2400"/>
              </a:spcBef>
            </a:pPr>
            <a:r>
              <a:rPr lang="en-US" sz="2800" dirty="0"/>
              <a:t>Relatively limited number of programs actively engaged in ELSI research </a:t>
            </a:r>
          </a:p>
          <a:p>
            <a:pPr marL="304165" indent="-304165">
              <a:spcBef>
                <a:spcPts val="2400"/>
              </a:spcBef>
            </a:pPr>
            <a:r>
              <a:rPr lang="en-US" sz="2800" dirty="0"/>
              <a:t>Predoctoral funding with support for postdoctoral transitions is particularly helpful</a:t>
            </a:r>
            <a:endParaRPr lang="en-US" sz="2800">
              <a:cs typeface="Arial"/>
            </a:endParaRPr>
          </a:p>
          <a:p>
            <a:pPr marL="304165" indent="-304165">
              <a:spcBef>
                <a:spcPts val="2400"/>
              </a:spcBef>
            </a:pPr>
            <a:r>
              <a:rPr lang="en-US" sz="2800" dirty="0"/>
              <a:t>The NRSA F31 does not support career transitions </a:t>
            </a:r>
            <a:endParaRPr lang="en-US" sz="2800" dirty="0">
              <a:cs typeface="Arial" panose="020B0604020202020204"/>
            </a:endParaRPr>
          </a:p>
          <a:p>
            <a:pPr marL="304165" indent="-304165">
              <a:spcBef>
                <a:spcPts val="2400"/>
              </a:spcBef>
            </a:pPr>
            <a:endParaRPr lang="en-US" sz="2800" dirty="0">
              <a:cs typeface="Arial" panose="020B060402020202020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8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2A951D-6702-8AB7-53C5-32CF5265A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4000" dirty="0"/>
              <a:t>NHGRI Predoctoral to Postdoctoral Transition Award for ELSI Research (F99/K00)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ED5EDA-5A92-EE4D-60DC-DE474F0B1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13560"/>
            <a:ext cx="11039856" cy="4693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04165" indent="-304165">
              <a:spcBef>
                <a:spcPts val="600"/>
              </a:spcBef>
            </a:pPr>
            <a:r>
              <a:rPr lang="en-US" sz="2800" b="1" dirty="0"/>
              <a:t>F99 predoc phase </a:t>
            </a:r>
            <a:r>
              <a:rPr lang="en-US" sz="2800" dirty="0"/>
              <a:t>up to 2 years</a:t>
            </a:r>
          </a:p>
          <a:p>
            <a:pPr marL="913130" lvl="1" indent="-304165">
              <a:spcBef>
                <a:spcPts val="600"/>
              </a:spcBef>
            </a:pPr>
            <a:r>
              <a:rPr lang="en-US" sz="2400" dirty="0"/>
              <a:t>Can include stipend, tuition and fees, travel, and institutional allowance</a:t>
            </a:r>
            <a:endParaRPr lang="en-US" sz="2400" dirty="0">
              <a:cs typeface="Arial"/>
            </a:endParaRPr>
          </a:p>
          <a:p>
            <a:pPr marL="304165" indent="-304165">
              <a:spcBef>
                <a:spcPts val="1800"/>
              </a:spcBef>
            </a:pPr>
            <a:r>
              <a:rPr lang="en-US" sz="2800" b="1" dirty="0"/>
              <a:t>K00 postdoc phase </a:t>
            </a:r>
            <a:r>
              <a:rPr lang="en-US" sz="2800" dirty="0"/>
              <a:t>up to 3 years</a:t>
            </a:r>
          </a:p>
          <a:p>
            <a:pPr marL="913130" lvl="1" indent="-304165">
              <a:spcBef>
                <a:spcPts val="600"/>
              </a:spcBef>
            </a:pPr>
            <a:r>
              <a:rPr lang="en-US" sz="2400" dirty="0"/>
              <a:t>Can include salaries, fringe benefits, research and career development, travel, and indirect costs </a:t>
            </a:r>
            <a:endParaRPr lang="en-US" sz="2400" dirty="0">
              <a:cs typeface="Arial" panose="020B0604020202020204"/>
            </a:endParaRPr>
          </a:p>
          <a:p>
            <a:pPr marL="304165" indent="-304165">
              <a:spcBef>
                <a:spcPts val="1800"/>
              </a:spcBef>
            </a:pPr>
            <a:r>
              <a:rPr lang="en-US" sz="2800" dirty="0">
                <a:cs typeface="Arial"/>
              </a:rPr>
              <a:t>Broad array of ELSI research areas and methods</a:t>
            </a:r>
          </a:p>
          <a:p>
            <a:pPr marL="304165" indent="-304165">
              <a:spcBef>
                <a:spcPts val="1800"/>
              </a:spcBef>
            </a:pPr>
            <a:r>
              <a:rPr lang="en-US" sz="2800" dirty="0"/>
              <a:t>3-year Notice of Funding Opportunity with receipt dates in August, December, April</a:t>
            </a:r>
          </a:p>
          <a:p>
            <a:pPr marL="304165" indent="-304165">
              <a:spcBef>
                <a:spcPts val="1800"/>
              </a:spcBef>
            </a:pPr>
            <a:r>
              <a:rPr lang="en-US" sz="2800" dirty="0"/>
              <a:t>Addresses an important area for workforce development</a:t>
            </a:r>
            <a:endParaRPr lang="en-US" sz="2800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DD14E-C83B-8CE4-04F3-FF851D0F86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6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B32806-6DB6-5B69-390A-5E2A92CAB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ADD8F1-0A86-F16D-D1AB-277E26D19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749392"/>
            <a:ext cx="11039856" cy="4501283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800" b="1" dirty="0"/>
              <a:t>ELSI Research Program</a:t>
            </a:r>
          </a:p>
          <a:p>
            <a:r>
              <a:rPr lang="en-US" sz="2800" dirty="0"/>
              <a:t>Sara Anstice</a:t>
            </a:r>
          </a:p>
          <a:p>
            <a:r>
              <a:rPr lang="en-US" sz="2800" dirty="0"/>
              <a:t>Zo Bly</a:t>
            </a:r>
          </a:p>
          <a:p>
            <a:r>
              <a:rPr lang="en-US" sz="2800" dirty="0"/>
              <a:t>Larry Brody</a:t>
            </a:r>
          </a:p>
          <a:p>
            <a:r>
              <a:rPr lang="en-US" sz="2800" dirty="0"/>
              <a:t>Sheethal Jose</a:t>
            </a:r>
          </a:p>
          <a:p>
            <a:r>
              <a:rPr lang="en-US" sz="2800" dirty="0"/>
              <a:t>Dave Kaufman</a:t>
            </a:r>
          </a:p>
          <a:p>
            <a:r>
              <a:rPr lang="en-US" sz="2800" dirty="0"/>
              <a:t>Nicole Lockhart</a:t>
            </a:r>
          </a:p>
          <a:p>
            <a:r>
              <a:rPr lang="en-US" sz="2800"/>
              <a:t>Rene Sterling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NHGRI Training Team</a:t>
            </a:r>
          </a:p>
          <a:p>
            <a:r>
              <a:rPr lang="en-US" sz="2800" dirty="0"/>
              <a:t>Heather Colley</a:t>
            </a:r>
          </a:p>
          <a:p>
            <a:r>
              <a:rPr lang="en-US" sz="2800" dirty="0"/>
              <a:t>Temesgen Fufa</a:t>
            </a:r>
          </a:p>
          <a:p>
            <a:r>
              <a:rPr lang="en-US" sz="2800" dirty="0"/>
              <a:t>Lucia Hindorff</a:t>
            </a:r>
          </a:p>
          <a:p>
            <a:r>
              <a:rPr lang="en-US" sz="2800" dirty="0"/>
              <a:t>Amber Jackson</a:t>
            </a:r>
          </a:p>
          <a:p>
            <a:r>
              <a:rPr lang="en-US" sz="2800" dirty="0"/>
              <a:t>Renee Rider</a:t>
            </a:r>
          </a:p>
          <a:p>
            <a:r>
              <a:rPr lang="en-US" sz="2800" dirty="0"/>
              <a:t>Rene Sterling</a:t>
            </a:r>
          </a:p>
          <a:p>
            <a:r>
              <a:rPr lang="en-US" sz="2800" dirty="0"/>
              <a:t>Sandhya Xirasagar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75EDD-835B-3DDB-A656-260E36397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5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72B42-772E-DCC6-67D2-AA3C3FDAF78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033"/>
            <a:ext cx="10515600" cy="132503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The Forefront of Genomics</a:t>
            </a:r>
          </a:p>
        </p:txBody>
      </p:sp>
    </p:spTree>
    <p:extLst>
      <p:ext uri="{BB962C8B-B14F-4D97-AF65-F5344CB8AC3E}">
        <p14:creationId xmlns:p14="http://schemas.microsoft.com/office/powerpoint/2010/main" val="475139248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for Grey backgrounds">
      <a:dk1>
        <a:srgbClr val="001A56"/>
      </a:dk1>
      <a:lt1>
        <a:srgbClr val="FFFFFF"/>
      </a:lt1>
      <a:dk2>
        <a:srgbClr val="616165"/>
      </a:dk2>
      <a:lt2>
        <a:srgbClr val="5FE0D3"/>
      </a:lt2>
      <a:accent1>
        <a:srgbClr val="000064"/>
      </a:accent1>
      <a:accent2>
        <a:srgbClr val="FE7F01"/>
      </a:accent2>
      <a:accent3>
        <a:srgbClr val="5C1E9E"/>
      </a:accent3>
      <a:accent4>
        <a:srgbClr val="00BC0E"/>
      </a:accent4>
      <a:accent5>
        <a:srgbClr val="000000"/>
      </a:accent5>
      <a:accent6>
        <a:srgbClr val="04164E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CA6DE6677D444AAC8F6E3A3DC303C" ma:contentTypeVersion="19" ma:contentTypeDescription="Create a new document." ma:contentTypeScope="" ma:versionID="4095d2e95ed648a5411a15b49800ea56">
  <xsd:schema xmlns:xsd="http://www.w3.org/2001/XMLSchema" xmlns:xs="http://www.w3.org/2001/XMLSchema" xmlns:p="http://schemas.microsoft.com/office/2006/metadata/properties" xmlns:ns2="6820bf7a-2f66-4a35-b05a-fe5df42323ad" xmlns:ns3="9a84338f-7c3f-4013-b62c-2320c6dcb5a6" targetNamespace="http://schemas.microsoft.com/office/2006/metadata/properties" ma:root="true" ma:fieldsID="6f3f52de1b2699bcca7c3d84ad912e45" ns2:_="" ns3:_="">
    <xsd:import namespace="6820bf7a-2f66-4a35-b05a-fe5df42323ad"/>
    <xsd:import namespace="9a84338f-7c3f-4013-b62c-2320c6dcb5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TaxKeywordTaxHTField" minOccurs="0"/>
                <xsd:element ref="ns3:TaxCatchAll" minOccurs="0"/>
                <xsd:element ref="ns2:imagepreview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20bf7a-2f66-4a35-b05a-fe5df42323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imagepreview" ma:index="22" nillable="true" ma:displayName="image preview" ma:format="Thumbnail" ma:internalName="imagepreview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ce9f98e-9ad5-43de-b59a-72d7e946a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84338f-7c3f-4013-b62c-2320c6dcb5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0" nillable="true" ma:taxonomy="true" ma:internalName="TaxKeywordTaxHTField" ma:taxonomyFieldName="TaxKeyword" ma:displayName="Enterprise Keywords" ma:fieldId="{23f27201-bee3-471e-b2e7-b64fd8b7ca38}" ma:taxonomyMulti="true" ma:sspId="8ce9f98e-9ad5-43de-b59a-72d7e946aae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1" nillable="true" ma:displayName="Taxonomy Catch All Column" ma:hidden="true" ma:list="{60628c1c-709c-4053-b729-49b3c5687c11}" ma:internalName="TaxCatchAll" ma:showField="CatchAllData" ma:web="9a84338f-7c3f-4013-b62c-2320c6dcb5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84338f-7c3f-4013-b62c-2320c6dcb5a6" xsi:nil="true"/>
    <lcf76f155ced4ddcb4097134ff3c332f xmlns="6820bf7a-2f66-4a35-b05a-fe5df42323ad">
      <Terms xmlns="http://schemas.microsoft.com/office/infopath/2007/PartnerControls"/>
    </lcf76f155ced4ddcb4097134ff3c332f>
    <imagepreview xmlns="6820bf7a-2f66-4a35-b05a-fe5df42323ad" xsi:nil="true"/>
    <TaxKeywordTaxHTField xmlns="9a84338f-7c3f-4013-b62c-2320c6dcb5a6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E6D9807F-B940-4A31-B3CA-77F5E67C77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EC8B0F-C870-4F99-B296-FAA7FDF6A1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20bf7a-2f66-4a35-b05a-fe5df42323ad"/>
    <ds:schemaRef ds:uri="9a84338f-7c3f-4013-b62c-2320c6dcb5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CD1C91-F52E-4337-BDDB-D741899F1B8B}">
  <ds:schemaRefs>
    <ds:schemaRef ds:uri="6820bf7a-2f66-4a35-b05a-fe5df42323ad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9a84338f-7c3f-4013-b62c-2320c6dcb5a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287</Words>
  <Application>Microsoft Office PowerPoint</Application>
  <PresentationFormat>Widescreen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2_Custom Design</vt:lpstr>
      <vt:lpstr>PAR Concept Clearance:  NHGRI Predoctoral to Postdoctoral Transition Award for Ethical, Legal and Social Implications (ELSI) Research (F99/K00)</vt:lpstr>
      <vt:lpstr>Scientific Challenge</vt:lpstr>
      <vt:lpstr>Scientific Opportunity</vt:lpstr>
      <vt:lpstr>NHGRI Predoctoral to Postdoctoral Transition Award for ELSI Research (F99/K00)</vt:lpstr>
      <vt:lpstr>Acknowledgements</vt:lpstr>
      <vt:lpstr>The Forefront of Genomics</vt:lpstr>
    </vt:vector>
  </TitlesOfParts>
  <Company>NHGRI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Concept Clearance: NHGRI Predoctoral to Postdoctoral Transition Award for Ethical, Legal and Social Implications (ELSI) Research (F99/K00)</dc:title>
  <dc:subject>National Advisory Council for Human Genome Research</dc:subject>
  <dc:creator>del Aguila, Ernesto (NIH/NHGRI) [C]</dc:creator>
  <cp:lastModifiedBy>Sterling, Rene (NIH/NHGRI) [E]</cp:lastModifiedBy>
  <cp:revision>3</cp:revision>
  <dcterms:created xsi:type="dcterms:W3CDTF">2016-02-09T15:15:29Z</dcterms:created>
  <dcterms:modified xsi:type="dcterms:W3CDTF">2024-04-12T21:15:06Z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0x010100844CA6DE6677D444AAC8F6E3A3DC303C</vt:lpwstr>
  </property>
  <property fmtid="{D5CDD505-2E9C-101B-9397-08002B2CF9AE}" pid="3" name="MediaServiceImageTags">
    <vt:lpwstr/>
  </property>
</Properties>
</file>