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696" r:id="rId3"/>
    <p:sldId id="749" r:id="rId4"/>
    <p:sldId id="751" r:id="rId5"/>
    <p:sldId id="759" r:id="rId6"/>
    <p:sldId id="753" r:id="rId7"/>
    <p:sldId id="697" r:id="rId8"/>
    <p:sldId id="763" r:id="rId9"/>
    <p:sldId id="698" r:id="rId10"/>
    <p:sldId id="700" r:id="rId11"/>
    <p:sldId id="755" r:id="rId12"/>
    <p:sldId id="702" r:id="rId13"/>
    <p:sldId id="703" r:id="rId14"/>
    <p:sldId id="757" r:id="rId15"/>
    <p:sldId id="704" r:id="rId16"/>
    <p:sldId id="705" r:id="rId17"/>
    <p:sldId id="760" r:id="rId18"/>
    <p:sldId id="761" r:id="rId19"/>
    <p:sldId id="707" r:id="rId20"/>
    <p:sldId id="708" r:id="rId21"/>
    <p:sldId id="709" r:id="rId22"/>
    <p:sldId id="710" r:id="rId23"/>
    <p:sldId id="711" r:id="rId24"/>
    <p:sldId id="713" r:id="rId25"/>
    <p:sldId id="714" r:id="rId26"/>
    <p:sldId id="715" r:id="rId27"/>
    <p:sldId id="716" r:id="rId28"/>
    <p:sldId id="718" r:id="rId29"/>
    <p:sldId id="719" r:id="rId30"/>
    <p:sldId id="71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011"/>
    <a:srgbClr val="13036D"/>
    <a:srgbClr val="74091E"/>
    <a:srgbClr val="5B0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79" autoAdjust="0"/>
  </p:normalViewPr>
  <p:slideViewPr>
    <p:cSldViewPr snapToGrid="0" snapToObjects="1">
      <p:cViewPr>
        <p:scale>
          <a:sx n="125" d="100"/>
          <a:sy n="125" d="100"/>
        </p:scale>
        <p:origin x="-864" y="-80"/>
      </p:cViewPr>
      <p:guideLst>
        <p:guide orient="horz" pos="2439"/>
        <p:guide pos="5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6824-2575-AD45-BF45-A9B05FCDA8E0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A130E-BC2E-4D48-B866-9A9C5963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Trans effects may also act on protein levels, PTMs, protein localization/export </a:t>
            </a:r>
            <a:r>
              <a:rPr lang="en-US" sz="1200" dirty="0" err="1" smtClean="0">
                <a:latin typeface="+mn-lt"/>
                <a:cs typeface="Calibri"/>
              </a:rPr>
              <a:t>etc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Trans effects may also act on protein levels, PTMs, protein localization/export </a:t>
            </a:r>
            <a:r>
              <a:rPr lang="en-US" sz="1200" dirty="0" err="1" smtClean="0">
                <a:latin typeface="+mn-lt"/>
                <a:cs typeface="Calibri"/>
              </a:rPr>
              <a:t>etc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Calibri"/>
              </a:rPr>
              <a:t>Peripheral gene effects presumably also include regulatory effects on protein levels and function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Trans effects may also act on protein levels, PTMs, protein localization/export </a:t>
            </a:r>
            <a:r>
              <a:rPr lang="en-US" sz="1200" dirty="0" err="1" smtClean="0">
                <a:latin typeface="+mn-lt"/>
                <a:cs typeface="Calibri"/>
              </a:rPr>
              <a:t>etc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Calibri"/>
              </a:rPr>
              <a:t>Peripheral gene effects presumably also include regulatory effects on protein levels and function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Trans effects may also act on protein levels, PTMs, protein localization/export </a:t>
            </a:r>
            <a:r>
              <a:rPr lang="en-US" sz="1200" dirty="0" err="1" smtClean="0">
                <a:latin typeface="+mn-lt"/>
                <a:cs typeface="Calibri"/>
              </a:rPr>
              <a:t>etc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in fact the effects on</a:t>
            </a:r>
            <a:r>
              <a:rPr lang="en-US" baseline="0" dirty="0" smtClean="0"/>
              <a:t> variance are proportional to the y-axis squared, so the bias is even bigger than you can see here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30E-BC2E-4D48-B866-9A9C5963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1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6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3DBE-B60B-B340-8400-3D93E0B79019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1A09-4B6D-134B-AE5A-266B9A05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373" y="122638"/>
            <a:ext cx="8297084" cy="1330325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Omnigenic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architecture of human complex traits</a:t>
            </a:r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6324600" y="6399213"/>
            <a:ext cx="35052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buFont typeface="Monotype Sorts" charset="0"/>
              <a:buNone/>
              <a:defRPr/>
            </a:pPr>
            <a:r>
              <a:rPr lang="en-US" sz="2000" b="0" dirty="0" smtClean="0">
                <a:solidFill>
                  <a:schemeClr val="bg1"/>
                </a:solidFill>
                <a:cs typeface="+mn-cs"/>
              </a:rPr>
              <a:t>Henry Stewart Talks</a:t>
            </a:r>
            <a:endParaRPr lang="en-US" sz="20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4183" y="1540573"/>
            <a:ext cx="5187908" cy="149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Jonathan Pritchard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Departments of Genetics &amp; Biology, &amp; HHMI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Stanford University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Joint work with Evan Boyle, Yang Li,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Xuanyao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Liu</a:t>
            </a:r>
          </a:p>
          <a:p>
            <a:pPr>
              <a:lnSpc>
                <a:spcPct val="90000"/>
              </a:lnSpc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r">
              <a:lnSpc>
                <a:spcPct val="90000"/>
              </a:lnSpc>
              <a:defRPr/>
            </a:pPr>
            <a:endParaRPr lang="en-US" sz="2200" dirty="0" smtClean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1010" y="6181615"/>
            <a:ext cx="306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Heritability Workshop,</a:t>
            </a:r>
          </a:p>
          <a:p>
            <a:r>
              <a:rPr lang="en-US" dirty="0" smtClean="0"/>
              <a:t>NIH, May 2018</a:t>
            </a:r>
            <a:endParaRPr lang="en-US" dirty="0"/>
          </a:p>
        </p:txBody>
      </p:sp>
      <p:pic>
        <p:nvPicPr>
          <p:cNvPr id="18" name="Picture 17" descr="hhmi_banner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3" y="3581133"/>
            <a:ext cx="6423477" cy="2072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271" y="6304830"/>
            <a:ext cx="696104" cy="376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49426" y="6297232"/>
            <a:ext cx="41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696" y="983101"/>
            <a:ext cx="8229600" cy="731351"/>
          </a:xfrm>
        </p:spPr>
        <p:txBody>
          <a:bodyPr>
            <a:normAutofit fontScale="90000"/>
          </a:bodyPr>
          <a:lstStyle/>
          <a:p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Hypothesis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: Peripheral genes outnumber core genes by ~100:1, and likely dominate the phenotypic variance through weak effects rippling through gene networks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887"/>
          <a:stretch/>
        </p:blipFill>
        <p:spPr>
          <a:xfrm>
            <a:off x="2648994" y="2143761"/>
            <a:ext cx="4163035" cy="33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5078" r="11316" b="40370"/>
          <a:stretch/>
        </p:blipFill>
        <p:spPr>
          <a:xfrm>
            <a:off x="812042" y="1115701"/>
            <a:ext cx="6528677" cy="540285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17375E"/>
                </a:solidFill>
              </a:rPr>
              <a:t>c</a:t>
            </a:r>
            <a:r>
              <a:rPr lang="en-US" i="1" dirty="0" err="1" smtClean="0">
                <a:solidFill>
                  <a:srgbClr val="17375E"/>
                </a:solidFill>
              </a:rPr>
              <a:t>is</a:t>
            </a:r>
            <a:r>
              <a:rPr lang="en-US" dirty="0" smtClean="0">
                <a:solidFill>
                  <a:srgbClr val="17375E"/>
                </a:solidFill>
              </a:rPr>
              <a:t> and </a:t>
            </a:r>
            <a:r>
              <a:rPr lang="en-US" i="1" dirty="0" smtClean="0">
                <a:solidFill>
                  <a:srgbClr val="17375E"/>
                </a:solidFill>
              </a:rPr>
              <a:t>trans</a:t>
            </a:r>
            <a:r>
              <a:rPr lang="en-US" dirty="0" smtClean="0">
                <a:solidFill>
                  <a:srgbClr val="17375E"/>
                </a:solidFill>
              </a:rPr>
              <a:t> regulation of core genes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940" y="3500995"/>
            <a:ext cx="1111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ore gene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50784" y="1256831"/>
            <a:ext cx="4287172" cy="1457344"/>
            <a:chOff x="2679074" y="1317488"/>
            <a:chExt cx="3974286" cy="1666076"/>
          </a:xfrm>
        </p:grpSpPr>
        <p:sp>
          <p:nvSpPr>
            <p:cNvPr id="7" name="Rectangle 6"/>
            <p:cNvSpPr/>
            <p:nvPr/>
          </p:nvSpPr>
          <p:spPr>
            <a:xfrm>
              <a:off x="2679074" y="1317488"/>
              <a:ext cx="3974286" cy="1358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8852" y="2390309"/>
              <a:ext cx="501042" cy="545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5944" y="2437850"/>
              <a:ext cx="501042" cy="545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149074" y="2437850"/>
              <a:ext cx="756467" cy="545714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63049" y="4940302"/>
            <a:ext cx="1762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eripheral genes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62309" y="3999658"/>
            <a:ext cx="5278410" cy="1593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21877" y="3492428"/>
            <a:ext cx="710474" cy="545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98007" y="3258225"/>
            <a:ext cx="501042" cy="795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9364" y="2120921"/>
            <a:ext cx="4060300" cy="12805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15449" y="3107681"/>
            <a:ext cx="1369301" cy="545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641129" y="2072028"/>
            <a:ext cx="2430230" cy="1428967"/>
            <a:chOff x="4641129" y="2072028"/>
            <a:chExt cx="2430230" cy="1428967"/>
          </a:xfrm>
        </p:grpSpPr>
        <p:sp>
          <p:nvSpPr>
            <p:cNvPr id="17" name="Rectangle 16"/>
            <p:cNvSpPr/>
            <p:nvPr/>
          </p:nvSpPr>
          <p:spPr>
            <a:xfrm>
              <a:off x="4763049" y="2955281"/>
              <a:ext cx="1369301" cy="545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641129" y="2662430"/>
              <a:ext cx="1637751" cy="81983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1390" y="2072028"/>
              <a:ext cx="999969" cy="999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92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5078" r="11316" b="40370"/>
          <a:stretch/>
        </p:blipFill>
        <p:spPr>
          <a:xfrm>
            <a:off x="812042" y="1115701"/>
            <a:ext cx="6528677" cy="540285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17375E"/>
                </a:solidFill>
              </a:rPr>
              <a:t>c</a:t>
            </a:r>
            <a:r>
              <a:rPr lang="en-US" i="1" dirty="0" err="1" smtClean="0">
                <a:solidFill>
                  <a:srgbClr val="17375E"/>
                </a:solidFill>
              </a:rPr>
              <a:t>is</a:t>
            </a:r>
            <a:r>
              <a:rPr lang="en-US" dirty="0" smtClean="0">
                <a:solidFill>
                  <a:srgbClr val="17375E"/>
                </a:solidFill>
              </a:rPr>
              <a:t> and </a:t>
            </a:r>
            <a:r>
              <a:rPr lang="en-US" i="1" dirty="0" smtClean="0">
                <a:solidFill>
                  <a:srgbClr val="17375E"/>
                </a:solidFill>
              </a:rPr>
              <a:t>trans</a:t>
            </a:r>
            <a:r>
              <a:rPr lang="en-US" dirty="0" smtClean="0">
                <a:solidFill>
                  <a:srgbClr val="17375E"/>
                </a:solidFill>
              </a:rPr>
              <a:t> regulation of core genes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940" y="3500995"/>
            <a:ext cx="1111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ore gene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63613" y="1227692"/>
            <a:ext cx="4287172" cy="1666076"/>
            <a:chOff x="2679074" y="1317488"/>
            <a:chExt cx="3974286" cy="1666076"/>
          </a:xfrm>
        </p:grpSpPr>
        <p:sp>
          <p:nvSpPr>
            <p:cNvPr id="7" name="Rectangle 6"/>
            <p:cNvSpPr/>
            <p:nvPr/>
          </p:nvSpPr>
          <p:spPr>
            <a:xfrm>
              <a:off x="2679074" y="1317488"/>
              <a:ext cx="3974286" cy="1358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8852" y="2390309"/>
              <a:ext cx="501042" cy="545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5944" y="2437850"/>
              <a:ext cx="501042" cy="545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149074" y="2437850"/>
              <a:ext cx="756467" cy="545714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63049" y="4940302"/>
            <a:ext cx="1762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eripheral genes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62309" y="3999658"/>
            <a:ext cx="5278410" cy="1593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5078" r="11316" b="40370"/>
          <a:stretch/>
        </p:blipFill>
        <p:spPr>
          <a:xfrm>
            <a:off x="812042" y="1115701"/>
            <a:ext cx="6528677" cy="540285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trans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regulation of core genes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940" y="3500995"/>
            <a:ext cx="1111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ore gene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617" y="1838518"/>
            <a:ext cx="247089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 effects</a:t>
            </a:r>
          </a:p>
          <a:p>
            <a:r>
              <a:rPr lang="en-US" sz="2400" dirty="0" smtClean="0"/>
              <a:t>[peripheral genes]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06719" y="4155440"/>
            <a:ext cx="1325999" cy="3609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5078" r="11316" b="40370"/>
          <a:stretch/>
        </p:blipFill>
        <p:spPr>
          <a:xfrm>
            <a:off x="4573580" y="1390855"/>
            <a:ext cx="4570420" cy="378228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190116"/>
            <a:ext cx="4673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How much of expression variance is due to </a:t>
            </a:r>
            <a:r>
              <a:rPr lang="en-US" sz="3600" i="1" dirty="0" err="1" smtClean="0"/>
              <a:t>cis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i="1" dirty="0" smtClean="0"/>
              <a:t>trans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effects?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418" y="862783"/>
            <a:ext cx="8229600" cy="73134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Literature review:  </a:t>
            </a:r>
            <a:r>
              <a:rPr lang="en-US" sz="2800" dirty="0">
                <a:solidFill>
                  <a:srgbClr val="17375E"/>
                </a:solidFill>
                <a:cs typeface="Calibri"/>
              </a:rPr>
              <a:t>genetic variance in gene </a:t>
            </a:r>
            <a:r>
              <a:rPr lang="en-US" sz="2800" dirty="0" smtClean="0">
                <a:solidFill>
                  <a:srgbClr val="17375E"/>
                </a:solidFill>
                <a:cs typeface="Calibri"/>
              </a:rPr>
              <a:t>expression</a:t>
            </a:r>
            <a:br>
              <a:rPr lang="en-US" sz="2800" dirty="0" smtClean="0">
                <a:solidFill>
                  <a:srgbClr val="17375E"/>
                </a:solidFill>
                <a:cs typeface="Calibri"/>
              </a:rPr>
            </a:br>
            <a:endParaRPr lang="en-US" sz="2800" u="sng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48000" y="5678623"/>
            <a:ext cx="2710658" cy="73134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alibri"/>
                <a:cs typeface="Calibri"/>
              </a:rPr>
              <a:t>~70% in trans</a:t>
            </a:r>
            <a:endParaRPr lang="en-US" sz="2800" u="sng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" y="2006600"/>
            <a:ext cx="9144000" cy="28281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6520" y="1910745"/>
            <a:ext cx="2202252" cy="325059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5078" r="11316" b="40370"/>
          <a:stretch/>
        </p:blipFill>
        <p:spPr>
          <a:xfrm>
            <a:off x="812042" y="1115701"/>
            <a:ext cx="6528677" cy="540285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trans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regulation of core genes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940" y="3500995"/>
            <a:ext cx="1111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ore gene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617" y="1838518"/>
            <a:ext cx="22821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3036D"/>
                </a:solidFill>
              </a:rPr>
              <a:t>p</a:t>
            </a:r>
            <a:r>
              <a:rPr lang="en-US" sz="2400" dirty="0" smtClean="0">
                <a:solidFill>
                  <a:srgbClr val="13036D"/>
                </a:solidFill>
              </a:rPr>
              <a:t>eripheral genes</a:t>
            </a:r>
            <a:endParaRPr lang="en-US" sz="2400" dirty="0">
              <a:solidFill>
                <a:srgbClr val="1303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3385" y="2598808"/>
            <a:ext cx="33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~30% of mRNA heritability in </a:t>
            </a:r>
            <a:r>
              <a:rPr lang="en-US" sz="2200" i="1" dirty="0" err="1" smtClean="0">
                <a:solidFill>
                  <a:srgbClr val="FF0000"/>
                </a:solidFill>
              </a:rPr>
              <a:t>cis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0" y="2267920"/>
            <a:ext cx="3406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~70% of heritability in </a:t>
            </a:r>
            <a:r>
              <a:rPr lang="en-US" sz="2200" i="1" dirty="0" smtClean="0">
                <a:solidFill>
                  <a:srgbClr val="FF0000"/>
                </a:solidFill>
              </a:rPr>
              <a:t>trans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But trans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eQTLs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have very small effect sizes compared to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cis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21247" y="459406"/>
            <a:ext cx="8373457" cy="7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17375E"/>
                </a:solidFill>
                <a:latin typeface="Calibri"/>
                <a:cs typeface="Calibri"/>
              </a:rPr>
              <a:t>Distribution of </a:t>
            </a:r>
            <a:r>
              <a:rPr lang="en-US" sz="3200" i="1" dirty="0" err="1" smtClean="0">
                <a:solidFill>
                  <a:srgbClr val="17375E"/>
                </a:solidFill>
                <a:latin typeface="Calibri"/>
                <a:cs typeface="Calibri"/>
              </a:rPr>
              <a:t>cis</a:t>
            </a:r>
            <a:r>
              <a:rPr lang="en-US" sz="3200" i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"/>
                <a:cs typeface="Calibri"/>
              </a:rPr>
              <a:t>vs</a:t>
            </a:r>
            <a:r>
              <a:rPr lang="en-US" sz="32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n-US" sz="3200" i="1" dirty="0" smtClean="0">
                <a:solidFill>
                  <a:srgbClr val="17375E"/>
                </a:solidFill>
                <a:latin typeface="Calibri"/>
                <a:cs typeface="Calibri"/>
              </a:rPr>
              <a:t>trans </a:t>
            </a:r>
            <a:r>
              <a:rPr lang="en-US" sz="3200" dirty="0" smtClean="0">
                <a:solidFill>
                  <a:srgbClr val="17375E"/>
                </a:solidFill>
                <a:latin typeface="Calibri"/>
                <a:cs typeface="Calibri"/>
              </a:rPr>
              <a:t>effect sizes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805" y="5937511"/>
            <a:ext cx="3661473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Xuanyao</a:t>
            </a:r>
            <a:r>
              <a:rPr lang="en-US" dirty="0" smtClean="0"/>
              <a:t> Liu, </a:t>
            </a:r>
            <a:r>
              <a:rPr lang="en-US" dirty="0" err="1" smtClean="0"/>
              <a:t>unpub’d</a:t>
            </a:r>
            <a:r>
              <a:rPr lang="en-US" dirty="0" smtClean="0"/>
              <a:t>.</a:t>
            </a:r>
          </a:p>
          <a:p>
            <a:r>
              <a:rPr lang="en-US" sz="1400" dirty="0" smtClean="0"/>
              <a:t>Plot shows replication effect sizes of strongest </a:t>
            </a:r>
            <a:r>
              <a:rPr lang="en-US" sz="1400" dirty="0" err="1" smtClean="0"/>
              <a:t>cis</a:t>
            </a:r>
            <a:r>
              <a:rPr lang="en-US" sz="1400" dirty="0" smtClean="0"/>
              <a:t> and trans signals from NTR into DGN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690" y="5066654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effect sizes for top hits, </a:t>
            </a:r>
            <a:r>
              <a:rPr lang="en-US" dirty="0" err="1" smtClean="0"/>
              <a:t>cis</a:t>
            </a:r>
            <a:r>
              <a:rPr lang="en-US" dirty="0" smtClean="0"/>
              <a:t> and trans</a:t>
            </a:r>
            <a:endParaRPr lang="en-US" dirty="0"/>
          </a:p>
        </p:txBody>
      </p:sp>
      <p:pic>
        <p:nvPicPr>
          <p:cNvPr id="2" name="Picture 1" descr="allchr_cis_trans_topallNTR_edit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-359" r="1671" b="10865"/>
          <a:stretch/>
        </p:blipFill>
        <p:spPr>
          <a:xfrm>
            <a:off x="2241610" y="1481137"/>
            <a:ext cx="4608444" cy="36540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819" y="2628014"/>
            <a:ext cx="1972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Effect sizes of SNPs on expression </a:t>
            </a:r>
          </a:p>
          <a:p>
            <a:pPr algn="r"/>
            <a:r>
              <a:rPr lang="en-US" sz="1400" dirty="0" smtClean="0"/>
              <a:t>(|Z| scores)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72793" y="2733198"/>
            <a:ext cx="232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difference is even more dramatic for</a:t>
            </a:r>
          </a:p>
          <a:p>
            <a:r>
              <a:rPr lang="en-US" dirty="0" smtClean="0"/>
              <a:t>(effect size)</a:t>
            </a:r>
            <a:r>
              <a:rPr lang="en-US" baseline="30000" dirty="0" smtClean="0"/>
              <a:t>2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12032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9375" y="6445511"/>
            <a:ext cx="22129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Xuanyao</a:t>
            </a:r>
            <a:r>
              <a:rPr lang="en-US" dirty="0" smtClean="0"/>
              <a:t> Liu, </a:t>
            </a:r>
            <a:r>
              <a:rPr lang="en-US" dirty="0" err="1" smtClean="0"/>
              <a:t>unpub’d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59261" y="590188"/>
            <a:ext cx="8229600" cy="7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Together these observations imply that a typical gene must have huge numbers of weak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trans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regulators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4905" y="1891408"/>
            <a:ext cx="3304905" cy="3224878"/>
            <a:chOff x="734905" y="1891408"/>
            <a:chExt cx="3304905" cy="3224878"/>
          </a:xfrm>
        </p:grpSpPr>
        <p:pic>
          <p:nvPicPr>
            <p:cNvPr id="11" name="Picture 10" descr="cartoon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31" t="45078" r="13356" b="42961"/>
            <a:stretch/>
          </p:blipFill>
          <p:spPr>
            <a:xfrm>
              <a:off x="834244" y="1945593"/>
              <a:ext cx="3205566" cy="31706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34905" y="1891408"/>
              <a:ext cx="2861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5B00E9"/>
                  </a:solidFill>
                </a:rPr>
                <a:t>~70% of variance in </a:t>
              </a:r>
              <a:r>
                <a:rPr lang="en-US" sz="2000" i="1" dirty="0" smtClean="0">
                  <a:solidFill>
                    <a:srgbClr val="5B00E9"/>
                  </a:solidFill>
                </a:rPr>
                <a:t>trans</a:t>
              </a:r>
              <a:endParaRPr lang="en-US" sz="2000" i="1" dirty="0">
                <a:solidFill>
                  <a:srgbClr val="5B00E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5935" y="1904966"/>
            <a:ext cx="4341578" cy="3112069"/>
            <a:chOff x="4355935" y="1904966"/>
            <a:chExt cx="4341578" cy="3112069"/>
          </a:xfrm>
        </p:grpSpPr>
        <p:sp>
          <p:nvSpPr>
            <p:cNvPr id="5" name="Rectangle 4"/>
            <p:cNvSpPr/>
            <p:nvPr/>
          </p:nvSpPr>
          <p:spPr>
            <a:xfrm>
              <a:off x="4355935" y="1904966"/>
              <a:ext cx="43415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 smtClean="0">
                  <a:solidFill>
                    <a:srgbClr val="5B00E9"/>
                  </a:solidFill>
                </a:rPr>
                <a:t>Cis</a:t>
              </a:r>
              <a:r>
                <a:rPr lang="en-US" sz="2000" dirty="0" smtClean="0">
                  <a:solidFill>
                    <a:srgbClr val="5B00E9"/>
                  </a:solidFill>
                </a:rPr>
                <a:t> associations much bigger than </a:t>
              </a:r>
              <a:r>
                <a:rPr lang="en-US" sz="2000" i="1" dirty="0" smtClean="0">
                  <a:solidFill>
                    <a:srgbClr val="5B00E9"/>
                  </a:solidFill>
                </a:rPr>
                <a:t>trans</a:t>
              </a:r>
              <a:endParaRPr lang="en-US" sz="2000" i="1" dirty="0">
                <a:solidFill>
                  <a:srgbClr val="5B00E9"/>
                </a:solidFill>
              </a:endParaRPr>
            </a:p>
          </p:txBody>
        </p:sp>
        <p:pic>
          <p:nvPicPr>
            <p:cNvPr id="9" name="Picture 8" descr="allchr_cis_trans_topallNTR_edit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7" t="-359" r="1671" b="10865"/>
            <a:stretch/>
          </p:blipFill>
          <p:spPr>
            <a:xfrm>
              <a:off x="4792815" y="2300071"/>
              <a:ext cx="3426625" cy="2716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9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9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Questions: </a:t>
            </a:r>
            <a:br>
              <a:rPr lang="en-US" dirty="0" smtClean="0">
                <a:solidFill>
                  <a:srgbClr val="17375E"/>
                </a:solidFill>
              </a:rPr>
            </a:br>
            <a:r>
              <a:rPr lang="en-US" dirty="0" smtClean="0">
                <a:solidFill>
                  <a:srgbClr val="17375E"/>
                </a:solidFill>
              </a:rPr>
              <a:t/>
            </a:r>
            <a:br>
              <a:rPr lang="en-US" dirty="0" smtClean="0">
                <a:solidFill>
                  <a:srgbClr val="17375E"/>
                </a:solidFill>
              </a:rPr>
            </a:br>
            <a:r>
              <a:rPr lang="en-US" sz="3600" dirty="0" smtClean="0"/>
              <a:t>1. </a:t>
            </a:r>
            <a:r>
              <a:rPr lang="en-US" sz="3600" dirty="0"/>
              <a:t>Why do the </a:t>
            </a:r>
            <a:r>
              <a:rPr lang="en-US" sz="3600" u="sng" dirty="0"/>
              <a:t>lead </a:t>
            </a:r>
            <a:r>
              <a:rPr lang="en-US" sz="3600" u="sng" dirty="0" smtClean="0"/>
              <a:t>hits</a:t>
            </a:r>
            <a:r>
              <a:rPr lang="en-US" sz="3600" dirty="0" smtClean="0"/>
              <a:t> for any given trait </a:t>
            </a:r>
            <a:r>
              <a:rPr lang="en-US" sz="3600" dirty="0"/>
              <a:t>contribute </a:t>
            </a:r>
            <a:r>
              <a:rPr lang="en-US" sz="3600" u="sng" dirty="0"/>
              <a:t>so </a:t>
            </a:r>
            <a:r>
              <a:rPr lang="en-US" sz="3600" u="sng" dirty="0" smtClean="0"/>
              <a:t>little</a:t>
            </a:r>
            <a:r>
              <a:rPr lang="en-US" sz="3600" dirty="0" smtClean="0"/>
              <a:t> heritability?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2. </a:t>
            </a:r>
            <a:r>
              <a:rPr lang="en-US" sz="3600" dirty="0"/>
              <a:t>Why does </a:t>
            </a:r>
            <a:r>
              <a:rPr lang="en-US" sz="3600" u="sng" dirty="0"/>
              <a:t>so much </a:t>
            </a:r>
            <a:r>
              <a:rPr lang="en-US" sz="3600" dirty="0"/>
              <a:t>of the genome </a:t>
            </a:r>
            <a:r>
              <a:rPr lang="en-US" sz="3600" dirty="0" smtClean="0"/>
              <a:t>contribute to heritability?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7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9375" y="6445511"/>
            <a:ext cx="22129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Xuanyao</a:t>
            </a:r>
            <a:r>
              <a:rPr lang="en-US" dirty="0" smtClean="0"/>
              <a:t> Liu, </a:t>
            </a:r>
            <a:r>
              <a:rPr lang="en-US" dirty="0" err="1" smtClean="0"/>
              <a:t>unpub’d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59261" y="590188"/>
            <a:ext cx="8229600" cy="7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Together these observations imply that a typical gene must have huge numbers of weak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trans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regulators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carto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1" t="45078" r="13356" b="42961"/>
          <a:stretch/>
        </p:blipFill>
        <p:spPr>
          <a:xfrm>
            <a:off x="834244" y="1945593"/>
            <a:ext cx="3205566" cy="317069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4906" y="2385914"/>
            <a:ext cx="4717372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assuming &gt; tens of core genes, this model explains why such a large fraction of the genome can contribute to any given complex trait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4905" y="1891408"/>
            <a:ext cx="286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B00E9"/>
                </a:solidFill>
              </a:rPr>
              <a:t>~70% of variance in </a:t>
            </a:r>
            <a:r>
              <a:rPr lang="en-US" sz="2000" i="1" dirty="0" smtClean="0">
                <a:solidFill>
                  <a:srgbClr val="5B00E9"/>
                </a:solidFill>
              </a:rPr>
              <a:t>trans</a:t>
            </a:r>
            <a:endParaRPr lang="en-US" sz="2000" i="1" dirty="0">
              <a:solidFill>
                <a:srgbClr val="5B00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99" y="2209876"/>
            <a:ext cx="8712245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7375E"/>
                </a:solidFill>
              </a:rPr>
              <a:t>One last question: why do core genes contribute so little heritability to any given trait?</a:t>
            </a:r>
            <a:endParaRPr lang="en-US" sz="32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0498" y="288132"/>
            <a:ext cx="942441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simple phenotype model based on expression of core genes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10" y="2949965"/>
            <a:ext cx="4725074" cy="150604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93992" y="1596171"/>
            <a:ext cx="1677905" cy="1705488"/>
            <a:chOff x="1032780" y="1596171"/>
            <a:chExt cx="1677905" cy="1705488"/>
          </a:xfrm>
        </p:grpSpPr>
        <p:sp>
          <p:nvSpPr>
            <p:cNvPr id="5" name="TextBox 4"/>
            <p:cNvSpPr txBox="1"/>
            <p:nvPr/>
          </p:nvSpPr>
          <p:spPr>
            <a:xfrm>
              <a:off x="1032780" y="1596171"/>
              <a:ext cx="1677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Phenotype in individual </a:t>
              </a:r>
              <a:r>
                <a:rPr lang="en-US" dirty="0" err="1" smtClean="0">
                  <a:latin typeface="Calibri"/>
                  <a:cs typeface="Calibri"/>
                </a:rPr>
                <a:t>i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85300" y="2242502"/>
              <a:ext cx="0" cy="105915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309198" y="1648308"/>
            <a:ext cx="1325799" cy="1462477"/>
            <a:chOff x="2947986" y="1648308"/>
            <a:chExt cx="1325799" cy="1462477"/>
          </a:xfrm>
        </p:grpSpPr>
        <p:sp>
          <p:nvSpPr>
            <p:cNvPr id="6" name="TextBox 5"/>
            <p:cNvSpPr txBox="1"/>
            <p:nvPr/>
          </p:nvSpPr>
          <p:spPr>
            <a:xfrm>
              <a:off x="2947986" y="1648308"/>
              <a:ext cx="1325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Sum over M core genes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131403" y="2340368"/>
              <a:ext cx="394524" cy="77041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47759" y="2293180"/>
            <a:ext cx="3353246" cy="1171616"/>
            <a:chOff x="3486547" y="2293180"/>
            <a:chExt cx="3353246" cy="1171616"/>
          </a:xfrm>
        </p:grpSpPr>
        <p:sp>
          <p:nvSpPr>
            <p:cNvPr id="7" name="TextBox 6"/>
            <p:cNvSpPr txBox="1"/>
            <p:nvPr/>
          </p:nvSpPr>
          <p:spPr>
            <a:xfrm>
              <a:off x="3961492" y="2293180"/>
              <a:ext cx="2878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alibri"/>
                  <a:cs typeface="Calibri"/>
                </a:rPr>
                <a:t>: mean effect of expression of gene j on phenotype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486547" y="2949965"/>
              <a:ext cx="756947" cy="51483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97488" y="3872266"/>
            <a:ext cx="2473261" cy="779322"/>
            <a:chOff x="3236276" y="3872266"/>
            <a:chExt cx="2473261" cy="779322"/>
          </a:xfrm>
        </p:grpSpPr>
        <p:sp>
          <p:nvSpPr>
            <p:cNvPr id="8" name="TextBox 7"/>
            <p:cNvSpPr txBox="1"/>
            <p:nvPr/>
          </p:nvSpPr>
          <p:spPr>
            <a:xfrm>
              <a:off x="3236276" y="4005257"/>
              <a:ext cx="2473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Expression of gene j in individual </a:t>
              </a:r>
              <a:r>
                <a:rPr lang="en-US" dirty="0" err="1" smtClean="0">
                  <a:latin typeface="Calibri"/>
                  <a:cs typeface="Calibri"/>
                </a:rPr>
                <a:t>i</a:t>
              </a:r>
              <a:r>
                <a:rPr lang="en-US" dirty="0" smtClean="0">
                  <a:latin typeface="Calibri"/>
                  <a:cs typeface="Calibri"/>
                </a:rPr>
                <a:t> minus mean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4198548" y="3409382"/>
              <a:ext cx="185847" cy="1111616"/>
            </a:xfrm>
            <a:prstGeom prst="rightBrac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54229" y="2890903"/>
            <a:ext cx="2213902" cy="646331"/>
            <a:chOff x="5593017" y="2890903"/>
            <a:chExt cx="2213902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6275057" y="2890903"/>
              <a:ext cx="1531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e</a:t>
              </a:r>
              <a:r>
                <a:rPr lang="en-US" dirty="0" smtClean="0">
                  <a:latin typeface="Calibri"/>
                  <a:cs typeface="Calibri"/>
                </a:rPr>
                <a:t>: Random error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5593017" y="3202418"/>
              <a:ext cx="682040" cy="32316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046512" y="3786016"/>
            <a:ext cx="1389619" cy="1530025"/>
            <a:chOff x="1685300" y="3786016"/>
            <a:chExt cx="1389619" cy="1530025"/>
          </a:xfrm>
        </p:grpSpPr>
        <p:sp>
          <p:nvSpPr>
            <p:cNvPr id="25" name="TextBox 24"/>
            <p:cNvSpPr txBox="1"/>
            <p:nvPr/>
          </p:nvSpPr>
          <p:spPr>
            <a:xfrm>
              <a:off x="1685300" y="4669710"/>
              <a:ext cx="138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Average phenotype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55642" y="3786016"/>
              <a:ext cx="182692" cy="8836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6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2728"/>
          <a:stretch/>
        </p:blipFill>
        <p:spPr>
          <a:xfrm>
            <a:off x="2820011" y="3035006"/>
            <a:ext cx="1811980" cy="1179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07" y="3957799"/>
            <a:ext cx="4092981" cy="127062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379156" y="4277627"/>
            <a:ext cx="185847" cy="1115092"/>
          </a:xfrm>
          <a:prstGeom prst="rightBrac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7212" y="2503824"/>
            <a:ext cx="1434253" cy="1768981"/>
            <a:chOff x="1397212" y="2503824"/>
            <a:chExt cx="1434253" cy="17689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55437"/>
            <a:stretch/>
          </p:blipFill>
          <p:spPr>
            <a:xfrm>
              <a:off x="1421558" y="3093261"/>
              <a:ext cx="1409907" cy="11795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97212" y="2503824"/>
              <a:ext cx="1282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Phenotypic variance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16200000" flipV="1">
              <a:off x="1915898" y="2914214"/>
              <a:ext cx="229102" cy="838943"/>
            </a:xfrm>
            <a:prstGeom prst="rightBrac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41462" y="5369573"/>
            <a:ext cx="291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Expression covariance: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Dominated by trans effects (peripheral genes)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130" y="421724"/>
            <a:ext cx="4725074" cy="150604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611283" y="1705093"/>
            <a:ext cx="3405761" cy="1743143"/>
            <a:chOff x="3611283" y="1705093"/>
            <a:chExt cx="3405761" cy="174314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93273" y="2351424"/>
              <a:ext cx="399656" cy="86516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/>
            <p:cNvSpPr/>
            <p:nvPr/>
          </p:nvSpPr>
          <p:spPr>
            <a:xfrm rot="16200000" flipV="1">
              <a:off x="3986695" y="2849548"/>
              <a:ext cx="223276" cy="974100"/>
            </a:xfrm>
            <a:prstGeom prst="rightBrac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0347" y="1705093"/>
              <a:ext cx="2556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Expression variance: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~1/3 </a:t>
              </a:r>
              <a:r>
                <a:rPr lang="en-US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cis</a:t>
              </a: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, 2/3 trans. 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475593" y="4928097"/>
            <a:ext cx="0" cy="44147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92929" y="226835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cs typeface="Calibri"/>
              </a:rPr>
              <a:t>M of these terms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33930" y="6201463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cs typeface="Calibri"/>
              </a:rPr>
              <a:t>Nearly M</a:t>
            </a:r>
            <a:r>
              <a:rPr lang="en-US" u="sng" baseline="30000" dirty="0">
                <a:solidFill>
                  <a:srgbClr val="FF0000"/>
                </a:solidFill>
                <a:cs typeface="Calibri"/>
              </a:rPr>
              <a:t>2</a:t>
            </a:r>
            <a:r>
              <a:rPr lang="en-US" u="sng" dirty="0">
                <a:solidFill>
                  <a:srgbClr val="FF0000"/>
                </a:solidFill>
                <a:cs typeface="Calibri"/>
              </a:rPr>
              <a:t> of these terms</a:t>
            </a:r>
          </a:p>
        </p:txBody>
      </p:sp>
    </p:spTree>
    <p:extLst>
      <p:ext uri="{BB962C8B-B14F-4D97-AF65-F5344CB8AC3E}">
        <p14:creationId xmlns:p14="http://schemas.microsoft.com/office/powerpoint/2010/main" val="139939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mnigenic_coregulated_carto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5"/>
          <a:stretch/>
        </p:blipFill>
        <p:spPr>
          <a:xfrm>
            <a:off x="130628" y="1222229"/>
            <a:ext cx="4622802" cy="454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28" y="286460"/>
            <a:ext cx="918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7375E"/>
                </a:solidFill>
              </a:rPr>
              <a:t>Two versions of core gene model yield divergent predictions</a:t>
            </a:r>
            <a:endParaRPr lang="en-US" sz="2800" dirty="0">
              <a:solidFill>
                <a:srgbClr val="1737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996" y="6157759"/>
            <a:ext cx="401045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~30% of heritability </a:t>
            </a:r>
            <a:r>
              <a:rPr lang="en-US" sz="2000" i="1" dirty="0" err="1" smtClean="0">
                <a:solidFill>
                  <a:srgbClr val="FF0000"/>
                </a:solidFill>
              </a:rPr>
              <a:t>cis</a:t>
            </a:r>
            <a:r>
              <a:rPr lang="en-US" sz="2000" dirty="0" smtClean="0">
                <a:solidFill>
                  <a:srgbClr val="FF0000"/>
                </a:solidFill>
              </a:rPr>
              <a:t> to core genes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6125" y="3738346"/>
            <a:ext cx="3810122" cy="769441"/>
            <a:chOff x="4356125" y="3738346"/>
            <a:chExt cx="3810122" cy="769441"/>
          </a:xfrm>
        </p:grpSpPr>
        <p:sp>
          <p:nvSpPr>
            <p:cNvPr id="9" name="TextBox 8"/>
            <p:cNvSpPr txBox="1"/>
            <p:nvPr/>
          </p:nvSpPr>
          <p:spPr>
            <a:xfrm>
              <a:off x="5668517" y="3738346"/>
              <a:ext cx="24977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~30% of expression variance in </a:t>
              </a:r>
              <a:r>
                <a:rPr lang="en-US" sz="2200" i="1" dirty="0" err="1" smtClean="0">
                  <a:solidFill>
                    <a:srgbClr val="FF0000"/>
                  </a:solidFill>
                </a:rPr>
                <a:t>cis</a:t>
              </a:r>
              <a:endParaRPr lang="en-US" sz="22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4356125" y="4123067"/>
              <a:ext cx="1312392" cy="775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08525" y="5220207"/>
            <a:ext cx="3810122" cy="769441"/>
            <a:chOff x="4508525" y="5220207"/>
            <a:chExt cx="3810122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5820917" y="5220207"/>
              <a:ext cx="24977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~70% of expression variance in 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trans</a:t>
              </a:r>
              <a:endParaRPr lang="en-US" sz="22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4508525" y="5604928"/>
              <a:ext cx="1312392" cy="7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60254" y="1136134"/>
            <a:ext cx="4050095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Model 1: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Expression </a:t>
            </a:r>
            <a:r>
              <a:rPr lang="en-US" dirty="0" err="1" smtClean="0"/>
              <a:t>covariances</a:t>
            </a:r>
            <a:r>
              <a:rPr lang="en-US" dirty="0" smtClean="0"/>
              <a:t> of core genes low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20917" y="1222229"/>
            <a:ext cx="2985582" cy="1146650"/>
            <a:chOff x="5820917" y="1222229"/>
            <a:chExt cx="2985582" cy="1146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8427"/>
            <a:stretch/>
          </p:blipFill>
          <p:spPr>
            <a:xfrm>
              <a:off x="5820917" y="1222229"/>
              <a:ext cx="1910843" cy="719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28111"/>
            <a:stretch/>
          </p:blipFill>
          <p:spPr>
            <a:xfrm>
              <a:off x="7137951" y="1691918"/>
              <a:ext cx="1668548" cy="67696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7945120" y="2133600"/>
              <a:ext cx="830899" cy="101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80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mnigenic_coregulated_carto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-3646"/>
          <a:stretch/>
        </p:blipFill>
        <p:spPr>
          <a:xfrm>
            <a:off x="4688470" y="1056447"/>
            <a:ext cx="4165244" cy="471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5510" y="5995784"/>
            <a:ext cx="3456158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Most of the heritability transferred to peripheral genes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07132" y="2840197"/>
            <a:ext cx="3869771" cy="1136315"/>
            <a:chOff x="5400042" y="2863937"/>
            <a:chExt cx="3869771" cy="1136315"/>
          </a:xfrm>
        </p:grpSpPr>
        <p:sp>
          <p:nvSpPr>
            <p:cNvPr id="9" name="TextBox 8"/>
            <p:cNvSpPr txBox="1"/>
            <p:nvPr/>
          </p:nvSpPr>
          <p:spPr>
            <a:xfrm>
              <a:off x="5400042" y="2863937"/>
              <a:ext cx="29914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err="1" smtClean="0">
                  <a:solidFill>
                    <a:srgbClr val="FF0000"/>
                  </a:solidFill>
                </a:rPr>
                <a:t>cis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</a:rPr>
                <a:t>effects </a:t>
              </a:r>
              <a:r>
                <a:rPr lang="en-US" sz="2200" u="sng" dirty="0" smtClean="0">
                  <a:solidFill>
                    <a:srgbClr val="FF0000"/>
                  </a:solidFill>
                </a:rPr>
                <a:t>independent for each core gene</a:t>
              </a:r>
              <a:endParaRPr lang="en-US" sz="2200" i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786120" y="3418613"/>
              <a:ext cx="1483693" cy="58163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08741" y="4505244"/>
            <a:ext cx="3655866" cy="1107996"/>
            <a:chOff x="5957490" y="3152042"/>
            <a:chExt cx="3312323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5957490" y="3152042"/>
              <a:ext cx="29914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solidFill>
                    <a:srgbClr val="FF0000"/>
                  </a:solidFill>
                </a:rPr>
                <a:t>Trans </a:t>
              </a:r>
              <a:r>
                <a:rPr lang="en-US" sz="2200" dirty="0" smtClean="0">
                  <a:solidFill>
                    <a:srgbClr val="FF0000"/>
                  </a:solidFill>
                </a:rPr>
                <a:t>effects </a:t>
              </a:r>
              <a:r>
                <a:rPr lang="en-US" sz="2200" u="sng" dirty="0" smtClean="0">
                  <a:solidFill>
                    <a:srgbClr val="FF0000"/>
                  </a:solidFill>
                </a:rPr>
                <a:t>often shared across core genes</a:t>
              </a:r>
              <a:endParaRPr lang="en-US" sz="2200" i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025415" y="3741021"/>
              <a:ext cx="1244398" cy="2592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30628" y="286460"/>
            <a:ext cx="918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7375E"/>
                </a:solidFill>
              </a:rPr>
              <a:t>Two versions of core gene model yield divergent predictions</a:t>
            </a:r>
            <a:endParaRPr lang="en-US" sz="2800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5813" y="1134348"/>
            <a:ext cx="4114565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Model 2: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Expression </a:t>
            </a:r>
            <a:r>
              <a:rPr lang="en-US" dirty="0" err="1" smtClean="0"/>
              <a:t>covariances</a:t>
            </a:r>
            <a:r>
              <a:rPr lang="en-US" dirty="0" smtClean="0"/>
              <a:t> of core genes high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0597" y="1238727"/>
            <a:ext cx="2985582" cy="1146650"/>
            <a:chOff x="5820917" y="1222229"/>
            <a:chExt cx="2985582" cy="11466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r="8427"/>
            <a:stretch/>
          </p:blipFill>
          <p:spPr>
            <a:xfrm>
              <a:off x="5820917" y="1222229"/>
              <a:ext cx="1910843" cy="719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28111"/>
            <a:stretch/>
          </p:blipFill>
          <p:spPr>
            <a:xfrm>
              <a:off x="7137951" y="1691918"/>
              <a:ext cx="1668548" cy="676961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7945120" y="2133600"/>
              <a:ext cx="830899" cy="101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35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14" y="1453171"/>
            <a:ext cx="8520124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propose that </a:t>
            </a:r>
            <a:r>
              <a:rPr lang="en-US" sz="2200" dirty="0"/>
              <a:t>gene regulatory networks are </a:t>
            </a:r>
            <a:r>
              <a:rPr lang="en-US" sz="2200" dirty="0" smtClean="0"/>
              <a:t>sufficiently interconnected that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all </a:t>
            </a:r>
            <a:r>
              <a:rPr lang="en-US" sz="2200" dirty="0"/>
              <a:t>genes expressed in disease</a:t>
            </a:r>
            <a:r>
              <a:rPr lang="en-US" sz="2200" dirty="0" smtClean="0"/>
              <a:t>-relevant </a:t>
            </a:r>
            <a:r>
              <a:rPr lang="en-US" sz="2200" dirty="0"/>
              <a:t>cells are liable to affect the functions of core disease-related genes 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most heritability is due to SNPs outside </a:t>
            </a:r>
            <a:r>
              <a:rPr lang="en-US" sz="2200" dirty="0"/>
              <a:t>core pathways.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We </a:t>
            </a:r>
            <a:r>
              <a:rPr lang="en-US" sz="2200" dirty="0"/>
              <a:t>refer to this </a:t>
            </a:r>
            <a:r>
              <a:rPr lang="en-US" sz="2200" dirty="0" smtClean="0"/>
              <a:t>hypothesis as </a:t>
            </a:r>
            <a:r>
              <a:rPr lang="en-US" sz="2200" dirty="0"/>
              <a:t>an ‘‘</a:t>
            </a:r>
            <a:r>
              <a:rPr lang="en-US" sz="2200" u="sng" dirty="0" err="1"/>
              <a:t>omnigenic</a:t>
            </a:r>
            <a:r>
              <a:rPr lang="en-US" sz="2200" dirty="0"/>
              <a:t>’’ model.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366" y="759027"/>
            <a:ext cx="239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17375E"/>
                </a:solidFill>
              </a:rPr>
              <a:t>Conclusions (1)</a:t>
            </a:r>
            <a:endParaRPr lang="en-US" u="sng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1" y="4427333"/>
            <a:ext cx="1984002" cy="1944991"/>
          </a:xfrm>
          <a:prstGeom prst="rect">
            <a:avLst/>
          </a:prstGeom>
        </p:spPr>
      </p:pic>
      <p:pic>
        <p:nvPicPr>
          <p:cNvPr id="7" name="Picture 6" descr="network_diseas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7993" r="57396" b="48815"/>
          <a:stretch/>
        </p:blipFill>
        <p:spPr>
          <a:xfrm>
            <a:off x="3537684" y="4627540"/>
            <a:ext cx="2135426" cy="1584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17" t="29131"/>
          <a:stretch/>
        </p:blipFill>
        <p:spPr>
          <a:xfrm>
            <a:off x="6120707" y="4622397"/>
            <a:ext cx="1803165" cy="1496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8986" y="93205"/>
            <a:ext cx="20871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Boyle, Li &amp; Pritchard</a:t>
            </a:r>
          </a:p>
          <a:p>
            <a:r>
              <a:rPr lang="en-US" dirty="0" smtClean="0"/>
              <a:t>Cell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14" y="1453171"/>
            <a:ext cx="85201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model is consistent with known properties of </a:t>
            </a:r>
            <a:r>
              <a:rPr lang="en-US" sz="2200" i="1" dirty="0" err="1" smtClean="0"/>
              <a:t>cis</a:t>
            </a:r>
            <a:r>
              <a:rPr lang="en-US" sz="2200" dirty="0" smtClean="0"/>
              <a:t>- and </a:t>
            </a:r>
            <a:r>
              <a:rPr lang="en-US" sz="2200" i="1" dirty="0" smtClean="0"/>
              <a:t>trans</a:t>
            </a:r>
            <a:r>
              <a:rPr lang="en-US" sz="2200" dirty="0" smtClean="0"/>
              <a:t>-</a:t>
            </a:r>
            <a:r>
              <a:rPr lang="en-US" sz="2200" dirty="0" err="1" smtClean="0"/>
              <a:t>eQTLs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i="1" dirty="0"/>
              <a:t>t</a:t>
            </a:r>
            <a:r>
              <a:rPr lang="en-US" sz="2200" i="1" dirty="0" smtClean="0"/>
              <a:t>rans-</a:t>
            </a:r>
            <a:r>
              <a:rPr lang="en-US" sz="2200" dirty="0" smtClean="0"/>
              <a:t>variation is responsible for ~70% of expression heritability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But effect sizes are nearly uniformly tiny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u="sng" dirty="0" smtClean="0"/>
              <a:t>Co-regulated gene networks act as amplifiers for peripheral variation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366" y="759027"/>
            <a:ext cx="239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17375E"/>
                </a:solidFill>
              </a:rPr>
              <a:t>Conclusions (2)</a:t>
            </a:r>
            <a:endParaRPr lang="en-US" u="sng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1" y="4427333"/>
            <a:ext cx="1984002" cy="1944991"/>
          </a:xfrm>
          <a:prstGeom prst="rect">
            <a:avLst/>
          </a:prstGeom>
        </p:spPr>
      </p:pic>
      <p:pic>
        <p:nvPicPr>
          <p:cNvPr id="7" name="Picture 6" descr="network_diseas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7993" r="57396" b="48815"/>
          <a:stretch/>
        </p:blipFill>
        <p:spPr>
          <a:xfrm>
            <a:off x="3537684" y="4627540"/>
            <a:ext cx="2135426" cy="1584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17" t="29131"/>
          <a:stretch/>
        </p:blipFill>
        <p:spPr>
          <a:xfrm>
            <a:off x="6120707" y="4622397"/>
            <a:ext cx="1803165" cy="1496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8986" y="93205"/>
            <a:ext cx="20871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Boyle, Li &amp; Pritchard</a:t>
            </a:r>
          </a:p>
          <a:p>
            <a:r>
              <a:rPr lang="en-US" dirty="0" smtClean="0"/>
              <a:t>Cell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959" name="Rectangle 15"/>
          <p:cNvSpPr>
            <a:spLocks noChangeArrowheads="1"/>
          </p:cNvSpPr>
          <p:nvPr/>
        </p:nvSpPr>
        <p:spPr bwMode="auto">
          <a:xfrm>
            <a:off x="1369503" y="3136674"/>
            <a:ext cx="2316118" cy="57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algn="ctr">
              <a:buClr>
                <a:schemeClr val="bg1"/>
              </a:buClr>
              <a:buSzTx/>
              <a:buFontTx/>
              <a:buNone/>
            </a:pP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Lab Reunion 2016</a:t>
            </a:r>
            <a:endParaRPr lang="en-US" sz="28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721634" y="2352296"/>
            <a:ext cx="881262" cy="4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buClr>
                <a:schemeClr val="bg1"/>
              </a:buClr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Yang Li</a:t>
            </a:r>
            <a:endParaRPr lang="en-US" sz="20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2016-10-19 14.59.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5707" r="12153" b="33003"/>
          <a:stretch/>
        </p:blipFill>
        <p:spPr>
          <a:xfrm rot="10800000">
            <a:off x="1641044" y="3559593"/>
            <a:ext cx="5822619" cy="27331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eaboy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t="11261" r="29137"/>
          <a:stretch/>
        </p:blipFill>
        <p:spPr>
          <a:xfrm>
            <a:off x="584348" y="634985"/>
            <a:ext cx="1181009" cy="1747973"/>
          </a:xfrm>
          <a:prstGeom prst="rect">
            <a:avLst/>
          </a:prstGeom>
          <a:ln>
            <a:solidFill>
              <a:srgbClr val="1F497D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52795" y="2358326"/>
            <a:ext cx="1156583" cy="479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Evan Boyle</a:t>
            </a:r>
          </a:p>
        </p:txBody>
      </p:sp>
      <p:pic>
        <p:nvPicPr>
          <p:cNvPr id="3" name="Picture 2" descr="liyang_72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4379" r="11706" b="20801"/>
          <a:stretch/>
        </p:blipFill>
        <p:spPr>
          <a:xfrm>
            <a:off x="1797486" y="634986"/>
            <a:ext cx="1313543" cy="17596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043602" y="2346456"/>
            <a:ext cx="1303209" cy="4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buClr>
                <a:schemeClr val="bg1"/>
              </a:buClr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Xuanyao</a:t>
            </a:r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 Liu</a:t>
            </a:r>
            <a:endParaRPr lang="en-US" sz="20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25410" t="5447" r="24685" b="19683"/>
          <a:stretch/>
        </p:blipFill>
        <p:spPr>
          <a:xfrm>
            <a:off x="3126708" y="634986"/>
            <a:ext cx="1291323" cy="1770820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04112" y="491367"/>
            <a:ext cx="433988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Thanks to many colleagues for great discussions</a:t>
            </a:r>
            <a:r>
              <a:rPr lang="en-US" sz="2000" dirty="0"/>
              <a:t>; NIH &amp; </a:t>
            </a:r>
            <a:r>
              <a:rPr lang="en-US" sz="2000" dirty="0" smtClean="0"/>
              <a:t>HHMI for funding.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have a draft in prep on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new work (goal: end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May). Please email me if you would like a pre-preprint</a:t>
            </a: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pritch@stanford.edu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1"/>
          <a:stretch/>
        </p:blipFill>
        <p:spPr>
          <a:xfrm>
            <a:off x="1141909" y="1704286"/>
            <a:ext cx="6976704" cy="40701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909" y="296793"/>
            <a:ext cx="8229600" cy="7313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7375E"/>
                </a:solidFill>
                <a:latin typeface="Calibri"/>
                <a:cs typeface="Calibri"/>
              </a:rPr>
              <a:t>Example #1: Schizophrenia</a:t>
            </a:r>
            <a:endParaRPr lang="en-US" sz="3200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6775" y="1019079"/>
            <a:ext cx="4847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108 genome-wide significant loci so </a:t>
            </a:r>
            <a:r>
              <a:rPr lang="en-US" sz="2000" dirty="0"/>
              <a:t>far (</a:t>
            </a:r>
            <a:r>
              <a:rPr lang="en-US" sz="2000" dirty="0" err="1"/>
              <a:t>Ripke</a:t>
            </a:r>
            <a:r>
              <a:rPr lang="en-US" sz="2000" dirty="0"/>
              <a:t> 2014)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Responsible for ~10% of explained variance</a:t>
            </a:r>
          </a:p>
          <a:p>
            <a:r>
              <a:rPr lang="en-US" sz="1600" dirty="0" smtClean="0"/>
              <a:t>(Shi…</a:t>
            </a:r>
            <a:r>
              <a:rPr lang="en-US" sz="1600" dirty="0" err="1" smtClean="0"/>
              <a:t>Pasaniuc</a:t>
            </a:r>
            <a:r>
              <a:rPr lang="en-US" sz="1600" dirty="0" smtClean="0"/>
              <a:t> 2016)</a:t>
            </a:r>
          </a:p>
          <a:p>
            <a:endParaRPr lang="en-US" sz="1600" dirty="0"/>
          </a:p>
          <a:p>
            <a:r>
              <a:rPr lang="en-US" sz="2000" dirty="0" smtClean="0"/>
              <a:t>We have estimated that ~half of all SNPs have non-zero association effect sizes</a:t>
            </a:r>
            <a:r>
              <a:rPr lang="en-US" sz="1600" dirty="0" smtClean="0"/>
              <a:t> (</a:t>
            </a:r>
            <a:r>
              <a:rPr lang="en-US" sz="1600" dirty="0" err="1" smtClean="0"/>
              <a:t>unpub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066589" y="5669608"/>
            <a:ext cx="142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909" y="2935770"/>
            <a:ext cx="79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-log(p)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7325" y="6219256"/>
            <a:ext cx="4536801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key work on polygenic models and heritability by </a:t>
            </a:r>
            <a:r>
              <a:rPr lang="en-US" sz="1600" dirty="0" err="1" smtClean="0"/>
              <a:t>Visscher</a:t>
            </a:r>
            <a:r>
              <a:rPr lang="en-US" sz="1600" dirty="0" smtClean="0"/>
              <a:t>, Yang, </a:t>
            </a:r>
            <a:r>
              <a:rPr lang="en-US" sz="1600" dirty="0" err="1" smtClean="0"/>
              <a:t>Pasaniuc</a:t>
            </a:r>
            <a:r>
              <a:rPr lang="en-US" sz="1600" dirty="0" smtClean="0"/>
              <a:t>, Price, and many others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979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14" y="1408219"/>
            <a:ext cx="8520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Gene-mapping serves two main goals</a:t>
            </a:r>
          </a:p>
          <a:p>
            <a:pPr marL="342900" indent="-342900">
              <a:buFont typeface="Arial"/>
              <a:buChar char="•"/>
            </a:pPr>
            <a:r>
              <a:rPr lang="en-US" sz="2200" u="sng" dirty="0" smtClean="0"/>
              <a:t>Genetic prediction</a:t>
            </a:r>
          </a:p>
          <a:p>
            <a:r>
              <a:rPr lang="en-US" sz="2200" dirty="0" smtClean="0"/>
              <a:t>	For this, GWAS is essential</a:t>
            </a:r>
          </a:p>
          <a:p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u="sng" dirty="0" smtClean="0"/>
              <a:t>Identification of core genes and pathways</a:t>
            </a:r>
          </a:p>
          <a:p>
            <a:pPr lvl="1"/>
            <a:r>
              <a:rPr lang="en-US" sz="2200" dirty="0" smtClean="0"/>
              <a:t>Some combination of deep </a:t>
            </a:r>
            <a:r>
              <a:rPr lang="en-US" sz="2200" dirty="0" err="1" smtClean="0"/>
              <a:t>exome</a:t>
            </a:r>
            <a:r>
              <a:rPr lang="en-US" sz="2200" dirty="0" smtClean="0"/>
              <a:t> sequencing to find rare variants with large effects with more GWAS + methods for network inference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Importance of studying long-range network effects of variation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366" y="759027"/>
            <a:ext cx="239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17375E"/>
                </a:solidFill>
              </a:rPr>
              <a:t>Conclusions (3)</a:t>
            </a:r>
            <a:endParaRPr lang="en-US" u="sng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1" y="4686009"/>
            <a:ext cx="1984002" cy="1944991"/>
          </a:xfrm>
          <a:prstGeom prst="rect">
            <a:avLst/>
          </a:prstGeom>
        </p:spPr>
      </p:pic>
      <p:pic>
        <p:nvPicPr>
          <p:cNvPr id="7" name="Picture 6" descr="network_diseas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7993" r="57396" b="48815"/>
          <a:stretch/>
        </p:blipFill>
        <p:spPr>
          <a:xfrm>
            <a:off x="3537684" y="4886216"/>
            <a:ext cx="2135426" cy="1584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17" t="29131"/>
          <a:stretch/>
        </p:blipFill>
        <p:spPr>
          <a:xfrm>
            <a:off x="6120707" y="4881073"/>
            <a:ext cx="1803165" cy="1496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8986" y="93205"/>
            <a:ext cx="20871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Boyle, Li &amp; Pritchard</a:t>
            </a:r>
          </a:p>
          <a:p>
            <a:r>
              <a:rPr lang="en-US" dirty="0" smtClean="0"/>
              <a:t>Cell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050946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Example #2: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What about a potentially simpler trait: lipid levels?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(LDL, HDL and triglycerides)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24" y="2611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Monogenic lipid disorders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~2 dozen major effect loci  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4677" r="79480"/>
          <a:stretch/>
        </p:blipFill>
        <p:spPr>
          <a:xfrm>
            <a:off x="749073" y="1330960"/>
            <a:ext cx="1028927" cy="5083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615" y="1558090"/>
            <a:ext cx="1218710" cy="46956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-1587" y="1407209"/>
            <a:ext cx="9144000" cy="10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6261" y="6488736"/>
            <a:ext cx="24081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Modified from </a:t>
            </a:r>
            <a:r>
              <a:rPr lang="en-US" sz="1400" dirty="0" err="1" smtClean="0"/>
              <a:t>Dron</a:t>
            </a:r>
            <a:r>
              <a:rPr lang="en-US" sz="1400" dirty="0" smtClean="0"/>
              <a:t> et al 2016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128"/>
          <a:stretch/>
        </p:blipFill>
        <p:spPr>
          <a:xfrm>
            <a:off x="1859280" y="1527610"/>
            <a:ext cx="3954880" cy="48559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6243280"/>
            <a:ext cx="9144000" cy="10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6" y="80897"/>
            <a:ext cx="8229600" cy="88404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Common </a:t>
            </a:r>
            <a:r>
              <a:rPr lang="en-US" sz="2800" dirty="0">
                <a:solidFill>
                  <a:schemeClr val="tx2"/>
                </a:solidFill>
              </a:rPr>
              <a:t>V</a:t>
            </a:r>
            <a:r>
              <a:rPr lang="en-US" sz="2800" dirty="0" smtClean="0">
                <a:solidFill>
                  <a:schemeClr val="tx2"/>
                </a:solidFill>
              </a:rPr>
              <a:t>ariation: GWAS of Lipid Levels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57 genome-wide significant loci </a:t>
            </a: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US" sz="1600" dirty="0" err="1">
                <a:solidFill>
                  <a:schemeClr val="tx2"/>
                </a:solidFill>
              </a:rPr>
              <a:t>Willer</a:t>
            </a:r>
            <a:r>
              <a:rPr lang="en-US" sz="1600" dirty="0">
                <a:solidFill>
                  <a:schemeClr val="tx2"/>
                </a:solidFill>
              </a:rPr>
              <a:t> et al 2013)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6" y="1547661"/>
            <a:ext cx="1218710" cy="469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94" y="1338902"/>
            <a:ext cx="5633346" cy="5519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8315" y="4947015"/>
            <a:ext cx="728081" cy="504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62895" y="1237935"/>
            <a:ext cx="554989" cy="222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00220" y="5125483"/>
            <a:ext cx="320187" cy="222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80746" y="4733619"/>
            <a:ext cx="533646" cy="975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3359396" y="1273886"/>
            <a:ext cx="320187" cy="14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34381" y="6345519"/>
            <a:ext cx="25742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Modified from: </a:t>
            </a:r>
            <a:r>
              <a:rPr lang="en-US" sz="1400" dirty="0" err="1" smtClean="0"/>
              <a:t>Willer</a:t>
            </a:r>
            <a:r>
              <a:rPr lang="en-US" sz="1400" dirty="0" smtClean="0"/>
              <a:t> et al 2013, </a:t>
            </a:r>
          </a:p>
          <a:p>
            <a:pPr algn="r"/>
            <a:r>
              <a:rPr lang="en-US" sz="1400" dirty="0" err="1" smtClean="0"/>
              <a:t>Dron</a:t>
            </a:r>
            <a:r>
              <a:rPr lang="en-US" sz="1400" dirty="0" smtClean="0"/>
              <a:t> et al 2016</a:t>
            </a:r>
            <a:endParaRPr lang="en-US" sz="1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629666" y="3450003"/>
            <a:ext cx="2045454" cy="987796"/>
            <a:chOff x="4629666" y="3450003"/>
            <a:chExt cx="2045454" cy="987796"/>
          </a:xfrm>
        </p:grpSpPr>
        <p:sp>
          <p:nvSpPr>
            <p:cNvPr id="18" name="Rectangle 17"/>
            <p:cNvSpPr/>
            <p:nvPr/>
          </p:nvSpPr>
          <p:spPr>
            <a:xfrm>
              <a:off x="6051529" y="3991273"/>
              <a:ext cx="357541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87207" y="3738137"/>
              <a:ext cx="498658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9666" y="3450003"/>
              <a:ext cx="357541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09028" y="3738137"/>
              <a:ext cx="357541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87025" y="4114649"/>
              <a:ext cx="525946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05268" y="3738137"/>
              <a:ext cx="469852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29666" y="4267049"/>
              <a:ext cx="525946" cy="1707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37835" y="1567981"/>
            <a:ext cx="912884" cy="4165439"/>
            <a:chOff x="7437835" y="1567981"/>
            <a:chExt cx="912884" cy="4165439"/>
          </a:xfrm>
        </p:grpSpPr>
        <p:sp>
          <p:nvSpPr>
            <p:cNvPr id="35" name="Rectangle 34"/>
            <p:cNvSpPr/>
            <p:nvPr/>
          </p:nvSpPr>
          <p:spPr>
            <a:xfrm>
              <a:off x="7437835" y="1567981"/>
              <a:ext cx="615996" cy="23453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47995" y="1832141"/>
              <a:ext cx="615996" cy="23453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68315" y="2340141"/>
              <a:ext cx="615996" cy="23453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68314" y="3386214"/>
              <a:ext cx="873045" cy="43394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55106" y="3102459"/>
              <a:ext cx="615996" cy="23453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77674" y="4172183"/>
              <a:ext cx="873045" cy="43394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5265" y="5498881"/>
              <a:ext cx="876093" cy="23453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637901" y="1175615"/>
            <a:ext cx="239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Monogenic genes for LDL</a:t>
            </a:r>
            <a:endParaRPr lang="en-US" sz="1600" i="1" u="sng" dirty="0"/>
          </a:p>
        </p:txBody>
      </p:sp>
      <p:sp>
        <p:nvSpPr>
          <p:cNvPr id="53" name="TextBox 52"/>
          <p:cNvSpPr txBox="1"/>
          <p:nvPr/>
        </p:nvSpPr>
        <p:spPr>
          <a:xfrm>
            <a:off x="5414745" y="4962923"/>
            <a:ext cx="1300281" cy="30777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LDL cholesterol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987207" y="1756685"/>
            <a:ext cx="12335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cholesterol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9898" y="2003502"/>
            <a:ext cx="4147309" cy="113877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significant loci only explain ~20% </a:t>
            </a:r>
          </a:p>
          <a:p>
            <a:r>
              <a:rPr lang="en-US" dirty="0" smtClean="0"/>
              <a:t>of heritability of LDL </a:t>
            </a:r>
          </a:p>
          <a:p>
            <a:r>
              <a:rPr lang="en-US" dirty="0" smtClean="0"/>
              <a:t>All loci together explain about ~80% </a:t>
            </a:r>
          </a:p>
          <a:p>
            <a:r>
              <a:rPr lang="en-US" sz="1400" dirty="0" smtClean="0"/>
              <a:t>(Shi…</a:t>
            </a:r>
            <a:r>
              <a:rPr lang="en-US" sz="1400" dirty="0" err="1" smtClean="0"/>
              <a:t>Pasaniuc</a:t>
            </a:r>
            <a:r>
              <a:rPr lang="en-US" sz="1400" dirty="0" smtClean="0"/>
              <a:t> 2016)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549138" y="1557821"/>
            <a:ext cx="108980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HDL cholesterol</a:t>
            </a:r>
            <a:endParaRPr lang="en-US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2376087" y="4971594"/>
            <a:ext cx="97975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Triglycerides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22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085" y="68190"/>
            <a:ext cx="9316829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For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a wide variety of traits and diseases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: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91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Heritability </a:t>
            </a:r>
            <a:r>
              <a:rPr lang="en-US" dirty="0">
                <a:cs typeface="Calibri"/>
              </a:rPr>
              <a:t>is spread extremely widely across the </a:t>
            </a:r>
            <a:r>
              <a:rPr lang="en-US" dirty="0" smtClean="0">
                <a:cs typeface="Calibri"/>
              </a:rPr>
              <a:t>genome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>
                <a:cs typeface="Calibri"/>
              </a:rPr>
              <a:t>Genes with trait-relevant functions only contribute a small fraction of the total disease risk</a:t>
            </a:r>
          </a:p>
          <a:p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Low frequency-large effect variants often have clearer enrichment in relevant gene sets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Contributing </a:t>
            </a:r>
            <a:r>
              <a:rPr lang="en-US" dirty="0">
                <a:cs typeface="Calibri"/>
              </a:rPr>
              <a:t>variants </a:t>
            </a:r>
            <a:r>
              <a:rPr lang="en-US" dirty="0" smtClean="0">
                <a:cs typeface="Calibri"/>
              </a:rPr>
              <a:t>are highly concentrated in </a:t>
            </a:r>
            <a:r>
              <a:rPr lang="en-US" dirty="0">
                <a:cs typeface="Calibri"/>
              </a:rPr>
              <a:t>regions that are </a:t>
            </a:r>
            <a:r>
              <a:rPr lang="en-US" dirty="0" smtClean="0">
                <a:cs typeface="Calibri"/>
              </a:rPr>
              <a:t>active chromatin </a:t>
            </a:r>
            <a:r>
              <a:rPr lang="en-US" dirty="0">
                <a:cs typeface="Calibri"/>
              </a:rPr>
              <a:t>in relevant </a:t>
            </a:r>
            <a:r>
              <a:rPr lang="en-US" dirty="0" smtClean="0">
                <a:cs typeface="Calibri"/>
              </a:rPr>
              <a:t>tissues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 smtClean="0">
                <a:cs typeface="Calibri"/>
              </a:rPr>
              <a:t>	           </a:t>
            </a:r>
            <a:r>
              <a:rPr lang="en-US" sz="2600" dirty="0" smtClean="0">
                <a:cs typeface="Calibri"/>
              </a:rPr>
              <a:t>(Implies that most effects mediated through gene regulation)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3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991678"/>
            <a:ext cx="8585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So how should we conceptualize the molecular links from genetic variation to complex traits?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1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5146"/>
            <a:ext cx="8229600" cy="4819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3 types of genes: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Tier 1: </a:t>
            </a:r>
            <a:r>
              <a:rPr lang="en-US" sz="2400" u="sng" dirty="0">
                <a:latin typeface="Calibri"/>
                <a:cs typeface="Calibri"/>
              </a:rPr>
              <a:t>C</a:t>
            </a:r>
            <a:r>
              <a:rPr lang="en-US" sz="2400" u="sng" dirty="0" smtClean="0">
                <a:latin typeface="Calibri"/>
                <a:cs typeface="Calibri"/>
              </a:rPr>
              <a:t>ore genes: </a:t>
            </a:r>
            <a:r>
              <a:rPr lang="en-US" sz="2400" dirty="0" smtClean="0">
                <a:latin typeface="Calibri"/>
                <a:cs typeface="Calibri"/>
              </a:rPr>
              <a:t>direct roles in disease</a:t>
            </a:r>
          </a:p>
          <a:p>
            <a:r>
              <a:rPr lang="en-US" sz="2400" dirty="0" smtClean="0">
                <a:latin typeface="Calibri"/>
                <a:cs typeface="Calibri"/>
              </a:rPr>
              <a:t>Tier 2: </a:t>
            </a:r>
            <a:r>
              <a:rPr lang="en-US" sz="2400" u="sng" dirty="0" smtClean="0">
                <a:latin typeface="Calibri"/>
                <a:cs typeface="Calibri"/>
              </a:rPr>
              <a:t>Peripheral genes:</a:t>
            </a:r>
            <a:r>
              <a:rPr lang="en-US" sz="2400" dirty="0" smtClean="0">
                <a:latin typeface="Calibri"/>
                <a:cs typeface="Calibri"/>
              </a:rPr>
              <a:t> essentially all other expressed genes can trans-regulate core genes</a:t>
            </a:r>
          </a:p>
          <a:p>
            <a:r>
              <a:rPr lang="en-US" sz="2400" dirty="0" smtClean="0">
                <a:latin typeface="Calibri"/>
                <a:cs typeface="Calibri"/>
              </a:rPr>
              <a:t>Tier 3: </a:t>
            </a:r>
            <a:r>
              <a:rPr lang="en-US" sz="2400" u="sng" dirty="0" smtClean="0">
                <a:latin typeface="Calibri"/>
                <a:cs typeface="Calibri"/>
              </a:rPr>
              <a:t>Genes not expressed </a:t>
            </a:r>
            <a:r>
              <a:rPr lang="en-US" sz="2400" dirty="0" smtClean="0">
                <a:latin typeface="Calibri"/>
                <a:cs typeface="Calibri"/>
              </a:rPr>
              <a:t>in the “right” cell types do not contribute to heritability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Most phenotypic variance is due to regulatory variation in peripheral genes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673" y="412387"/>
            <a:ext cx="48487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7375E"/>
                </a:solidFill>
                <a:cs typeface="Calibri"/>
              </a:rPr>
              <a:t>Our model </a:t>
            </a:r>
            <a:r>
              <a:rPr lang="en-US" sz="2800" dirty="0">
                <a:solidFill>
                  <a:srgbClr val="17375E"/>
                </a:solidFill>
                <a:cs typeface="Calibri"/>
              </a:rPr>
              <a:t>to describe the data: </a:t>
            </a:r>
          </a:p>
          <a:p>
            <a:r>
              <a:rPr lang="en-US" sz="2800" dirty="0">
                <a:solidFill>
                  <a:srgbClr val="17375E"/>
                </a:solidFill>
                <a:cs typeface="Calibri"/>
              </a:rPr>
              <a:t>The “</a:t>
            </a:r>
            <a:r>
              <a:rPr lang="en-US" sz="2800" i="1" dirty="0" err="1" smtClean="0">
                <a:solidFill>
                  <a:srgbClr val="17375E"/>
                </a:solidFill>
                <a:cs typeface="Calibri"/>
              </a:rPr>
              <a:t>omnigenic</a:t>
            </a:r>
            <a:r>
              <a:rPr lang="en-US" sz="2800" i="1" dirty="0" smtClean="0">
                <a:solidFill>
                  <a:srgbClr val="17375E"/>
                </a:solidFill>
                <a:cs typeface="Calibri"/>
              </a:rPr>
              <a:t>” </a:t>
            </a:r>
            <a:r>
              <a:rPr lang="en-US" sz="2800" dirty="0" smtClean="0">
                <a:solidFill>
                  <a:srgbClr val="17375E"/>
                </a:solidFill>
                <a:cs typeface="Calibri"/>
              </a:rPr>
              <a:t>model</a:t>
            </a:r>
            <a:endParaRPr lang="en-US" sz="2800" dirty="0">
              <a:solidFill>
                <a:srgbClr val="17375E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0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39053</TotalTime>
  <Words>1113</Words>
  <Application>Microsoft Macintosh PowerPoint</Application>
  <PresentationFormat>On-screen Show (4:3)</PresentationFormat>
  <Paragraphs>166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Omnigenic architecture of human complex traits</vt:lpstr>
      <vt:lpstr>Questions:   1. Why do the lead hits for any given trait contribute so little heritability?   2. Why does so much of the genome contribute to heritability? </vt:lpstr>
      <vt:lpstr>Example #1: Schizophrenia</vt:lpstr>
      <vt:lpstr>Example #2:  What about a potentially simpler trait: lipid levels? (LDL, HDL and triglycerides)</vt:lpstr>
      <vt:lpstr>Monogenic lipid disorders ~2 dozen major effect loci  </vt:lpstr>
      <vt:lpstr>Common Variation: GWAS of Lipid Levels 57 genome-wide significant loci (Willer et al 2013) </vt:lpstr>
      <vt:lpstr>For a wide variety of traits and diseases:</vt:lpstr>
      <vt:lpstr>So how should we conceptualize the molecular links from genetic variation to complex traits?</vt:lpstr>
      <vt:lpstr>PowerPoint Presentation</vt:lpstr>
      <vt:lpstr>Hypothesis: Peripheral genes outnumber core genes by ~100:1, and likely dominate the phenotypic variance through weak effects rippling through gene networks </vt:lpstr>
      <vt:lpstr>cis and trans regulation of core genes</vt:lpstr>
      <vt:lpstr>cis and trans regulation of core genes</vt:lpstr>
      <vt:lpstr>cis and trans regulation of core genes</vt:lpstr>
      <vt:lpstr>How much of expression variance is due to cis vs trans effects?</vt:lpstr>
      <vt:lpstr>Literature review:  genetic variance in gene expression </vt:lpstr>
      <vt:lpstr>cis and trans regulation of core genes</vt:lpstr>
      <vt:lpstr>But trans eQTLs have very small effect sizes compared to cis</vt:lpstr>
      <vt:lpstr>PowerPoint Presentation</vt:lpstr>
      <vt:lpstr>PowerPoint Presentation</vt:lpstr>
      <vt:lpstr>PowerPoint Presentation</vt:lpstr>
      <vt:lpstr>One last question: why do core genes contribute so little heritability to any given trait?</vt:lpstr>
      <vt:lpstr>A simple phenotype model based on expression of core genes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Pritchard</dc:creator>
  <cp:keywords/>
  <dc:description/>
  <cp:lastModifiedBy>Jonathan Pritchard</cp:lastModifiedBy>
  <cp:revision>321</cp:revision>
  <dcterms:created xsi:type="dcterms:W3CDTF">2018-01-10T21:46:13Z</dcterms:created>
  <dcterms:modified xsi:type="dcterms:W3CDTF">2018-05-01T17:01:14Z</dcterms:modified>
  <cp:category/>
</cp:coreProperties>
</file>