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78" r:id="rId2"/>
    <p:sldMasterId id="2147483793" r:id="rId3"/>
    <p:sldMasterId id="2147483822" r:id="rId4"/>
    <p:sldMasterId id="2147483834" r:id="rId5"/>
    <p:sldMasterId id="2147483930" r:id="rId6"/>
    <p:sldMasterId id="2147483968" r:id="rId7"/>
    <p:sldMasterId id="2147483980" r:id="rId8"/>
    <p:sldMasterId id="2147483992" r:id="rId9"/>
    <p:sldMasterId id="2147484018" r:id="rId10"/>
  </p:sldMasterIdLst>
  <p:notesMasterIdLst>
    <p:notesMasterId r:id="rId63"/>
  </p:notesMasterIdLst>
  <p:handoutMasterIdLst>
    <p:handoutMasterId r:id="rId64"/>
  </p:handoutMasterIdLst>
  <p:sldIdLst>
    <p:sldId id="511" r:id="rId11"/>
    <p:sldId id="400" r:id="rId12"/>
    <p:sldId id="3870" r:id="rId13"/>
    <p:sldId id="4189" r:id="rId14"/>
    <p:sldId id="4087" r:id="rId15"/>
    <p:sldId id="390" r:id="rId16"/>
    <p:sldId id="304" r:id="rId17"/>
    <p:sldId id="4263" r:id="rId18"/>
    <p:sldId id="4272" r:id="rId19"/>
    <p:sldId id="4264" r:id="rId20"/>
    <p:sldId id="392" r:id="rId21"/>
    <p:sldId id="4268" r:id="rId22"/>
    <p:sldId id="4269" r:id="rId23"/>
    <p:sldId id="4270" r:id="rId24"/>
    <p:sldId id="4185" r:id="rId25"/>
    <p:sldId id="4274" r:id="rId26"/>
    <p:sldId id="4276" r:id="rId27"/>
    <p:sldId id="393" r:id="rId28"/>
    <p:sldId id="4180" r:id="rId29"/>
    <p:sldId id="498" r:id="rId30"/>
    <p:sldId id="4275" r:id="rId31"/>
    <p:sldId id="4167" r:id="rId32"/>
    <p:sldId id="394" r:id="rId33"/>
    <p:sldId id="4187" r:id="rId34"/>
    <p:sldId id="4186" r:id="rId35"/>
    <p:sldId id="302" r:id="rId36"/>
    <p:sldId id="4184" r:id="rId37"/>
    <p:sldId id="4267" r:id="rId38"/>
    <p:sldId id="350" r:id="rId39"/>
    <p:sldId id="257" r:id="rId40"/>
    <p:sldId id="4265" r:id="rId41"/>
    <p:sldId id="4196" r:id="rId42"/>
    <p:sldId id="306" r:id="rId43"/>
    <p:sldId id="303" r:id="rId44"/>
    <p:sldId id="4200" r:id="rId45"/>
    <p:sldId id="395" r:id="rId46"/>
    <p:sldId id="353" r:id="rId47"/>
    <p:sldId id="4130" r:id="rId48"/>
    <p:sldId id="4266" r:id="rId49"/>
    <p:sldId id="396" r:id="rId50"/>
    <p:sldId id="305" r:id="rId51"/>
    <p:sldId id="4273" r:id="rId52"/>
    <p:sldId id="4201" r:id="rId53"/>
    <p:sldId id="4202" r:id="rId54"/>
    <p:sldId id="307" r:id="rId55"/>
    <p:sldId id="256" r:id="rId56"/>
    <p:sldId id="397" r:id="rId57"/>
    <p:sldId id="4271" r:id="rId58"/>
    <p:sldId id="525" r:id="rId59"/>
    <p:sldId id="441" r:id="rId60"/>
    <p:sldId id="399" r:id="rId61"/>
    <p:sldId id="293" r:id="rId62"/>
  </p:sldIdLst>
  <p:sldSz cx="12192000" cy="6858000"/>
  <p:notesSz cx="7315200" cy="96012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660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Eric (NIH/NHGRI) [E]" initials="GE([" lastIdx="2" clrIdx="0">
    <p:extLst>
      <p:ext uri="{19B8F6BF-5375-455C-9EA6-DF929625EA0E}">
        <p15:presenceInfo xmlns:p15="http://schemas.microsoft.com/office/powerpoint/2012/main" userId="S::egreen@nih.gov::4d20f258-3b96-4f9c-84cf-82180621a0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81"/>
    <a:srgbClr val="99FF66"/>
    <a:srgbClr val="B5198C"/>
    <a:srgbClr val="000066"/>
    <a:srgbClr val="000000"/>
    <a:srgbClr val="02102A"/>
    <a:srgbClr val="032251"/>
    <a:srgbClr val="00174E"/>
    <a:srgbClr val="052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28" autoAdjust="0"/>
    <p:restoredTop sz="47387" autoAdjust="0"/>
  </p:normalViewPr>
  <p:slideViewPr>
    <p:cSldViewPr snapToGrid="0">
      <p:cViewPr varScale="1">
        <p:scale>
          <a:sx n="34" d="100"/>
          <a:sy n="34" d="100"/>
        </p:scale>
        <p:origin x="1632" y="21"/>
      </p:cViewPr>
      <p:guideLst>
        <p:guide orient="horz" pos="672"/>
        <p:guide pos="660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21774"/>
    </p:cViewPr>
  </p:sorterViewPr>
  <p:notesViewPr>
    <p:cSldViewPr snapToGrid="0" snapToObjects="1">
      <p:cViewPr varScale="1">
        <p:scale>
          <a:sx n="56" d="100"/>
          <a:sy n="56" d="100"/>
        </p:scale>
        <p:origin x="2496" y="33"/>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r>
              <a:rPr lang="en-US" b="1" dirty="0"/>
              <a:t>Eric Green, M.D., Ph.D.</a:t>
            </a:r>
          </a:p>
          <a:p>
            <a:r>
              <a:rPr lang="en-US" b="1" dirty="0"/>
              <a:t>Director, NHGRI</a:t>
            </a:r>
          </a:p>
        </p:txBody>
      </p:sp>
      <p:sp>
        <p:nvSpPr>
          <p:cNvPr id="4" name="Footer Placeholder 3"/>
          <p:cNvSpPr>
            <a:spLocks noGrp="1"/>
          </p:cNvSpPr>
          <p:nvPr>
            <p:ph type="ftr" sz="quarter" idx="2"/>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6639" tIns="48320" rIns="96639" bIns="48320" rtlCol="0" anchor="b"/>
          <a:lstStyle>
            <a:lvl1pPr algn="r">
              <a:defRPr sz="1200"/>
            </a:lvl1pPr>
          </a:lstStyle>
          <a:p>
            <a:fld id="{B7259673-AA67-854A-A18B-D6B0120892BF}" type="slidenum">
              <a:rPr lang="en-US" smtClean="0"/>
              <a:t>‹#›</a:t>
            </a:fld>
            <a:endParaRPr lang="en-US"/>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8C401791-AF4A-434F-A100-3EAE938867AD}" type="datetimeFigureOut">
              <a:rPr lang="en-US" smtClean="0"/>
              <a:t>5/16/2021</a:t>
            </a:fld>
            <a:endParaRPr lang="en-US"/>
          </a:p>
        </p:txBody>
      </p:sp>
      <p:sp>
        <p:nvSpPr>
          <p:cNvPr id="4" name="Slide Image Placeholder 3"/>
          <p:cNvSpPr>
            <a:spLocks noGrp="1" noRot="1" noChangeAspect="1"/>
          </p:cNvSpPr>
          <p:nvPr>
            <p:ph type="sldImg" idx="2"/>
          </p:nvPr>
        </p:nvSpPr>
        <p:spPr>
          <a:xfrm>
            <a:off x="512763" y="479425"/>
            <a:ext cx="6380162" cy="3589338"/>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840660" y="4227658"/>
            <a:ext cx="5724939" cy="4249711"/>
          </a:xfrm>
          <a:prstGeom prst="rect">
            <a:avLst/>
          </a:prstGeom>
        </p:spPr>
        <p:txBody>
          <a:bodyPr vert="horz" lIns="96639" tIns="48320" rIns="96639" bIns="483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b="1">
                <a:latin typeface="Arial" panose="020B0604020202020204" pitchFamily="34" charset="0"/>
                <a:cs typeface="Arial" panose="020B0604020202020204" pitchFamily="34" charset="0"/>
              </a:defRPr>
            </a:lvl1pPr>
          </a:lstStyle>
          <a:p>
            <a:fld id="{8278BAFF-ADEB-4744-BC7F-43E9D31D4077}" type="slidenum">
              <a:rPr lang="en-US" smtClean="0"/>
              <a:pPr/>
              <a:t>‹#›</a:t>
            </a:fld>
            <a:endParaRPr lang="en-US" dirty="0"/>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121917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828754"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2438339"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81013"/>
            <a:ext cx="6403975" cy="3602037"/>
          </a:xfrm>
        </p:spPr>
      </p:sp>
      <p:sp>
        <p:nvSpPr>
          <p:cNvPr id="3" name="Notes Placeholder 2"/>
          <p:cNvSpPr>
            <a:spLocks noGrp="1"/>
          </p:cNvSpPr>
          <p:nvPr>
            <p:ph type="body" idx="1"/>
          </p:nvPr>
        </p:nvSpPr>
        <p:spPr>
          <a:xfrm>
            <a:off x="795135" y="4256662"/>
            <a:ext cx="5724939" cy="4249711"/>
          </a:xfrm>
        </p:spPr>
        <p:txBody>
          <a:bodyPr/>
          <a:lstStyle/>
          <a:p>
            <a:pPr defTabSz="992273">
              <a:defRPr/>
            </a:pPr>
            <a:r>
              <a:rPr lang="en-US" dirty="0"/>
              <a:t>I would like to again welcome all of you to this Open Session of the National Advisory Council for Human Genome Research meeting. As you can see, the current situation with the COVID-19 pandemic has once again led me to give my Director’s Report while sitting all alone in my conference room. In addition (and to accommodate a shorter Council meeting), my Director’s Report is a bit briefer than the norm. Nonetheless, it contains an informative collection of updates that we wanted to share with you. </a:t>
            </a:r>
          </a:p>
          <a:p>
            <a:pPr defTabSz="992273">
              <a:defRPr/>
            </a:pPr>
            <a:endParaRPr lang="en-US" dirty="0"/>
          </a:p>
          <a:p>
            <a:pPr defTabSz="992273">
              <a:defRPr/>
            </a:pPr>
            <a:r>
              <a:rPr lang="en-US" dirty="0"/>
              <a:t>As with the rest of the Open Session, my Director’s Report presentation is being videotaped, and that recording will be made available as a permanent archive on NHGRI’s website (genome.gov).</a:t>
            </a:r>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a:xfrm>
            <a:off x="731520" y="4275962"/>
            <a:ext cx="5852160" cy="4320540"/>
          </a:xfrm>
        </p:spPr>
        <p:txBody>
          <a:bodyPr/>
          <a:lstStyle/>
          <a:p>
            <a:r>
              <a:rPr lang="en-US" dirty="0"/>
              <a:t>A number of NHGRI staff members have volunteered to support the Administration for Children and Families (or ACF), which is part of the Department of Health and Human Services, through the Unaccompanied Children’s Program at our southern border. As of today, 10 NHGRI staff members have volunteered their time and energy to this effort, and 1 NHGRI Commissioned Officer has been deployed on a long-term assignment. </a:t>
            </a:r>
          </a:p>
          <a:p>
            <a:endParaRPr lang="en-US" dirty="0"/>
          </a:p>
          <a:p>
            <a:r>
              <a:rPr lang="en-US" dirty="0"/>
              <a:t>NIH has well over 200 volunteers, who are being deployed to locations across the United States for 2-8 weeks at a time. Each volunteer first travels to a Personnel Mobilization Center in Dallas, Texas initially, and is later sent to another location (such as San Diego, California; San Antonio and Fort Bliss, Texas; Erie, Pennsylvania; and Miami, Florida, with new sites being added across the country as the program continues). Volunteers are providing logistical support, clinical support, and general oversight of the children until they can be placed with their families in the United States. It is a tough assignment, as you can imagine, but it can also be extremely rewarding. I am very impressed, although not surprised, to see such a giving spirit from the NHGRI staff. </a:t>
            </a:r>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a:xfrm>
            <a:off x="457200" y="447675"/>
            <a:ext cx="6400800" cy="3600450"/>
          </a:xfrm>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19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xfrm>
            <a:off x="795133" y="4222579"/>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general NIH updates.</a:t>
            </a:r>
          </a:p>
        </p:txBody>
      </p:sp>
      <p:sp>
        <p:nvSpPr>
          <p:cNvPr id="5" name="Slide Number Placeholder 3">
            <a:extLst>
              <a:ext uri="{FF2B5EF4-FFF2-40B4-BE49-F238E27FC236}">
                <a16:creationId xmlns:a16="http://schemas.microsoft.com/office/drawing/2014/main" id="{1E26A39F-B85B-4D7C-817D-E0FCA9D1207D}"/>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a:xfrm>
            <a:off x="731520" y="4224215"/>
            <a:ext cx="5724939" cy="4249711"/>
          </a:xfrm>
        </p:spPr>
        <p:txBody>
          <a:bodyPr/>
          <a:lstStyle/>
          <a:p>
            <a:pPr defTabSz="609496">
              <a:defRPr/>
            </a:pPr>
            <a:r>
              <a:rPr lang="en-US" dirty="0"/>
              <a:t>Xavier Becerra was recently sworn in as the 25</a:t>
            </a:r>
            <a:r>
              <a:rPr lang="en-US" sz="1500" baseline="30000" dirty="0"/>
              <a:t>th</a:t>
            </a:r>
            <a:r>
              <a:rPr lang="en-US" dirty="0"/>
              <a:t> Secretary of the Department of Health and Human Services and the first Latino to hold the office in the history of the United States. As Secretary, he will focus on ensuring that all Americans have health security and access to healthcare. Previously, Secretary Becerra served 12 terms in Congress as a member of the U.S. House of Representatives and later served as Attorney General of the state of California.</a:t>
            </a:r>
          </a:p>
          <a:p>
            <a:pPr defTabSz="609496">
              <a:defRPr/>
            </a:pPr>
            <a:endParaRPr lang="en-US" dirty="0"/>
          </a:p>
          <a:p>
            <a:pPr defTabSz="609496">
              <a:defRPr/>
            </a:pPr>
            <a:r>
              <a:rPr lang="en-US" dirty="0"/>
              <a:t>Of note, while a member of the U.S. House of Representatives, he also served on the Smithsonian Board of Regents at the time when NHGRI forged its partnership with the Smithsonian’s National Museum of Natural History to create the exhibition </a:t>
            </a:r>
            <a:r>
              <a:rPr lang="en-US" i="1" dirty="0"/>
              <a:t>Genome: Unlocking Life’s Code</a:t>
            </a:r>
            <a:r>
              <a:rPr lang="en-US" dirty="0"/>
              <a:t>. The Board had to formally approve that partnership, and so I personally interacted with the then-Congressman at that time. I can tell you that he was very excited about genomics in general and the new genomics exhibition in particular, being extremely committed to supporting efforts for educating the general public about important new areas of science and medicine. </a:t>
            </a:r>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a:xfrm>
            <a:off x="457200" y="487363"/>
            <a:ext cx="6400800" cy="3600450"/>
          </a:xfrm>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09316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78BAE-8678-4DF8-8274-F668BA51212A}"/>
              </a:ext>
            </a:extLst>
          </p:cNvPr>
          <p:cNvSpPr>
            <a:spLocks noGrp="1"/>
          </p:cNvSpPr>
          <p:nvPr>
            <p:ph type="body" idx="1"/>
          </p:nvPr>
        </p:nvSpPr>
        <p:spPr>
          <a:xfrm>
            <a:off x="731520" y="4211278"/>
            <a:ext cx="5852160" cy="4320540"/>
          </a:xfrm>
        </p:spPr>
        <p:txBody>
          <a:bodyPr/>
          <a:lstStyle/>
          <a:p>
            <a:pPr defTabSz="609496">
              <a:defRPr/>
            </a:pPr>
            <a:r>
              <a:rPr lang="en-US" dirty="0"/>
              <a:t>Last month, Chris Austin departed as Director of the National Center for Advancing Translational Sciences (or NCATS). As Founding Director of NCATS, Chris led the Center’s efforts to transform translation from an empirical process into a predictive science. Prior to the establishment of NCATS, Chris was Senior Advisor and Director of the NIH Center for Translational Therapeutics, which was hosted by NHGRI.</a:t>
            </a:r>
          </a:p>
          <a:p>
            <a:pPr defTabSz="609496">
              <a:defRPr/>
            </a:pPr>
            <a:endParaRPr lang="en-US" dirty="0"/>
          </a:p>
          <a:p>
            <a:pPr defTabSz="609496">
              <a:defRPr/>
            </a:pPr>
            <a:r>
              <a:rPr lang="en-US" dirty="0"/>
              <a:t>In his new position, Chris will become CEO-partner at Flagship Pioneering, a life science platforms company in Cambridge, Massachusetts.</a:t>
            </a:r>
          </a:p>
          <a:p>
            <a:pPr defTabSz="609496">
              <a:defRPr/>
            </a:pPr>
            <a:endParaRPr lang="en-US" dirty="0"/>
          </a:p>
          <a:p>
            <a:pPr defTabSz="609496">
              <a:defRPr/>
            </a:pPr>
            <a:r>
              <a:rPr lang="en-US" dirty="0"/>
              <a:t>* Joni Rutter will serve as Acting Director of NCATS while a national search is conducted for a new NCATS Director. </a:t>
            </a:r>
          </a:p>
        </p:txBody>
      </p:sp>
      <p:sp>
        <p:nvSpPr>
          <p:cNvPr id="3" name="Slide Image Placeholder 2">
            <a:extLst>
              <a:ext uri="{FF2B5EF4-FFF2-40B4-BE49-F238E27FC236}">
                <a16:creationId xmlns:a16="http://schemas.microsoft.com/office/drawing/2014/main" id="{1B99DA64-E89F-44CA-B9EE-086B87D89804}"/>
              </a:ext>
            </a:extLst>
          </p:cNvPr>
          <p:cNvSpPr>
            <a:spLocks noGrp="1" noRot="1" noChangeAspect="1"/>
          </p:cNvSpPr>
          <p:nvPr>
            <p:ph type="sldImg"/>
          </p:nvPr>
        </p:nvSpPr>
        <p:spPr>
          <a:xfrm>
            <a:off x="457200" y="473075"/>
            <a:ext cx="6400800" cy="3600450"/>
          </a:xfrm>
        </p:spPr>
      </p:sp>
      <p:sp>
        <p:nvSpPr>
          <p:cNvPr id="4" name="Slide Number Placeholder 3">
            <a:extLst>
              <a:ext uri="{FF2B5EF4-FFF2-40B4-BE49-F238E27FC236}">
                <a16:creationId xmlns:a16="http://schemas.microsoft.com/office/drawing/2014/main" id="{A61C14B3-8A9A-4C0A-BBC4-442F378C9C37}"/>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892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811478" y="4171775"/>
            <a:ext cx="5836767" cy="4249711"/>
          </a:xfrm>
        </p:spPr>
        <p:txBody>
          <a:bodyPr/>
          <a:lstStyle/>
          <a:p>
            <a:r>
              <a:rPr lang="en-US" dirty="0"/>
              <a:t>In March, NIH Director Francis Collins announced expansive new efforts for all of NIH to support equity, diversity, and inclusion in science. Organized as a multi-faceted initiative called UNITE, these efforts aim to address structural racism in biomedical research with the goal of ending racial inequities. The primary goals of the UNITE initiative are:</a:t>
            </a:r>
          </a:p>
          <a:p>
            <a:r>
              <a:rPr lang="en-US" dirty="0"/>
              <a:t> </a:t>
            </a:r>
          </a:p>
          <a:p>
            <a:r>
              <a:rPr lang="en-US" dirty="0"/>
              <a:t>* U — Understanding stakeholder experiences through listening and learning.</a:t>
            </a:r>
          </a:p>
          <a:p>
            <a:r>
              <a:rPr lang="en-US" dirty="0"/>
              <a:t>* N — New research on health disparities, minority health, and health equity.</a:t>
            </a:r>
          </a:p>
          <a:p>
            <a:r>
              <a:rPr lang="en-US" dirty="0"/>
              <a:t>* I — Improving the NIH culture and structure for equity, inclusion, and excellence</a:t>
            </a:r>
          </a:p>
          <a:p>
            <a:r>
              <a:rPr lang="en-US" dirty="0"/>
              <a:t>* T — Transparency, communication, and accountability with our internal and external stakeholders.</a:t>
            </a:r>
          </a:p>
          <a:p>
            <a:r>
              <a:rPr lang="en-US" dirty="0"/>
              <a:t>* E — Extramural research ecosystem: changing policy, culture, and structure to promote workforce diversity.</a:t>
            </a:r>
          </a:p>
          <a:p>
            <a:endParaRPr lang="en-US" dirty="0"/>
          </a:p>
          <a:p>
            <a:r>
              <a:rPr lang="en-US" dirty="0"/>
              <a:t>NIH is committed to instituting new ways to support diversity, equity, and inclusion, as well as identifying and dismantling any policies and practices that may harm our workforce and our science. You can expect to be hearing more about the UNITE initiative, as well as the programs and policies that emanate from it, in the coming months.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737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642049" y="4175168"/>
            <a:ext cx="5872222" cy="4114800"/>
          </a:xfrm>
        </p:spPr>
        <p:txBody>
          <a:bodyPr/>
          <a:lstStyle/>
          <a:p>
            <a:r>
              <a:rPr lang="en-US" dirty="0"/>
              <a:t>I would like to remind you that there are several government websites available that provide relevant information about COVID-19, such as those at NIH and at the Centers for Disease Control and Prevention. For NIH grantees and applicants, a COVID-19 resource is available on the NIH Grants and Funding website. In addition, NIH regularly issues news releases regarding COVID-19-related research findings, and NIH Director Francis Collins’s blog regularly provides an excellent source of updated information. </a:t>
            </a:r>
          </a:p>
          <a:p>
            <a:endParaRPr lang="en-US" dirty="0"/>
          </a:p>
          <a:p>
            <a:r>
              <a:rPr lang="en-US" dirty="0"/>
              <a:t>* A recent notice announced the continuation of the temporary extension of eligibility for the NIH K99/R00 Pathway to Independence Award during the COVID-19 pandemic. </a:t>
            </a:r>
          </a:p>
          <a:p>
            <a:endParaRPr lang="en-US" dirty="0"/>
          </a:p>
          <a:p>
            <a:r>
              <a:rPr lang="en-US" dirty="0"/>
              <a:t>* And a recently released funding opportunity aims to support “Social, Ethical, and Behavioral Implications Research on Disparities in COVID-19 Testing among Underserved and Vulnerable Populations.”</a:t>
            </a:r>
          </a:p>
          <a:p>
            <a:endParaRPr lang="en-US" dirty="0"/>
          </a:p>
          <a:p>
            <a:r>
              <a:rPr lang="en-US" dirty="0"/>
              <a:t>*Also, Mike Lauer, NIH Deputy Director for Extramural Research, recently posted COVID-19 extramural survey results on his blog “Open Mike.”</a:t>
            </a:r>
          </a:p>
          <a:p>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0433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7050" y="546100"/>
            <a:ext cx="6261100" cy="3521075"/>
          </a:xfrm>
          <a:prstGeom prst="rect">
            <a:avLst/>
          </a:prstGeom>
        </p:spPr>
      </p:sp>
      <p:sp>
        <p:nvSpPr>
          <p:cNvPr id="3" name="Notes Placeholder 2"/>
          <p:cNvSpPr>
            <a:spLocks noGrp="1"/>
          </p:cNvSpPr>
          <p:nvPr>
            <p:ph type="body" idx="1"/>
          </p:nvPr>
        </p:nvSpPr>
        <p:spPr>
          <a:xfrm>
            <a:off x="750467" y="4336324"/>
            <a:ext cx="5724939" cy="5264876"/>
          </a:xfrm>
        </p:spPr>
        <p:txBody>
          <a:bodyPr/>
          <a:lstStyle/>
          <a:p>
            <a:pPr defTabSz="983742" fontAlgn="base">
              <a:defRPr/>
            </a:pPr>
            <a:r>
              <a:rPr lang="en-US" dirty="0"/>
              <a:t>The May Council meeting is typically the time when I can provide an appropriations update that features the first versions of the House and Senate appropriations bills. This year, the President’s budget outline was unveiled in mid-April (rather than the more-typical February release date). This is the opening gambit for the appropriations process that reflects the White House priorities, with the featured numbers not yet having granularity at the level of individual NIH institutes and centers. A more detailed President’s budget is expected to be released on May 27, and this updated budget should include institute- and center-specific numbers. </a:t>
            </a:r>
          </a:p>
          <a:p>
            <a:pPr defTabSz="983742" fontAlgn="base">
              <a:defRPr/>
            </a:pPr>
            <a:endParaRPr lang="en-US" dirty="0"/>
          </a:p>
          <a:p>
            <a:r>
              <a:rPr lang="en-US" dirty="0"/>
              <a:t>What we know so far from the President’s budget outline is that the White House is proposing some notable increases. The Department of Health and Human Services is proposed to be funded at $133.7 billion, reflecting a 23% increase over the Fiscal Year 2021 enacted numbers. The ask for NIH is $51 billion, reflecting a $9 billion increase. Of that $9 billion increase, $6.5 billion is proposed for a new Advanced Research Projects Agency-Health (or ARPA-H), which would be modeled after the Defense Advanced Research Projects Agency (or DARPA) and would aim to drive transformational innovation in health research. That would leave $2.5 billion as the increase for the rest of NIH. </a:t>
            </a:r>
          </a:p>
          <a:p>
            <a:endParaRPr lang="en-US" dirty="0"/>
          </a:p>
          <a:p>
            <a:r>
              <a:rPr lang="en-US" dirty="0"/>
              <a:t>Of course, this all reflects the President’s proposal, and there will be many twists and turns in the appropriations process before we end up with a final Fiscal Year 2022 appropriation, so stay tuned (and put on your seat belts). </a:t>
            </a:r>
          </a:p>
        </p:txBody>
      </p:sp>
      <p:sp>
        <p:nvSpPr>
          <p:cNvPr id="6" name="Slide Number Placeholder 3">
            <a:extLst>
              <a:ext uri="{FF2B5EF4-FFF2-40B4-BE49-F238E27FC236}">
                <a16:creationId xmlns:a16="http://schemas.microsoft.com/office/drawing/2014/main" id="{52AF3FBC-26F2-4447-9633-F745B31EE031}"/>
              </a:ext>
            </a:extLst>
          </p:cNvPr>
          <p:cNvSpPr txBox="1">
            <a:spLocks/>
          </p:cNvSpPr>
          <p:nvPr/>
        </p:nvSpPr>
        <p:spPr>
          <a:xfrm>
            <a:off x="4662124" y="9830568"/>
            <a:ext cx="3566610" cy="524146"/>
          </a:xfrm>
          <a:prstGeom prst="rect">
            <a:avLst/>
          </a:prstGeom>
        </p:spPr>
        <p:txBody>
          <a:bodyPr vert="horz" lIns="106878" tIns="53441" rIns="106878" bIns="5344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68627" fontAlgn="base">
              <a:spcBef>
                <a:spcPct val="0"/>
              </a:spcBef>
              <a:spcAft>
                <a:spcPct val="0"/>
              </a:spcAft>
              <a:defRPr/>
            </a:pPr>
            <a:fld id="{5B6CE0F2-70EA-43E2-9B6A-D90CC32518E6}" type="slidenum">
              <a:rPr lang="en-US" b="1">
                <a:solidFill>
                  <a:srgbClr val="000000"/>
                </a:solidFill>
                <a:latin typeface="Arial" pitchFamily="34" charset="0"/>
              </a:rPr>
              <a:pPr defTabSz="1068627" fontAlgn="base">
                <a:spcBef>
                  <a:spcPct val="0"/>
                </a:spcBef>
                <a:spcAft>
                  <a:spcPct val="0"/>
                </a:spcAft>
                <a:defRPr/>
              </a:pPr>
              <a:t>16</a:t>
            </a:fld>
            <a:endParaRPr lang="en-US" b="1" dirty="0">
              <a:solidFill>
                <a:srgbClr val="000000"/>
              </a:solidFill>
              <a:latin typeface="Arial" pitchFamily="34" charset="0"/>
            </a:endParaRPr>
          </a:p>
        </p:txBody>
      </p:sp>
      <p:sp>
        <p:nvSpPr>
          <p:cNvPr id="5" name="Slide Number Placeholder 3">
            <a:extLst>
              <a:ext uri="{FF2B5EF4-FFF2-40B4-BE49-F238E27FC236}">
                <a16:creationId xmlns:a16="http://schemas.microsoft.com/office/drawing/2014/main" id="{75E3F7CD-763E-4EB6-AA9B-AA67EF2AA240}"/>
              </a:ext>
            </a:extLst>
          </p:cNvPr>
          <p:cNvSpPr txBox="1">
            <a:spLocks/>
          </p:cNvSpPr>
          <p:nvPr/>
        </p:nvSpPr>
        <p:spPr>
          <a:xfrm>
            <a:off x="4007457" y="9105400"/>
            <a:ext cx="3307743" cy="495800"/>
          </a:xfrm>
          <a:prstGeom prst="rect">
            <a:avLst/>
          </a:prstGeom>
        </p:spPr>
        <p:txBody>
          <a:bodyPr vert="horz" lIns="100244" tIns="50122" rIns="100244" bIns="5012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2286" fontAlgn="base">
              <a:spcBef>
                <a:spcPct val="0"/>
              </a:spcBef>
              <a:spcAft>
                <a:spcPct val="0"/>
              </a:spcAft>
              <a:defRPr/>
            </a:pPr>
            <a:fld id="{5B6CE0F2-70EA-43E2-9B6A-D90CC32518E6}" type="slidenum">
              <a:rPr lang="en-US" b="1">
                <a:solidFill>
                  <a:srgbClr val="000000"/>
                </a:solidFill>
                <a:latin typeface="Arial" pitchFamily="34" charset="0"/>
              </a:rPr>
              <a:pPr defTabSz="1002286" fontAlgn="base">
                <a:spcBef>
                  <a:spcPct val="0"/>
                </a:spcBef>
                <a:spcAft>
                  <a:spcPct val="0"/>
                </a:spcAft>
                <a:defRPr/>
              </a:pPr>
              <a:t>16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41526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7050" y="546100"/>
            <a:ext cx="6261100" cy="3521075"/>
          </a:xfrm>
          <a:prstGeom prst="rect">
            <a:avLst/>
          </a:prstGeom>
        </p:spPr>
      </p:sp>
      <p:sp>
        <p:nvSpPr>
          <p:cNvPr id="3" name="Notes Placeholder 2"/>
          <p:cNvSpPr>
            <a:spLocks noGrp="1"/>
          </p:cNvSpPr>
          <p:nvPr>
            <p:ph type="body" idx="1"/>
          </p:nvPr>
        </p:nvSpPr>
        <p:spPr>
          <a:xfrm>
            <a:off x="750467" y="4336324"/>
            <a:ext cx="5724939" cy="4249711"/>
          </a:xfrm>
        </p:spPr>
        <p:txBody>
          <a:bodyPr/>
          <a:lstStyle/>
          <a:p>
            <a:pPr defTabSz="983742" fontAlgn="base">
              <a:defRPr/>
            </a:pPr>
            <a:r>
              <a:rPr lang="en-US" dirty="0"/>
              <a:t>And finally, in late-breaking news, NIH Director Francis Collins recently announced his selection of * Zoe the Cat as the NIH Feline-in-Chief and Head NIH Zoom Bomber. In her new role, Zoe will be the ‘top cat’ for all things requiring feline input, including leading major research programs in the genetics of “its all about me” and the gastrointestinal consequences of fur balls. In addition, she will regularly break up the important work of the NIH Director by bombing his Zoom meetings and making people laugh during (what can sometimes be) rather boring Zoom gatherings. Finally, she will be launching a YouTube channel for cats of NIH staff members called “The Feline Bombers,” which will showcase the best cat Zoom bombing episodes that occurred during NIH meetings throughout the COVID-19 pandemic. </a:t>
            </a:r>
          </a:p>
          <a:p>
            <a:pPr defTabSz="983742" fontAlgn="base">
              <a:defRPr/>
            </a:pPr>
            <a:endParaRPr lang="en-US" dirty="0"/>
          </a:p>
          <a:p>
            <a:pPr defTabSz="983742" fontAlgn="base">
              <a:defRPr/>
            </a:pPr>
            <a:r>
              <a:rPr lang="en-US" dirty="0"/>
              <a:t>Zoe’s appointment will become official once she receives all government ethics and security clearances as well as takes all of the required online training, which might take so long that it actually happens in the </a:t>
            </a:r>
            <a:r>
              <a:rPr lang="en-US" u="sng" dirty="0"/>
              <a:t>next</a:t>
            </a:r>
            <a:r>
              <a:rPr lang="en-US" dirty="0"/>
              <a:t> of her 9 lives. We will keep you updated about this important appointment as we learn more. </a:t>
            </a:r>
          </a:p>
        </p:txBody>
      </p:sp>
      <p:sp>
        <p:nvSpPr>
          <p:cNvPr id="6" name="Slide Number Placeholder 3">
            <a:extLst>
              <a:ext uri="{FF2B5EF4-FFF2-40B4-BE49-F238E27FC236}">
                <a16:creationId xmlns:a16="http://schemas.microsoft.com/office/drawing/2014/main" id="{52AF3FBC-26F2-4447-9633-F745B31EE031}"/>
              </a:ext>
            </a:extLst>
          </p:cNvPr>
          <p:cNvSpPr txBox="1">
            <a:spLocks/>
          </p:cNvSpPr>
          <p:nvPr/>
        </p:nvSpPr>
        <p:spPr>
          <a:xfrm>
            <a:off x="4662124" y="9830568"/>
            <a:ext cx="3566610" cy="524146"/>
          </a:xfrm>
          <a:prstGeom prst="rect">
            <a:avLst/>
          </a:prstGeom>
        </p:spPr>
        <p:txBody>
          <a:bodyPr vert="horz" lIns="106878" tIns="53441" rIns="106878" bIns="5344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68627" fontAlgn="base">
              <a:spcBef>
                <a:spcPct val="0"/>
              </a:spcBef>
              <a:spcAft>
                <a:spcPct val="0"/>
              </a:spcAft>
              <a:defRPr/>
            </a:pPr>
            <a:fld id="{5B6CE0F2-70EA-43E2-9B6A-D90CC32518E6}" type="slidenum">
              <a:rPr lang="en-US" b="1">
                <a:solidFill>
                  <a:srgbClr val="000000"/>
                </a:solidFill>
                <a:latin typeface="Arial" pitchFamily="34" charset="0"/>
              </a:rPr>
              <a:pPr defTabSz="1068627" fontAlgn="base">
                <a:spcBef>
                  <a:spcPct val="0"/>
                </a:spcBef>
                <a:spcAft>
                  <a:spcPct val="0"/>
                </a:spcAft>
                <a:defRPr/>
              </a:pPr>
              <a:t>17</a:t>
            </a:fld>
            <a:endParaRPr lang="en-US" b="1" dirty="0">
              <a:solidFill>
                <a:srgbClr val="000000"/>
              </a:solidFill>
              <a:latin typeface="Arial" pitchFamily="34" charset="0"/>
            </a:endParaRPr>
          </a:p>
        </p:txBody>
      </p:sp>
      <p:sp>
        <p:nvSpPr>
          <p:cNvPr id="5" name="Slide Number Placeholder 3">
            <a:extLst>
              <a:ext uri="{FF2B5EF4-FFF2-40B4-BE49-F238E27FC236}">
                <a16:creationId xmlns:a16="http://schemas.microsoft.com/office/drawing/2014/main" id="{75E3F7CD-763E-4EB6-AA9B-AA67EF2AA240}"/>
              </a:ext>
            </a:extLst>
          </p:cNvPr>
          <p:cNvSpPr txBox="1">
            <a:spLocks/>
          </p:cNvSpPr>
          <p:nvPr/>
        </p:nvSpPr>
        <p:spPr>
          <a:xfrm>
            <a:off x="4007457" y="9105400"/>
            <a:ext cx="3307743" cy="495800"/>
          </a:xfrm>
          <a:prstGeom prst="rect">
            <a:avLst/>
          </a:prstGeom>
        </p:spPr>
        <p:txBody>
          <a:bodyPr vert="horz" lIns="100244" tIns="50122" rIns="100244" bIns="5012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2286" fontAlgn="base">
              <a:spcBef>
                <a:spcPct val="0"/>
              </a:spcBef>
              <a:spcAft>
                <a:spcPct val="0"/>
              </a:spcAft>
              <a:defRPr/>
            </a:pPr>
            <a:fld id="{5B6CE0F2-70EA-43E2-9B6A-D90CC32518E6}" type="slidenum">
              <a:rPr lang="en-US" b="1">
                <a:solidFill>
                  <a:srgbClr val="000000"/>
                </a:solidFill>
                <a:latin typeface="Arial" pitchFamily="34" charset="0"/>
              </a:rPr>
              <a:pPr defTabSz="1002286" fontAlgn="base">
                <a:spcBef>
                  <a:spcPct val="0"/>
                </a:spcBef>
                <a:spcAft>
                  <a:spcPct val="0"/>
                </a:spcAft>
                <a:defRPr/>
              </a:pPr>
              <a:t>17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81705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7988" y="438150"/>
            <a:ext cx="6400800" cy="3600450"/>
          </a:xfrm>
          <a:prstGeom prst="rect">
            <a:avLst/>
          </a:prstGeom>
          <a:ln/>
        </p:spPr>
      </p:sp>
      <p:sp>
        <p:nvSpPr>
          <p:cNvPr id="100355" name="Notes Placeholder 2"/>
          <p:cNvSpPr>
            <a:spLocks noGrp="1"/>
          </p:cNvSpPr>
          <p:nvPr>
            <p:ph type="body" idx="1"/>
          </p:nvPr>
        </p:nvSpPr>
        <p:spPr>
          <a:xfrm>
            <a:off x="914400" y="4222986"/>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general genomics updates.</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18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449263"/>
            <a:ext cx="6256337" cy="3519487"/>
          </a:xfrm>
          <a:prstGeom prst="rect">
            <a:avLst/>
          </a:prstGeom>
        </p:spPr>
      </p:sp>
      <p:sp>
        <p:nvSpPr>
          <p:cNvPr id="3" name="Notes Placeholder 2"/>
          <p:cNvSpPr>
            <a:spLocks noGrp="1"/>
          </p:cNvSpPr>
          <p:nvPr>
            <p:ph type="body" idx="1"/>
          </p:nvPr>
        </p:nvSpPr>
        <p:spPr>
          <a:xfrm>
            <a:off x="794302" y="4171777"/>
            <a:ext cx="5724939" cy="4249711"/>
          </a:xfrm>
        </p:spPr>
        <p:txBody>
          <a:bodyPr/>
          <a:lstStyle/>
          <a:p>
            <a:pPr defTabSz="609227">
              <a:defRPr/>
            </a:pPr>
            <a:r>
              <a:rPr lang="en-US" dirty="0"/>
              <a:t>Mark Boguski passed away on March 18, 2021 at the age of 66. Mark was a pioneer in bioinformatics and genomics. He was one of the original Medical Staff Fellows at the National Library of Medicine’s National Center for Biotechnology Information (or NCBI). During his career, he served on the faculties of Harvard Medical School, Beth Israel Deaconess Medical Center, Johns Hopkins University School of Medicine, and Fred Hutchinson Cancer Research Center. He also served as the Founding Director of the Paul Allen Institute for Brain Science and as Vice President of the Novartis Institute for Biomedical Research.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19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37818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82600" y="423863"/>
            <a:ext cx="6400800" cy="3600450"/>
          </a:xfrm>
          <a:prstGeom prst="rect">
            <a:avLst/>
          </a:prstGeom>
          <a:ln/>
        </p:spPr>
      </p:sp>
      <p:sp>
        <p:nvSpPr>
          <p:cNvPr id="132099" name="Notes Placeholder 2"/>
          <p:cNvSpPr>
            <a:spLocks noGrp="1"/>
          </p:cNvSpPr>
          <p:nvPr>
            <p:ph type="body" idx="1"/>
          </p:nvPr>
        </p:nvSpPr>
        <p:spPr>
          <a:xfrm>
            <a:off x="785191" y="4145218"/>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515" tIns="51756" rIns="103515" bIns="51756" numCol="1" anchor="t" anchorCtr="0" compatLnSpc="1">
            <a:prstTxWarp prst="textNoShape">
              <a:avLst/>
            </a:prstTxWarp>
          </a:bodyPr>
          <a:lstStyle/>
          <a:p>
            <a:r>
              <a:rPr lang="en-US" dirty="0"/>
              <a:t>For those who are new to our Council meetings, I want to make you aware of the ‘electronic resource’ that is developed for my Director’s Report. Analogous to the supplemental materials of a published paper, this resource can be accessed at the URL shown here.</a:t>
            </a:r>
          </a:p>
          <a:p>
            <a:endParaRPr lang="en-US" dirty="0"/>
          </a:p>
          <a:p>
            <a:r>
              <a:rPr lang="en-US" dirty="0"/>
              <a:t>The slides that I will show during my Director’s Report are also available electronically at this site – * both in PDF and PowerPoint formats.</a:t>
            </a:r>
          </a:p>
          <a:p>
            <a:endParaRPr lang="en-US" dirty="0"/>
          </a:p>
          <a:p>
            <a:r>
              <a:rPr lang="en-US" dirty="0"/>
              <a:t>* When there are documents or relevant websites associated with a particular slide, you will find a ‘Document #’ indicated on the bottom right of that slide; that ‘Document #’ references materials that can be accessed and/or downloaded from the webpage shown here. This dedicated webpage and all linked documents will be archived on genome.gov as part of the historic record of this Council meeting.</a:t>
            </a:r>
          </a:p>
          <a:p>
            <a:endParaRPr lang="en-US" dirty="0"/>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552450" y="482600"/>
            <a:ext cx="6210300" cy="3494088"/>
          </a:xfrm>
          <a:prstGeom prst="rect">
            <a:avLst/>
          </a:prstGeom>
          <a:ln/>
        </p:spPr>
      </p:sp>
      <p:sp>
        <p:nvSpPr>
          <p:cNvPr id="123907" name="Notes Placeholder 2"/>
          <p:cNvSpPr>
            <a:spLocks noGrp="1"/>
          </p:cNvSpPr>
          <p:nvPr>
            <p:ph type="body" idx="1"/>
          </p:nvPr>
        </p:nvSpPr>
        <p:spPr>
          <a:xfrm>
            <a:off x="795131" y="4188744"/>
            <a:ext cx="5724939" cy="4249711"/>
          </a:xfrm>
          <a:noFill/>
          <a:ln/>
        </p:spPr>
        <p:txBody>
          <a:bodyPr/>
          <a:lstStyle/>
          <a:p>
            <a:pPr defTabSz="1001994">
              <a:defRPr/>
            </a:pPr>
            <a:r>
              <a:rPr lang="en-US" dirty="0"/>
              <a:t>The National Academy of Sciences recently announced their newly elected members. Of particular relevance to the genomics community and to NHGRI are the individuals listed here. </a:t>
            </a:r>
          </a:p>
          <a:p>
            <a:endParaRPr lang="en-US" dirty="0"/>
          </a:p>
        </p:txBody>
      </p:sp>
      <p:sp>
        <p:nvSpPr>
          <p:cNvPr id="6" name="Slide Number Placeholder 3">
            <a:extLst>
              <a:ext uri="{FF2B5EF4-FFF2-40B4-BE49-F238E27FC236}">
                <a16:creationId xmlns:a16="http://schemas.microsoft.com/office/drawing/2014/main" id="{5F7FBF5D-7349-4D67-9C10-CDC08371A06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32030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552450" y="482600"/>
            <a:ext cx="6210300" cy="3494088"/>
          </a:xfrm>
          <a:prstGeom prst="rect">
            <a:avLst/>
          </a:prstGeom>
          <a:ln/>
        </p:spPr>
      </p:sp>
      <p:sp>
        <p:nvSpPr>
          <p:cNvPr id="123907" name="Notes Placeholder 2"/>
          <p:cNvSpPr>
            <a:spLocks noGrp="1"/>
          </p:cNvSpPr>
          <p:nvPr>
            <p:ph type="body" idx="1"/>
          </p:nvPr>
        </p:nvSpPr>
        <p:spPr>
          <a:xfrm>
            <a:off x="795131" y="4188744"/>
            <a:ext cx="5724939" cy="4249711"/>
          </a:xfrm>
          <a:noFill/>
          <a:ln/>
        </p:spPr>
        <p:txBody>
          <a:bodyPr/>
          <a:lstStyle/>
          <a:p>
            <a:pPr defTabSz="1001994">
              <a:defRPr/>
            </a:pPr>
            <a:r>
              <a:rPr lang="en-US" dirty="0"/>
              <a:t>Similarly, an impressive duo of genetics and genomics researchers (and NHGRI colleagues) were recently elected to the American Academy of Arts &amp; Sciences. We extend our heartfelt congratulations to these colleagues.</a:t>
            </a:r>
          </a:p>
        </p:txBody>
      </p:sp>
      <p:sp>
        <p:nvSpPr>
          <p:cNvPr id="6" name="Slide Number Placeholder 3">
            <a:extLst>
              <a:ext uri="{FF2B5EF4-FFF2-40B4-BE49-F238E27FC236}">
                <a16:creationId xmlns:a16="http://schemas.microsoft.com/office/drawing/2014/main" id="{5F7FBF5D-7349-4D67-9C10-CDC08371A06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99081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58788" y="446088"/>
            <a:ext cx="6397625" cy="3598862"/>
          </a:xfrm>
          <a:prstGeom prst="rect">
            <a:avLst/>
          </a:prstGeom>
          <a:ln/>
        </p:spPr>
      </p:sp>
      <p:sp>
        <p:nvSpPr>
          <p:cNvPr id="123907" name="Notes Placeholder 2"/>
          <p:cNvSpPr>
            <a:spLocks noGrp="1"/>
          </p:cNvSpPr>
          <p:nvPr>
            <p:ph type="body" idx="1"/>
          </p:nvPr>
        </p:nvSpPr>
        <p:spPr>
          <a:xfrm>
            <a:off x="739637" y="4262001"/>
            <a:ext cx="5724939" cy="4249711"/>
          </a:xfrm>
          <a:noFill/>
          <a:ln/>
        </p:spPr>
        <p:txBody>
          <a:bodyPr/>
          <a:lstStyle/>
          <a:p>
            <a:pPr defTabSz="965541">
              <a:defRPr/>
            </a:pPr>
            <a:r>
              <a:rPr lang="en-US" dirty="0"/>
              <a:t>Ada Hamosh, the Frank V. </a:t>
            </a:r>
            <a:r>
              <a:rPr lang="en-US" dirty="0" err="1"/>
              <a:t>Sutland</a:t>
            </a:r>
            <a:r>
              <a:rPr lang="en-US" dirty="0"/>
              <a:t> Professor of Pediatric Genetics and Clinical Director of the </a:t>
            </a:r>
            <a:r>
              <a:rPr lang="en-US" dirty="0" err="1"/>
              <a:t>McKusick</a:t>
            </a:r>
            <a:r>
              <a:rPr lang="en-US" dirty="0"/>
              <a:t>-Nathans Institute of Genetic Medicine at Johns Hopkins University School of Medicine, has received the 2021 ACMG Foundation for Genetic and Genomic Medicine’s David L. </a:t>
            </a:r>
            <a:r>
              <a:rPr lang="en-US" dirty="0" err="1"/>
              <a:t>Rimoin</a:t>
            </a:r>
            <a:r>
              <a:rPr lang="en-US" dirty="0"/>
              <a:t> Lifetime Achievement Award in Medical Genetics. </a:t>
            </a:r>
          </a:p>
          <a:p>
            <a:pPr defTabSz="965541">
              <a:defRPr/>
            </a:pPr>
            <a:endParaRPr lang="en-US" dirty="0"/>
          </a:p>
          <a:p>
            <a:pPr defTabSz="965541">
              <a:defRPr/>
            </a:pPr>
            <a:r>
              <a:rPr lang="en-US" dirty="0"/>
              <a:t>Ada was recognized with this award because of her commitment to teaching and mentoring, her energy and dedication while helping patients and their families, and her leadership in the creation of online resources – most notably as the Scientific Director of Online Mendelian Inheritance in Man (or OMIM) and co-creator of </a:t>
            </a:r>
            <a:r>
              <a:rPr lang="en-US" dirty="0" err="1"/>
              <a:t>PhenoDB</a:t>
            </a:r>
            <a:r>
              <a:rPr lang="en-US" dirty="0"/>
              <a:t> and </a:t>
            </a:r>
            <a:r>
              <a:rPr lang="en-US" dirty="0" err="1"/>
              <a:t>GeneMatcher</a:t>
            </a:r>
            <a:r>
              <a:rPr lang="en-US" dirty="0"/>
              <a:t>.</a:t>
            </a:r>
          </a:p>
        </p:txBody>
      </p:sp>
      <p:sp>
        <p:nvSpPr>
          <p:cNvPr id="5" name="Slide Number Placeholder 3">
            <a:extLst>
              <a:ext uri="{FF2B5EF4-FFF2-40B4-BE49-F238E27FC236}">
                <a16:creationId xmlns:a16="http://schemas.microsoft.com/office/drawing/2014/main" id="{30BE7317-3B11-4ED7-981F-CB0D941B7CAB}"/>
              </a:ext>
            </a:extLst>
          </p:cNvPr>
          <p:cNvSpPr txBox="1">
            <a:spLocks/>
          </p:cNvSpPr>
          <p:nvPr/>
        </p:nvSpPr>
        <p:spPr>
          <a:xfrm>
            <a:off x="4143587" y="9121140"/>
            <a:ext cx="3169920" cy="480060"/>
          </a:xfrm>
          <a:prstGeom prst="rect">
            <a:avLst/>
          </a:prstGeom>
        </p:spPr>
        <p:txBody>
          <a:bodyPr vert="horz" lIns="96552" tIns="48278" rIns="96552" bIns="4827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399" fontAlgn="base">
              <a:spcBef>
                <a:spcPct val="0"/>
              </a:spcBef>
              <a:spcAft>
                <a:spcPct val="0"/>
              </a:spcAft>
              <a:defRPr/>
            </a:pPr>
            <a:fld id="{5B6CE0F2-70EA-43E2-9B6A-D90CC32518E6}" type="slidenum">
              <a:rPr lang="en-US" b="1">
                <a:solidFill>
                  <a:srgbClr val="000000"/>
                </a:solidFill>
                <a:latin typeface="Arial" pitchFamily="34" charset="0"/>
              </a:rPr>
              <a:pPr defTabSz="965399" fontAlgn="base">
                <a:spcBef>
                  <a:spcPct val="0"/>
                </a:spcBef>
                <a:spcAft>
                  <a:spcPct val="0"/>
                </a:spcAft>
                <a:defRPr/>
              </a:pPr>
              <a:t>22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82728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96888"/>
            <a:ext cx="6400800" cy="3600450"/>
          </a:xfrm>
          <a:prstGeom prst="rect">
            <a:avLst/>
          </a:prstGeom>
          <a:ln/>
        </p:spPr>
      </p:sp>
      <p:sp>
        <p:nvSpPr>
          <p:cNvPr id="100355" name="Notes Placeholder 2"/>
          <p:cNvSpPr>
            <a:spLocks noGrp="1"/>
          </p:cNvSpPr>
          <p:nvPr>
            <p:ph type="body" idx="1"/>
          </p:nvPr>
        </p:nvSpPr>
        <p:spPr>
          <a:xfrm>
            <a:off x="914400" y="4221307"/>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the NHGRI Extramural Research Program.</a:t>
            </a:r>
          </a:p>
          <a:p>
            <a:endParaRPr lang="en-US" dirty="0"/>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23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9588" y="496888"/>
            <a:ext cx="6296025" cy="3541712"/>
          </a:xfrm>
          <a:prstGeom prst="rect">
            <a:avLst/>
          </a:prstGeom>
          <a:ln/>
        </p:spPr>
      </p:sp>
      <p:sp>
        <p:nvSpPr>
          <p:cNvPr id="119811" name="Notes Placeholder 2"/>
          <p:cNvSpPr>
            <a:spLocks noGrp="1"/>
          </p:cNvSpPr>
          <p:nvPr>
            <p:ph type="body" idx="1"/>
          </p:nvPr>
        </p:nvSpPr>
        <p:spPr>
          <a:xfrm>
            <a:off x="719759" y="41955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dirty="0"/>
              <a:t>NHGRI’s Genome Sequencing Program (or GSP) is composed of the Centers for Mendelian Genomics, Centers for Common Disease Genomics, and GSP Analysis Centers. The program aims to use genome sequencing to identify genes and genomic variants underlying human diseases. The program is wrapping up this year, and the centers that make up the GSP are working on their final products and finalizing data submissions in NHGRI’s Genomic Data Science Analysis, Visualization, and Informatics Lab-Space (or </a:t>
            </a:r>
            <a:r>
              <a:rPr lang="en-US" dirty="0" err="1"/>
              <a:t>AnVIL</a:t>
            </a:r>
            <a:r>
              <a:rPr lang="en-US" dirty="0"/>
              <a:t>). </a:t>
            </a:r>
          </a:p>
          <a:p>
            <a:pPr marL="0" lvl="1" defTabSz="632323">
              <a:defRPr/>
            </a:pPr>
            <a:endParaRPr lang="en-US" dirty="0"/>
          </a:p>
          <a:p>
            <a:pPr marL="0" lvl="1" defTabSz="632323">
              <a:defRPr/>
            </a:pPr>
            <a:r>
              <a:rPr lang="en-US" dirty="0"/>
              <a:t>All of the GSP components are working on final papers, resources, and analyses, which will be completed within the next 6-12 months.</a:t>
            </a:r>
          </a:p>
          <a:p>
            <a:pPr marL="0" lvl="1" defTabSz="632323">
              <a:defRPr/>
            </a:pPr>
            <a:endParaRPr lang="en-US" dirty="0"/>
          </a:p>
          <a:p>
            <a:pPr marL="0" lvl="1" defTabSz="632323">
              <a:defRPr/>
            </a:pPr>
            <a:r>
              <a:rPr lang="en-US" dirty="0"/>
              <a:t>* One recent highlight was the GSP Analysis Centers’ 5</a:t>
            </a:r>
            <a:r>
              <a:rPr lang="en-US" baseline="30000" dirty="0"/>
              <a:t>th</a:t>
            </a:r>
            <a:r>
              <a:rPr lang="en-US" dirty="0"/>
              <a:t> annual joint workshop with the National Heart Lung and Blood Institute’s Trans-Omics in Precision Medicine (or </a:t>
            </a:r>
            <a:r>
              <a:rPr lang="en-US" dirty="0" err="1"/>
              <a:t>TOPMed</a:t>
            </a:r>
            <a:r>
              <a:rPr lang="en-US" dirty="0"/>
              <a:t>) program, which took place this past March. This workshop featured talks that described current GSP and </a:t>
            </a:r>
            <a:r>
              <a:rPr lang="en-US" dirty="0" err="1"/>
              <a:t>TOPMed</a:t>
            </a:r>
            <a:r>
              <a:rPr lang="en-US" dirty="0"/>
              <a:t> data sharing and availability in addition to talks addressing key aspects of genomic data analysis. 150-plus attendees participated in the workshop.</a:t>
            </a:r>
          </a:p>
          <a:p>
            <a:pPr marL="0" lvl="1" defTabSz="632323">
              <a:defRPr/>
            </a:pPr>
            <a:endParaRPr lang="en-US" dirty="0"/>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24</a:t>
            </a:fld>
            <a:endParaRPr lang="en-US" dirty="0">
              <a:solidFill>
                <a:srgbClr val="000000"/>
              </a:solidFill>
            </a:endParaRPr>
          </a:p>
        </p:txBody>
      </p:sp>
    </p:spTree>
    <p:extLst>
      <p:ext uri="{BB962C8B-B14F-4D97-AF65-F5344CB8AC3E}">
        <p14:creationId xmlns:p14="http://schemas.microsoft.com/office/powerpoint/2010/main" val="1616610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11175" y="428625"/>
            <a:ext cx="6292850" cy="3540125"/>
          </a:xfrm>
          <a:prstGeom prst="rect">
            <a:avLst/>
          </a:prstGeom>
          <a:ln/>
        </p:spPr>
      </p:sp>
      <p:sp>
        <p:nvSpPr>
          <p:cNvPr id="119811" name="Notes Placeholder 2"/>
          <p:cNvSpPr>
            <a:spLocks noGrp="1"/>
          </p:cNvSpPr>
          <p:nvPr>
            <p:ph type="body" idx="1"/>
          </p:nvPr>
        </p:nvSpPr>
        <p:spPr>
          <a:xfrm>
            <a:off x="719759" y="4182627"/>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dirty="0"/>
              <a:t>Comparative genomics involves using computational analysis tools to compare the genome sequences of different species. The study of a wide range of organisms continues to be instrumental for attaining a comprehensive view of vertebrate genome structure and function. * As a complement to the developmental Genotype-Tissue Expression project in humans (or </a:t>
            </a:r>
            <a:r>
              <a:rPr lang="en-US" dirty="0" err="1"/>
              <a:t>dGTEx</a:t>
            </a:r>
            <a:r>
              <a:rPr lang="en-US" dirty="0"/>
              <a:t>), NHGRI released a Notice of Intent to Publish a Funding Opportunity Announcement (or FOA) for a new Non-Human Primate </a:t>
            </a:r>
            <a:r>
              <a:rPr lang="en-US" dirty="0" err="1"/>
              <a:t>dGTEX</a:t>
            </a:r>
            <a:r>
              <a:rPr lang="en-US" dirty="0"/>
              <a:t> project. </a:t>
            </a:r>
          </a:p>
          <a:p>
            <a:pPr marL="0" lvl="1" defTabSz="632323">
              <a:defRPr/>
            </a:pPr>
            <a:endParaRPr lang="en-US" dirty="0"/>
          </a:p>
          <a:p>
            <a:pPr defTabSz="632323">
              <a:defRPr/>
            </a:pPr>
            <a:r>
              <a:rPr lang="en-US" dirty="0"/>
              <a:t>* The major goal of this initiative is to study gene-expression patterns in multiple reference tissues across developmental stages in non-human primates and compare them to human gene-expression patterns. This opportunity is expected to be published in the coming months with an * expected due date in the Summer 2021. The notice, shown here, contains more details about the planned FOA to allow potential applicants sufficient time to develop meaningful collaborations and responsive projects.</a:t>
            </a: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25</a:t>
            </a:fld>
            <a:endParaRPr lang="en-US" dirty="0">
              <a:solidFill>
                <a:srgbClr val="000000"/>
              </a:solidFill>
            </a:endParaRPr>
          </a:p>
        </p:txBody>
      </p:sp>
    </p:spTree>
    <p:extLst>
      <p:ext uri="{BB962C8B-B14F-4D97-AF65-F5344CB8AC3E}">
        <p14:creationId xmlns:p14="http://schemas.microsoft.com/office/powerpoint/2010/main" val="2040844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11175" y="428625"/>
            <a:ext cx="6292850" cy="3540125"/>
          </a:xfrm>
          <a:prstGeom prst="rect">
            <a:avLst/>
          </a:prstGeom>
          <a:ln/>
        </p:spPr>
      </p:sp>
      <p:sp>
        <p:nvSpPr>
          <p:cNvPr id="119811" name="Notes Placeholder 2"/>
          <p:cNvSpPr>
            <a:spLocks noGrp="1"/>
          </p:cNvSpPr>
          <p:nvPr>
            <p:ph type="body" idx="1"/>
          </p:nvPr>
        </p:nvSpPr>
        <p:spPr>
          <a:xfrm>
            <a:off x="795130" y="4114421"/>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NHGRI’s Technology Development Program continues to expand and evolve, enabling new and improved technologies to foster genomic discoveries. I would like to highlight two funding opportunities.</a:t>
            </a:r>
          </a:p>
          <a:p>
            <a:pPr defTabSz="948507">
              <a:defRPr/>
            </a:pPr>
            <a:endParaRPr lang="en-US" dirty="0"/>
          </a:p>
          <a:p>
            <a:pPr defTabSz="948507">
              <a:defRPr/>
            </a:pPr>
            <a:r>
              <a:rPr lang="en-US" dirty="0"/>
              <a:t>* First, there is the Notice of Special Interest in Advancing Genomic Technology Development for Research and Clinical Application, which applies to the parent R01, R21, and omnibus small business announcements. This notice encourages a broad expanse of technology development research to enable new lines of scientific inquiry and clinical applications in human genomics. This notice uses standard due dates, with the next due date being this summer.</a:t>
            </a:r>
          </a:p>
          <a:p>
            <a:endParaRPr lang="en-US" dirty="0"/>
          </a:p>
          <a:p>
            <a:r>
              <a:rPr lang="en-US" dirty="0"/>
              <a:t>* Second, there is the Transformative Nucleic Acid Sequencing Technology Innovation and Early Development Requests for Applications (or RFAs), which include R01, R21, and small business announcements. These opportunities solicit applications to develop early stages of novel technologies that will enable greater than an order-of-magnitude improvement in one of two areas: DNA sequencing and direct sequencing of the diversity of entire RNA molecules. The first due date for these RFAs is June 25.</a:t>
            </a: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26</a:t>
            </a:fld>
            <a:endParaRPr lang="en-US" dirty="0">
              <a:solidFill>
                <a:srgbClr val="000000"/>
              </a:solidFill>
            </a:endParaRPr>
          </a:p>
        </p:txBody>
      </p:sp>
    </p:spTree>
    <p:extLst>
      <p:ext uri="{BB962C8B-B14F-4D97-AF65-F5344CB8AC3E}">
        <p14:creationId xmlns:p14="http://schemas.microsoft.com/office/powerpoint/2010/main" val="3050567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431800"/>
            <a:ext cx="6210300" cy="3492500"/>
          </a:xfrm>
        </p:spPr>
      </p:sp>
      <p:sp>
        <p:nvSpPr>
          <p:cNvPr id="3" name="Notes Placeholder 2"/>
          <p:cNvSpPr>
            <a:spLocks noGrp="1" noChangeAspect="1"/>
          </p:cNvSpPr>
          <p:nvPr>
            <p:ph type="body" idx="1"/>
          </p:nvPr>
        </p:nvSpPr>
        <p:spPr>
          <a:xfrm>
            <a:off x="795131" y="4049727"/>
            <a:ext cx="5724939" cy="4890995"/>
          </a:xfrm>
        </p:spPr>
        <p:txBody>
          <a:bodyPr/>
          <a:lstStyle/>
          <a:p>
            <a:pPr defTabSz="655909">
              <a:defRPr/>
            </a:pPr>
            <a:r>
              <a:rPr lang="en-US" dirty="0">
                <a:latin typeface="Arial"/>
                <a:cs typeface="Arial"/>
              </a:rPr>
              <a:t>The NHGRI Genomic Data Science Analysis, Visualization, and Informatics Lab-space (or </a:t>
            </a:r>
            <a:r>
              <a:rPr lang="en-US" dirty="0" err="1">
                <a:latin typeface="Arial"/>
                <a:cs typeface="Arial"/>
              </a:rPr>
              <a:t>AnVIL</a:t>
            </a:r>
            <a:r>
              <a:rPr lang="en-US" dirty="0">
                <a:latin typeface="Arial"/>
                <a:cs typeface="Arial"/>
              </a:rPr>
              <a:t>) is a cloud-based infrastructure and software platform that provides an analysis and computing environment for unrestricted and controlled access of genomic and phenotypic datasets. Now in its third year, </a:t>
            </a:r>
            <a:r>
              <a:rPr lang="en-US" dirty="0" err="1">
                <a:latin typeface="Arial"/>
                <a:cs typeface="Arial"/>
              </a:rPr>
              <a:t>AnVIL</a:t>
            </a:r>
            <a:r>
              <a:rPr lang="en-US" dirty="0">
                <a:latin typeface="Arial"/>
                <a:cs typeface="Arial"/>
              </a:rPr>
              <a:t> has expanded its outreach efforts with a focus on training opportunities at both resource-rich institutions and those institutions not traditionally engaged in genomics research.</a:t>
            </a:r>
          </a:p>
          <a:p>
            <a:pPr defTabSz="655909">
              <a:defRPr/>
            </a:pPr>
            <a:endParaRPr lang="en-US" dirty="0">
              <a:latin typeface="Arial"/>
              <a:cs typeface="Arial"/>
            </a:endParaRPr>
          </a:p>
          <a:p>
            <a:pPr defTabSz="655909">
              <a:defRPr/>
            </a:pPr>
            <a:r>
              <a:rPr lang="en-US" dirty="0">
                <a:latin typeface="Arial"/>
                <a:cs typeface="Arial"/>
              </a:rPr>
              <a:t>* In March, the </a:t>
            </a:r>
            <a:r>
              <a:rPr lang="en-US" dirty="0" err="1">
                <a:latin typeface="Arial"/>
                <a:cs typeface="Arial"/>
              </a:rPr>
              <a:t>AnVIL</a:t>
            </a:r>
            <a:r>
              <a:rPr lang="en-US" dirty="0">
                <a:latin typeface="Arial"/>
                <a:cs typeface="Arial"/>
              </a:rPr>
              <a:t> Outreach Team helped to organize the first meeting of the Genomic Data Science Community Data Network. This meeting brought together over 40 researchers. * The focus of the Network is to build partnerships from a diverse spectrum of institutions and develop meaningful curricula for undergraduate students.</a:t>
            </a:r>
          </a:p>
          <a:p>
            <a:pPr defTabSz="655909">
              <a:defRPr/>
            </a:pPr>
            <a:endParaRPr lang="en-US" dirty="0">
              <a:latin typeface="Arial"/>
              <a:cs typeface="Arial"/>
            </a:endParaRPr>
          </a:p>
          <a:p>
            <a:pPr defTabSz="655909">
              <a:defRPr/>
            </a:pPr>
            <a:r>
              <a:rPr lang="en-US" dirty="0">
                <a:latin typeface="Arial"/>
                <a:cs typeface="Arial"/>
              </a:rPr>
              <a:t>* The </a:t>
            </a:r>
            <a:r>
              <a:rPr lang="en-US" dirty="0" err="1">
                <a:latin typeface="Arial"/>
                <a:cs typeface="Arial"/>
              </a:rPr>
              <a:t>AnVIL</a:t>
            </a:r>
            <a:r>
              <a:rPr lang="en-US" dirty="0">
                <a:latin typeface="Arial"/>
                <a:cs typeface="Arial"/>
              </a:rPr>
              <a:t> team has also partnered with the NIH Office of Data Science Strategy and Howard University’s Virtual Applied Data Science Training Institute (or VADSTI) to develop a free eight-week virtual training series. VADSTI aims to attract and engage underrepresented students and researchers interested in data science applications to biomedical, clinical, and genomics research, with a focus on diseases common to minority populations. The training sessions covered foundational analytic skills needed for research using big data, and included an </a:t>
            </a:r>
            <a:r>
              <a:rPr lang="en-US" dirty="0" err="1">
                <a:latin typeface="Arial"/>
                <a:cs typeface="Arial"/>
              </a:rPr>
              <a:t>AnVIL</a:t>
            </a:r>
            <a:r>
              <a:rPr lang="en-US" dirty="0">
                <a:latin typeface="Arial"/>
                <a:cs typeface="Arial"/>
              </a:rPr>
              <a:t>-led session on how to use cloud computing to make biomedical data science discoveries.</a:t>
            </a:r>
          </a:p>
        </p:txBody>
      </p:sp>
      <p:sp>
        <p:nvSpPr>
          <p:cNvPr id="4" name="Slide Number Placeholder 3"/>
          <p:cNvSpPr>
            <a:spLocks noGrp="1"/>
          </p:cNvSpPr>
          <p:nvPr>
            <p:ph type="sldNum" sz="quarter" idx="5"/>
          </p:nvPr>
        </p:nvSpPr>
        <p:spPr/>
        <p:txBody>
          <a:bodyPr/>
          <a:lstStyle/>
          <a:p>
            <a:pPr defTabSz="1311816">
              <a:defRPr/>
            </a:pPr>
            <a:fld id="{686C4877-7F8F-5A49-9AA0-E98EA2446273}" type="slidenum">
              <a:rPr lang="en-US">
                <a:solidFill>
                  <a:prstClr val="black"/>
                </a:solidFill>
              </a:rPr>
              <a:pPr defTabSz="1311816">
                <a:defRPr/>
              </a:pPr>
              <a:t>27</a:t>
            </a:fld>
            <a:endParaRPr lang="en-US">
              <a:solidFill>
                <a:prstClr val="black"/>
              </a:solidFill>
            </a:endParaRPr>
          </a:p>
        </p:txBody>
      </p:sp>
    </p:spTree>
    <p:extLst>
      <p:ext uri="{BB962C8B-B14F-4D97-AF65-F5344CB8AC3E}">
        <p14:creationId xmlns:p14="http://schemas.microsoft.com/office/powerpoint/2010/main" val="3501452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84175"/>
            <a:ext cx="6400800" cy="3600450"/>
          </a:xfrm>
        </p:spPr>
      </p:sp>
      <p:sp>
        <p:nvSpPr>
          <p:cNvPr id="3" name="Notes Placeholder 2"/>
          <p:cNvSpPr>
            <a:spLocks noGrp="1"/>
          </p:cNvSpPr>
          <p:nvPr>
            <p:ph type="body" idx="1"/>
          </p:nvPr>
        </p:nvSpPr>
        <p:spPr>
          <a:xfrm>
            <a:off x="731520" y="4185405"/>
            <a:ext cx="5852160" cy="4320540"/>
          </a:xfrm>
        </p:spPr>
        <p:txBody>
          <a:bodyPr/>
          <a:lstStyle/>
          <a:p>
            <a:pPr marL="0" lvl="1" defTabSz="655909">
              <a:defRPr/>
            </a:pPr>
            <a:r>
              <a:rPr lang="en-US" dirty="0">
                <a:latin typeface="Arial"/>
                <a:cs typeface="Arial"/>
              </a:rPr>
              <a:t>The NHGRI Genomic Data Science Working Group of this Council hosted a virtual Machine Learning in Genomics Workshop last month. The goal was to define key areas in genomics for machine learning analysis and NHGRI’s unique role in machine learning research for both genomic medicine and genome sciences. </a:t>
            </a:r>
            <a:endParaRPr lang="en-US" dirty="0"/>
          </a:p>
          <a:p>
            <a:endParaRPr lang="en-US" i="1" dirty="0"/>
          </a:p>
          <a:p>
            <a:r>
              <a:rPr lang="en-US" dirty="0">
                <a:latin typeface="Arial"/>
                <a:cs typeface="Arial"/>
              </a:rPr>
              <a:t>The event kicked off with two keynote presentations and moved on to four focused sessions exploring algorithm development; ethical, legal, and social implications; data and resource needs; and clinical applications for machine learning in genomics. </a:t>
            </a:r>
            <a:endParaRPr lang="en-US" dirty="0"/>
          </a:p>
          <a:p>
            <a:endParaRPr lang="en-US" dirty="0"/>
          </a:p>
          <a:p>
            <a:r>
              <a:rPr lang="en-US" dirty="0"/>
              <a:t>* The event generated tremendous interest, with nearly 1,800 participants from over 50 countries on Day 1 and about 1,500 participants in Day 2. </a:t>
            </a:r>
          </a:p>
          <a:p>
            <a:endParaRPr lang="en-US" dirty="0"/>
          </a:p>
          <a:p>
            <a:r>
              <a:rPr lang="en-US" dirty="0">
                <a:latin typeface="Arial"/>
                <a:cs typeface="Arial"/>
              </a:rPr>
              <a:t>* Video recordings and presentations are now available on the workshop webpage.</a:t>
            </a:r>
          </a:p>
          <a:p>
            <a:endParaRPr lang="en-US" dirty="0"/>
          </a:p>
        </p:txBody>
      </p:sp>
      <p:sp>
        <p:nvSpPr>
          <p:cNvPr id="4" name="Slide Number Placeholder 3"/>
          <p:cNvSpPr>
            <a:spLocks noGrp="1"/>
          </p:cNvSpPr>
          <p:nvPr>
            <p:ph type="sldNum" sz="quarter" idx="5"/>
          </p:nvPr>
        </p:nvSpPr>
        <p:spPr/>
        <p:txBody>
          <a:bodyPr/>
          <a:lstStyle/>
          <a:p>
            <a:fld id="{8278BAFF-ADEB-4744-BC7F-43E9D31D4077}" type="slidenum">
              <a:rPr lang="en-US" b="1" smtClean="0"/>
              <a:t>28</a:t>
            </a:fld>
            <a:endParaRPr lang="en-US" b="1" dirty="0"/>
          </a:p>
        </p:txBody>
      </p:sp>
    </p:spTree>
    <p:extLst>
      <p:ext uri="{BB962C8B-B14F-4D97-AF65-F5344CB8AC3E}">
        <p14:creationId xmlns:p14="http://schemas.microsoft.com/office/powerpoint/2010/main" val="429246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60388" y="427038"/>
            <a:ext cx="6294437" cy="3540125"/>
          </a:xfrm>
          <a:prstGeom prst="rect">
            <a:avLst/>
          </a:prstGeom>
          <a:ln/>
        </p:spPr>
      </p:sp>
      <p:sp>
        <p:nvSpPr>
          <p:cNvPr id="119811" name="Notes Placeholder 2"/>
          <p:cNvSpPr>
            <a:spLocks noGrp="1"/>
          </p:cNvSpPr>
          <p:nvPr>
            <p:ph type="body" idx="1"/>
          </p:nvPr>
        </p:nvSpPr>
        <p:spPr>
          <a:xfrm>
            <a:off x="795130" y="4174379"/>
            <a:ext cx="5724940" cy="4249711"/>
          </a:xfrm>
          <a:noFill/>
          <a:ln w="9525">
            <a:noFill/>
            <a:miter lim="800000"/>
            <a:headEnd/>
            <a:tailEnd/>
          </a:ln>
          <a:effectLst/>
        </p:spPr>
        <p:txBody>
          <a:bodyPr vert="horz" wrap="square" lIns="98079" tIns="49039" rIns="98079" bIns="49039" numCol="1" anchor="t" anchorCtr="0" compatLnSpc="1">
            <a:prstTxWarp prst="textNoShape">
              <a:avLst/>
            </a:prstTxWarp>
            <a:noAutofit/>
          </a:bodyPr>
          <a:lstStyle/>
          <a:p>
            <a:pPr defTabSz="632323">
              <a:defRPr/>
            </a:pPr>
            <a:r>
              <a:rPr lang="en-US" altLang="en-US" dirty="0"/>
              <a:t>The Clinical Genome Resource (or ClinGen) evaluates and disseminates the clinical relevance of genes and genomic variants for use in precision medicine and research. </a:t>
            </a:r>
          </a:p>
          <a:p>
            <a:pPr defTabSz="632323">
              <a:defRPr/>
            </a:pPr>
            <a:endParaRPr lang="en-US" altLang="en-US" dirty="0"/>
          </a:p>
          <a:p>
            <a:pPr defTabSz="632323">
              <a:defRPr/>
            </a:pPr>
            <a:r>
              <a:rPr lang="en-US" altLang="en-US" dirty="0" err="1"/>
              <a:t>ClinGen’s</a:t>
            </a:r>
            <a:r>
              <a:rPr lang="en-US" altLang="en-US" dirty="0"/>
              <a:t> Complex Disease Working Group collaborated with the Polygenic Score Catalog, an open database of polygenic scores and sister catalog to the NHGRI-EBI GWAS Catalog, to develop and publish a framework for generating and reporting on polygenic scores. </a:t>
            </a:r>
          </a:p>
          <a:p>
            <a:pPr defTabSz="632323">
              <a:defRPr/>
            </a:pPr>
            <a:endParaRPr lang="en-US" altLang="en-US" dirty="0"/>
          </a:p>
          <a:p>
            <a:pPr defTabSz="632323">
              <a:defRPr/>
            </a:pPr>
            <a:r>
              <a:rPr lang="en-US" altLang="en-US" dirty="0"/>
              <a:t>* The framework includes guidance for </a:t>
            </a:r>
            <a:r>
              <a:rPr lang="en-US" dirty="0"/>
              <a:t>score development, including describing study populations, score evaluation, and score translation for clinical applications.</a:t>
            </a:r>
            <a:endParaRPr lang="en-US" altLang="en-US" dirty="0"/>
          </a:p>
          <a:p>
            <a:pPr defTabSz="632323">
              <a:defRPr/>
            </a:pPr>
            <a:endParaRPr lang="en-US" dirty="0"/>
          </a:p>
          <a:p>
            <a:pPr defTabSz="632323">
              <a:defRPr/>
            </a:pPr>
            <a:r>
              <a:rPr lang="en-US" dirty="0"/>
              <a:t>* Two of NHGRI’s outstanding program analysts were co-leads and co-authors of this paper, as highlighted here.</a:t>
            </a:r>
          </a:p>
          <a:p>
            <a:endParaRPr lang="en-US" dirty="0"/>
          </a:p>
        </p:txBody>
      </p:sp>
      <p:sp>
        <p:nvSpPr>
          <p:cNvPr id="5" name="Slide Number Placeholder 3">
            <a:extLst>
              <a:ext uri="{FF2B5EF4-FFF2-40B4-BE49-F238E27FC236}">
                <a16:creationId xmlns:a16="http://schemas.microsoft.com/office/drawing/2014/main" id="{BEE7F2BC-DD3F-4E55-8F8F-2A13DE2832B3}"/>
              </a:ext>
            </a:extLst>
          </p:cNvPr>
          <p:cNvSpPr txBox="1">
            <a:spLocks/>
          </p:cNvSpPr>
          <p:nvPr/>
        </p:nvSpPr>
        <p:spPr>
          <a:xfrm>
            <a:off x="4007457" y="9094727"/>
            <a:ext cx="3307743" cy="495800"/>
          </a:xfrm>
          <a:prstGeom prst="rect">
            <a:avLst/>
          </a:prstGeom>
        </p:spPr>
        <p:txBody>
          <a:bodyPr vert="horz" lIns="100214" tIns="50108" rIns="100214" bIns="5010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1993" fontAlgn="base">
              <a:spcBef>
                <a:spcPct val="0"/>
              </a:spcBef>
              <a:spcAft>
                <a:spcPct val="0"/>
              </a:spcAft>
              <a:defRPr/>
            </a:pPr>
            <a:fld id="{5B6CE0F2-70EA-43E2-9B6A-D90CC32518E6}" type="slidenum">
              <a:rPr lang="en-US" b="1">
                <a:solidFill>
                  <a:srgbClr val="000000"/>
                </a:solidFill>
                <a:latin typeface="Arial" pitchFamily="34" charset="0"/>
              </a:rPr>
              <a:pPr defTabSz="1001993" fontAlgn="base">
                <a:spcBef>
                  <a:spcPct val="0"/>
                </a:spcBef>
                <a:spcAft>
                  <a:spcPct val="0"/>
                </a:spcAft>
                <a:defRPr/>
              </a:pPr>
              <a:t>29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86987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14399" y="4161842"/>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will be a number of other presentations during the Open Session of this Council meeting. My Director’s Report is tailored around those presentations, and I will </a:t>
            </a:r>
            <a:r>
              <a:rPr lang="en-US" u="sng" dirty="0"/>
              <a:t>not</a:t>
            </a:r>
            <a:r>
              <a:rPr lang="en-US" dirty="0"/>
              <a:t> discuss in detail the topics that others will cover. </a:t>
            </a:r>
          </a:p>
          <a:p>
            <a:pPr defTabSz="643581"/>
            <a:endParaRPr lang="en-US" dirty="0"/>
          </a:p>
          <a:p>
            <a:r>
              <a:rPr lang="en-US" dirty="0"/>
              <a:t>Following my Director’s Report, there will be two presentations. * First, Steven Joffe, Founders Professor of Medical Ethics and Health Policy at the University of Pennsylvania Perelman School of Medicine, will give the annual report from this Council’s Genomics &amp; Society Working Group. </a:t>
            </a:r>
          </a:p>
          <a:p>
            <a:endParaRPr lang="en-US" dirty="0"/>
          </a:p>
          <a:p>
            <a:r>
              <a:rPr lang="en-US" dirty="0"/>
              <a:t>* Next, Teri Manolio, Director of NHGRI’s Division of Genomic Medicine, will give the annual report from this Council’s Genomic Medicine Working Group.</a:t>
            </a:r>
          </a:p>
          <a:p>
            <a:endParaRPr lang="en-US" dirty="0"/>
          </a:p>
          <a:p>
            <a:endParaRPr lang="en-US" dirty="0"/>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87363"/>
            <a:ext cx="6400800" cy="3600450"/>
          </a:xfrm>
        </p:spPr>
      </p:sp>
      <p:sp>
        <p:nvSpPr>
          <p:cNvPr id="3" name="Notes Placeholder 2"/>
          <p:cNvSpPr>
            <a:spLocks noGrp="1"/>
          </p:cNvSpPr>
          <p:nvPr>
            <p:ph type="body" idx="1"/>
          </p:nvPr>
        </p:nvSpPr>
        <p:spPr>
          <a:xfrm>
            <a:off x="731520" y="4301835"/>
            <a:ext cx="5852160" cy="4320540"/>
          </a:xfrm>
        </p:spPr>
        <p:txBody>
          <a:bodyPr/>
          <a:lstStyle/>
          <a:p>
            <a:pPr>
              <a:defRPr/>
            </a:pPr>
            <a:r>
              <a:rPr lang="en-US" dirty="0"/>
              <a:t>The ClinGen and DECIPHER consortia hosted the 5</a:t>
            </a:r>
            <a:r>
              <a:rPr lang="en-US" baseline="30000" dirty="0"/>
              <a:t>th</a:t>
            </a:r>
            <a:r>
              <a:rPr lang="en-US" dirty="0"/>
              <a:t> Curating the Clinical Genome conference earlier this month, which brought together the clinical genomics and biodata communities to discuss best practices for the clinical use of genomic data, including interpretation and clinical utility as well as the consensus generation of curated knowledge. </a:t>
            </a:r>
          </a:p>
          <a:p>
            <a:pPr>
              <a:defRPr/>
            </a:pPr>
            <a:endParaRPr lang="en-US" dirty="0"/>
          </a:p>
          <a:p>
            <a:pPr>
              <a:defRPr/>
            </a:pPr>
            <a:r>
              <a:rPr lang="en-US" dirty="0"/>
              <a:t>* Topics included polygenic risk scores across populations, approaches to estimating penetrance, non-invasive prenatal testing, precision oncology, and sharing data and associated clinical phenotypes. </a:t>
            </a:r>
          </a:p>
          <a:p>
            <a:endParaRPr lang="en-US" dirty="0"/>
          </a:p>
        </p:txBody>
      </p:sp>
      <p:sp>
        <p:nvSpPr>
          <p:cNvPr id="5" name="Slide Number Placeholder 3">
            <a:extLst>
              <a:ext uri="{FF2B5EF4-FFF2-40B4-BE49-F238E27FC236}">
                <a16:creationId xmlns:a16="http://schemas.microsoft.com/office/drawing/2014/main" id="{E94E5F5A-4875-4298-9E3F-DB670B622D9B}"/>
              </a:ext>
            </a:extLst>
          </p:cNvPr>
          <p:cNvSpPr txBox="1">
            <a:spLocks/>
          </p:cNvSpPr>
          <p:nvPr/>
        </p:nvSpPr>
        <p:spPr>
          <a:xfrm>
            <a:off x="4007457" y="9094727"/>
            <a:ext cx="3307743" cy="495800"/>
          </a:xfrm>
          <a:prstGeom prst="rect">
            <a:avLst/>
          </a:prstGeom>
        </p:spPr>
        <p:txBody>
          <a:bodyPr vert="horz" lIns="100214" tIns="50108" rIns="100214" bIns="5010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1993" fontAlgn="base">
              <a:spcBef>
                <a:spcPct val="0"/>
              </a:spcBef>
              <a:spcAft>
                <a:spcPct val="0"/>
              </a:spcAft>
              <a:defRPr/>
            </a:pPr>
            <a:fld id="{5B6CE0F2-70EA-43E2-9B6A-D90CC32518E6}" type="slidenum">
              <a:rPr lang="en-US" b="1">
                <a:solidFill>
                  <a:srgbClr val="000000"/>
                </a:solidFill>
                <a:latin typeface="Arial" pitchFamily="34" charset="0"/>
              </a:rPr>
              <a:pPr defTabSz="1001993" fontAlgn="base">
                <a:spcBef>
                  <a:spcPct val="0"/>
                </a:spcBef>
                <a:spcAft>
                  <a:spcPct val="0"/>
                </a:spcAft>
                <a:defRPr/>
              </a:pPr>
              <a:t>30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71180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9588" y="496888"/>
            <a:ext cx="6296025" cy="3541712"/>
          </a:xfrm>
          <a:prstGeom prst="rect">
            <a:avLst/>
          </a:prstGeom>
          <a:ln/>
        </p:spPr>
      </p:sp>
      <p:sp>
        <p:nvSpPr>
          <p:cNvPr id="119811" name="Notes Placeholder 2"/>
          <p:cNvSpPr>
            <a:spLocks noGrp="1"/>
          </p:cNvSpPr>
          <p:nvPr>
            <p:ph type="body" idx="1"/>
          </p:nvPr>
        </p:nvSpPr>
        <p:spPr>
          <a:xfrm>
            <a:off x="719759" y="4299057"/>
            <a:ext cx="5724940" cy="4624013"/>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Clinical Sequencing Evidence-Generating Research (or CSER) program aims to generate evidence related to the clinical utility of genome sequencing, with a major emphasis on participant diversity and engagement.</a:t>
            </a:r>
          </a:p>
          <a:p>
            <a:endParaRPr lang="en-US" dirty="0"/>
          </a:p>
          <a:p>
            <a:r>
              <a:rPr lang="en-US" dirty="0"/>
              <a:t>* The recent issue of </a:t>
            </a:r>
            <a:r>
              <a:rPr lang="en-US" i="1" dirty="0"/>
              <a:t>Science</a:t>
            </a:r>
            <a:r>
              <a:rPr lang="en-US" dirty="0"/>
              <a:t> commemorating the 20</a:t>
            </a:r>
            <a:r>
              <a:rPr lang="en-US" baseline="30000" dirty="0"/>
              <a:t>th</a:t>
            </a:r>
            <a:r>
              <a:rPr lang="en-US" dirty="0"/>
              <a:t> anniversary of the draft sequence of the human genome included an article from CSER investigator Kathryn Phillips. Key points in the article are that precision medicine implementation requires consideration of both affordability and value and that research on how to best define these terms will continue to be needed. </a:t>
            </a:r>
          </a:p>
          <a:p>
            <a:endParaRPr lang="en-US" dirty="0"/>
          </a:p>
          <a:p>
            <a:r>
              <a:rPr lang="en-US" dirty="0"/>
              <a:t>* In February, CSER investigators led by Barbara Biesecker published an article addressing the need to define the term “usual care” in clinical genetic counseling research. Reviewing CSER protocols, published literature on randomized genetic counseling trials, and professional practice guidelines, the researchers proposed a working definition merging elements from existing professional resources, which is summarized in the minimal checklist shown here.</a:t>
            </a:r>
          </a:p>
          <a:p>
            <a:endParaRPr lang="en-US" dirty="0"/>
          </a:p>
          <a:p>
            <a:r>
              <a:rPr lang="en-US" dirty="0"/>
              <a:t>* At the American College of Medical Genetics and Genomics conference in April, CSER investigators presented 13 posters and 7 presentations. One highlight was a concurrent session at which several CSER talks addressed challenges in reporting secondary findings in young patients. </a:t>
            </a:r>
          </a:p>
          <a:p>
            <a:endParaRPr lang="en-US" dirty="0"/>
          </a:p>
          <a:p>
            <a:pPr defTabSz="632137">
              <a:defRPr/>
            </a:pPr>
            <a:endParaRPr lang="en-US" altLang="en-US" dirty="0">
              <a:solidFill>
                <a:prstClr val="black"/>
              </a:solidFill>
            </a:endParaRP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31</a:t>
            </a:fld>
            <a:endParaRPr lang="en-US" b="1" dirty="0">
              <a:solidFill>
                <a:srgbClr val="000000"/>
              </a:solidFill>
            </a:endParaRPr>
          </a:p>
        </p:txBody>
      </p:sp>
    </p:spTree>
    <p:extLst>
      <p:ext uri="{BB962C8B-B14F-4D97-AF65-F5344CB8AC3E}">
        <p14:creationId xmlns:p14="http://schemas.microsoft.com/office/powerpoint/2010/main" val="965771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85775" y="747713"/>
            <a:ext cx="6503988" cy="3657600"/>
          </a:xfrm>
          <a:prstGeom prst="rect">
            <a:avLst/>
          </a:prstGeom>
          <a:ln/>
        </p:spPr>
      </p:sp>
      <p:sp>
        <p:nvSpPr>
          <p:cNvPr id="119811" name="Notes Placeholder 2"/>
          <p:cNvSpPr>
            <a:spLocks noGrp="1"/>
          </p:cNvSpPr>
          <p:nvPr>
            <p:ph type="body" idx="1"/>
          </p:nvPr>
        </p:nvSpPr>
        <p:spPr>
          <a:xfrm>
            <a:off x="751053" y="4600341"/>
            <a:ext cx="5973850" cy="4819853"/>
          </a:xfrm>
          <a:noFill/>
          <a:ln w="9525">
            <a:noFill/>
            <a:miter lim="800000"/>
            <a:headEnd/>
            <a:tailEnd/>
          </a:ln>
          <a:effectLst/>
        </p:spPr>
        <p:txBody>
          <a:bodyPr vert="horz" wrap="square" lIns="101767" tIns="50884" rIns="101767" bIns="50884" numCol="1" anchor="t" anchorCtr="0" compatLnSpc="1">
            <a:prstTxWarp prst="textNoShape">
              <a:avLst/>
            </a:prstTxWarp>
            <a:noAutofit/>
          </a:bodyPr>
          <a:lstStyle/>
          <a:p>
            <a:pPr marL="0" lvl="1" defTabSz="655909">
              <a:defRPr/>
            </a:pPr>
            <a:r>
              <a:rPr lang="en-US" dirty="0"/>
              <a:t>The Implementing Genomics in Practice (or IGNITE) Network is conducting pragmatic clinical trials to study the implementation of genomic medicine in diverse settings. </a:t>
            </a:r>
          </a:p>
          <a:p>
            <a:pPr marL="0" lvl="1" defTabSz="655909">
              <a:defRPr/>
            </a:pPr>
            <a:endParaRPr lang="en-US" dirty="0"/>
          </a:p>
          <a:p>
            <a:pPr marL="0" lvl="1" defTabSz="655909">
              <a:defRPr/>
            </a:pPr>
            <a:r>
              <a:rPr lang="en-US" dirty="0"/>
              <a:t>* The first trial, called the Genetic testing to Understand Renal Disease Disparities across the U.S. (or GUARDD US), will investigate whether knowledge that a participant is positive for a high-risk variant in </a:t>
            </a:r>
            <a:r>
              <a:rPr lang="en-US" i="1" dirty="0"/>
              <a:t>APOL1</a:t>
            </a:r>
            <a:r>
              <a:rPr lang="en-US" dirty="0"/>
              <a:t>, a gene associated with chronic kidney disease, results in a change in blood pressure management. As of May 5, GUARDD had enrolled over 1,850 of the planned 5,435 African American participants that the study aims to engage (as variants are found almost exclusively in African American populations).</a:t>
            </a:r>
          </a:p>
          <a:p>
            <a:pPr marL="0" lvl="1" defTabSz="655909">
              <a:defRPr/>
            </a:pPr>
            <a:endParaRPr lang="en-US" dirty="0"/>
          </a:p>
          <a:p>
            <a:pPr marL="0" lvl="1" defTabSz="655909">
              <a:defRPr/>
            </a:pPr>
            <a:r>
              <a:rPr lang="en-US" dirty="0"/>
              <a:t>* A Depression and Opioid Pragmatic Trial in Pharmacogenetics (or ADOPT PGx) comprises three coordinated trials studying whether pharmacogenomic testing and genotype-guided therapy improve acute pain, chronic pain, and depressive symptoms in participants who metabolize the relevant medicines at different rates than normal. The study team successfully enrolled the first participant in February 2021 and, as of May 5, over 50 participants (of a planned 4,500 total) had been enrolled.</a:t>
            </a:r>
          </a:p>
          <a:p>
            <a:pPr marL="0" lvl="1" defTabSz="655909">
              <a:defRPr/>
            </a:pPr>
            <a:endParaRPr lang="en-US" dirty="0"/>
          </a:p>
          <a:p>
            <a:pPr marL="0" lvl="1" defTabSz="655909">
              <a:defRPr/>
            </a:pPr>
            <a:r>
              <a:rPr lang="en-US" dirty="0"/>
              <a:t>*In March, the journal </a:t>
            </a:r>
            <a:r>
              <a:rPr lang="en-US" i="1" dirty="0"/>
              <a:t>Genetics in Medicine </a:t>
            </a:r>
            <a:r>
              <a:rPr lang="en-US" dirty="0"/>
              <a:t>published the IGNITE Pragmatic Clinical Trials Network marker paper, outlining how the Network will generate and share evidence about genomic medicine interventions.</a:t>
            </a:r>
          </a:p>
          <a:p>
            <a:pPr marL="0" lvl="1" defTabSz="655909">
              <a:defRPr/>
            </a:pPr>
            <a:endParaRPr lang="en-US" dirty="0"/>
          </a:p>
        </p:txBody>
      </p:sp>
      <p:sp>
        <p:nvSpPr>
          <p:cNvPr id="6" name="Slide Number Placeholder 3">
            <a:extLst>
              <a:ext uri="{FF2B5EF4-FFF2-40B4-BE49-F238E27FC236}">
                <a16:creationId xmlns:a16="http://schemas.microsoft.com/office/drawing/2014/main" id="{AFCD764B-B4AA-4427-8BBD-EB2FBD69CBAE}"/>
              </a:ext>
            </a:extLst>
          </p:cNvPr>
          <p:cNvSpPr txBox="1">
            <a:spLocks/>
          </p:cNvSpPr>
          <p:nvPr/>
        </p:nvSpPr>
        <p:spPr>
          <a:xfrm>
            <a:off x="4007457" y="9094727"/>
            <a:ext cx="3307743" cy="495800"/>
          </a:xfrm>
          <a:prstGeom prst="rect">
            <a:avLst/>
          </a:prstGeom>
        </p:spPr>
        <p:txBody>
          <a:bodyPr vert="horz" lIns="100214" tIns="50108" rIns="100214" bIns="5010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1993" fontAlgn="base">
              <a:spcBef>
                <a:spcPct val="0"/>
              </a:spcBef>
              <a:spcAft>
                <a:spcPct val="0"/>
              </a:spcAft>
              <a:defRPr/>
            </a:pPr>
            <a:fld id="{5B6CE0F2-70EA-43E2-9B6A-D90CC32518E6}" type="slidenum">
              <a:rPr lang="en-US" b="1">
                <a:solidFill>
                  <a:srgbClr val="000000"/>
                </a:solidFill>
                <a:latin typeface="Arial" pitchFamily="34" charset="0"/>
              </a:rPr>
              <a:pPr defTabSz="1001993" fontAlgn="base">
                <a:spcBef>
                  <a:spcPct val="0"/>
                </a:spcBef>
                <a:spcAft>
                  <a:spcPct val="0"/>
                </a:spcAft>
                <a:defRPr/>
              </a:pPr>
              <a:t>32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24572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52450" y="461963"/>
            <a:ext cx="6210300" cy="3494087"/>
          </a:xfrm>
          <a:prstGeom prst="rect">
            <a:avLst/>
          </a:prstGeom>
          <a:ln/>
        </p:spPr>
      </p:sp>
      <p:sp>
        <p:nvSpPr>
          <p:cNvPr id="119811" name="Notes Placeholder 2"/>
          <p:cNvSpPr>
            <a:spLocks noGrp="1"/>
          </p:cNvSpPr>
          <p:nvPr>
            <p:ph type="body" idx="1"/>
          </p:nvPr>
        </p:nvSpPr>
        <p:spPr>
          <a:xfrm>
            <a:off x="795130" y="4169690"/>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Global Alliance for Genomics and Health (or GA4GH) is an international standards body that aims to accelerate the responsible sharing of clinical and genomic data. The GA4GH marker paper, “Genomics in Healthcare: GA4GH looks to 2025,” has been submitted as part of a collection of papers to </a:t>
            </a:r>
            <a:r>
              <a:rPr lang="en-US" i="1" dirty="0"/>
              <a:t>Cell Genomics.</a:t>
            </a:r>
            <a:r>
              <a:rPr lang="en-US" dirty="0"/>
              <a:t> </a:t>
            </a:r>
          </a:p>
          <a:p>
            <a:r>
              <a:rPr lang="en-US" dirty="0"/>
              <a:t> </a:t>
            </a:r>
          </a:p>
          <a:p>
            <a:r>
              <a:rPr lang="en-US" dirty="0"/>
              <a:t>* In December 2020, GA4GH was incorporated as a Canadian not-for-profit organization. The legal entity “GA4GH, Inc.” will act as the keystone of the Alliance, working alongside contributors, funders, and host institutions for long-term sustainability. The CEO is Peter Goodhand of the Ontario Institute for Cancer Research. Ewan Birney of the European Bioinformatics Institute leads the Executive Committee.</a:t>
            </a:r>
          </a:p>
          <a:p>
            <a:endParaRPr lang="en-US" dirty="0"/>
          </a:p>
          <a:p>
            <a:r>
              <a:rPr lang="en-US" dirty="0"/>
              <a:t>* In February 2021, NHGRI co-funded a GA4GH U24 community resource grant to Heidi Rehm at the Broad Institute (along with our NIH partners, specifically NCI, NHLBI, the </a:t>
            </a:r>
            <a:r>
              <a:rPr lang="en-US" i="1" dirty="0"/>
              <a:t>All of Us </a:t>
            </a:r>
            <a:r>
              <a:rPr lang="en-US" dirty="0"/>
              <a:t>Research Program</a:t>
            </a:r>
            <a:r>
              <a:rPr lang="en-US" i="1" dirty="0"/>
              <a:t>,</a:t>
            </a:r>
            <a:r>
              <a:rPr lang="en-US" dirty="0"/>
              <a:t> and the NIH Office of Data Science Strategy). </a:t>
            </a:r>
          </a:p>
          <a:p>
            <a:endParaRPr lang="en-US" dirty="0"/>
          </a:p>
          <a:p>
            <a:r>
              <a:rPr lang="en-US" dirty="0"/>
              <a:t>* Finally, the NIH Cloud Commons is now adopting GA4GH standards for its researcher authentication steps.</a:t>
            </a:r>
          </a:p>
          <a:p>
            <a:r>
              <a:rPr lang="en-US" dirty="0"/>
              <a:t> </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33</a:t>
            </a:fld>
            <a:endParaRPr lang="en-US" b="1" dirty="0">
              <a:solidFill>
                <a:srgbClr val="000000"/>
              </a:solidFill>
            </a:endParaRPr>
          </a:p>
        </p:txBody>
      </p:sp>
    </p:spTree>
    <p:extLst>
      <p:ext uri="{BB962C8B-B14F-4D97-AF65-F5344CB8AC3E}">
        <p14:creationId xmlns:p14="http://schemas.microsoft.com/office/powerpoint/2010/main" val="2760179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8000" y="496888"/>
            <a:ext cx="6297613" cy="3541712"/>
          </a:xfrm>
          <a:prstGeom prst="rect">
            <a:avLst/>
          </a:prstGeom>
          <a:ln/>
        </p:spPr>
      </p:sp>
      <p:sp>
        <p:nvSpPr>
          <p:cNvPr id="119811" name="Notes Placeholder 2"/>
          <p:cNvSpPr>
            <a:spLocks noGrp="1"/>
          </p:cNvSpPr>
          <p:nvPr>
            <p:ph type="body" idx="1"/>
          </p:nvPr>
        </p:nvSpPr>
        <p:spPr>
          <a:xfrm>
            <a:off x="795130" y="4234373"/>
            <a:ext cx="5724940" cy="488510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This past February, the Genomic Medicine Working Group of this Council planned and virtually hosted the 13</a:t>
            </a:r>
            <a:r>
              <a:rPr lang="en-US" baseline="30000" dirty="0"/>
              <a:t>th</a:t>
            </a:r>
            <a:r>
              <a:rPr lang="en-US" dirty="0"/>
              <a:t> Genomic Medicine meeting (or GM XIII) entitled “Developing a Clinical Genomic Informatics Research Agenda.” The meeting’s goal was to develop a research strategy for using genomic-based clinical informatics tools and resources to improve the detection, treatment, and reporting of genetic disorders in clinical settings.</a:t>
            </a:r>
          </a:p>
          <a:p>
            <a:r>
              <a:rPr lang="en-US" dirty="0"/>
              <a:t> </a:t>
            </a:r>
          </a:p>
          <a:p>
            <a:r>
              <a:rPr lang="en-US" dirty="0"/>
              <a:t>Six sessions were held, during which experts from government agencies, the private sector, and academia discussed topics related to genomic medicine and clinical informatics. </a:t>
            </a:r>
          </a:p>
          <a:p>
            <a:endParaRPr lang="en-US" dirty="0"/>
          </a:p>
          <a:p>
            <a:r>
              <a:rPr lang="en-US" dirty="0"/>
              <a:t>* Key recommendations from the meeting included: * incorporate an implementation component within the overall clinical informatics research framework; * advance research to better understand the interface between human cognition and information technology to improve patient care; * and develop research methods to identify and mitigate inherent and pervasive biases in data, information systems, access, knowledge, and clinical algorithms. </a:t>
            </a:r>
          </a:p>
          <a:p>
            <a:endParaRPr lang="en-US" dirty="0"/>
          </a:p>
          <a:p>
            <a:r>
              <a:rPr lang="en-US" dirty="0"/>
              <a:t>The outcomes and themes from this meeting will be used to develop a manuscript for publication and to explore potential funding directions and opportunities. Video recordings, presentations, and additional information from the GMXIII meeting can be found on the meeting’s website.</a:t>
            </a:r>
          </a:p>
          <a:p>
            <a:pPr marL="0" lvl="1" defTabSz="632323">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34</a:t>
            </a:fld>
            <a:endParaRPr lang="en-US" b="1" dirty="0">
              <a:solidFill>
                <a:srgbClr val="000000"/>
              </a:solidFill>
            </a:endParaRPr>
          </a:p>
        </p:txBody>
      </p:sp>
    </p:spTree>
    <p:extLst>
      <p:ext uri="{BB962C8B-B14F-4D97-AF65-F5344CB8AC3E}">
        <p14:creationId xmlns:p14="http://schemas.microsoft.com/office/powerpoint/2010/main" val="2424572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4400" y="4246057"/>
            <a:ext cx="5486400" cy="4114800"/>
          </a:xfrm>
        </p:spPr>
        <p:txBody>
          <a:bodyPr/>
          <a:lstStyle/>
          <a:p>
            <a:r>
              <a:rPr lang="en-US" dirty="0">
                <a:latin typeface="Arial" panose="020B0604020202020204" pitchFamily="34" charset="0"/>
                <a:cs typeface="Arial" panose="020B0604020202020204" pitchFamily="34" charset="0"/>
              </a:rPr>
              <a:t>T</a:t>
            </a:r>
            <a:r>
              <a:rPr lang="en-US" dirty="0"/>
              <a:t>o enhance the diversity of the genomics workforce and to strive towards the goals of our new Action Agenda, NHGRI is developing new initiatives to increase the participation of diverse students and faculty members in genomics research.</a:t>
            </a:r>
          </a:p>
          <a:p>
            <a:endParaRPr lang="en-US" dirty="0"/>
          </a:p>
          <a:p>
            <a:pPr defTabSz="948507">
              <a:defRPr/>
            </a:pPr>
            <a:r>
              <a:rPr lang="en-US" dirty="0"/>
              <a:t>* The Institute recently released the F99/K00 Funding Opportunity Announcement (or FOA) to support graduate students from diverse backgrounds in their transition to postdoctoral positions and the K18 Funding Opportunity Announcement to support the training of faculty members from diverse backgrounds in genomics.</a:t>
            </a:r>
          </a:p>
          <a:p>
            <a:endParaRPr lang="en-US" dirty="0"/>
          </a:p>
          <a:p>
            <a:r>
              <a:rPr lang="en-US" dirty="0"/>
              <a:t>* Currently, two Funding Opportunity Announcements are also under development. The R01 Funding Opportunity Announcement will allow faculty members to develop independent research, w</a:t>
            </a:r>
            <a:r>
              <a:rPr lang="en-US" dirty="0">
                <a:latin typeface="Arial" panose="020B0604020202020204" pitchFamily="34" charset="0"/>
                <a:cs typeface="Arial" panose="020B0604020202020204" pitchFamily="34" charset="0"/>
              </a:rPr>
              <a:t>hile t</a:t>
            </a:r>
            <a:r>
              <a:rPr lang="en-US" dirty="0"/>
              <a:t>he GREAT program Funding Opportunity Announcement will provide research experiences to undergraduate students with the aim of attracting such individuals to graduate programs in genomics.</a:t>
            </a:r>
          </a:p>
          <a:p>
            <a:endParaRPr lang="en-US" dirty="0"/>
          </a:p>
          <a:p>
            <a:r>
              <a:rPr lang="en-US" dirty="0"/>
              <a:t>Applications for these programs will be funded in Fiscal Year 2022.</a:t>
            </a:r>
          </a:p>
          <a:p>
            <a:endParaRPr lang="en-US" dirty="0"/>
          </a:p>
        </p:txBody>
      </p:sp>
      <p:sp>
        <p:nvSpPr>
          <p:cNvPr id="4" name="Slide Number Placeholder 3"/>
          <p:cNvSpPr>
            <a:spLocks noGrp="1"/>
          </p:cNvSpPr>
          <p:nvPr>
            <p:ph type="sldNum" sz="quarter" idx="10"/>
          </p:nvPr>
        </p:nvSpPr>
        <p:spPr/>
        <p:txBody>
          <a:bodyPr/>
          <a:lstStyle/>
          <a:p>
            <a:pPr defTabSz="1218991">
              <a:defRPr/>
            </a:pPr>
            <a:fld id="{6D3A449C-2333-4B4A-90DA-D41E67BE0E72}" type="slidenum">
              <a:rPr lang="en-US">
                <a:solidFill>
                  <a:prstClr val="black"/>
                </a:solidFill>
              </a:rPr>
              <a:pPr defTabSz="1218991">
                <a:defRPr/>
              </a:pPr>
              <a:t>35</a:t>
            </a:fld>
            <a:endParaRPr lang="en-US" dirty="0">
              <a:solidFill>
                <a:prstClr val="black"/>
              </a:solidFill>
            </a:endParaRPr>
          </a:p>
        </p:txBody>
      </p:sp>
    </p:spTree>
    <p:extLst>
      <p:ext uri="{BB962C8B-B14F-4D97-AF65-F5344CB8AC3E}">
        <p14:creationId xmlns:p14="http://schemas.microsoft.com/office/powerpoint/2010/main" val="1168883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38150" y="376238"/>
            <a:ext cx="6402388" cy="3600450"/>
          </a:xfrm>
          <a:prstGeom prst="rect">
            <a:avLst/>
          </a:prstGeom>
          <a:ln/>
        </p:spPr>
      </p:sp>
      <p:sp>
        <p:nvSpPr>
          <p:cNvPr id="100355" name="Notes Placeholder 2"/>
          <p:cNvSpPr>
            <a:spLocks noGrp="1"/>
          </p:cNvSpPr>
          <p:nvPr>
            <p:ph type="body" idx="1"/>
          </p:nvPr>
        </p:nvSpPr>
        <p:spPr>
          <a:xfrm>
            <a:off x="897006" y="4138885"/>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the NIH Common Fund and other trans-NIH efforts.</a:t>
            </a:r>
          </a:p>
          <a:p>
            <a:endParaRPr lang="en-US" dirty="0"/>
          </a:p>
        </p:txBody>
      </p:sp>
      <p:sp>
        <p:nvSpPr>
          <p:cNvPr id="5" name="Slide Number Placeholder 3">
            <a:extLst>
              <a:ext uri="{FF2B5EF4-FFF2-40B4-BE49-F238E27FC236}">
                <a16:creationId xmlns:a16="http://schemas.microsoft.com/office/drawing/2014/main" id="{80AD2BDE-019F-4B04-8109-6866D148C0FB}"/>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36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28625" y="487363"/>
            <a:ext cx="6297613" cy="3541712"/>
          </a:xfrm>
          <a:prstGeom prst="rect">
            <a:avLst/>
          </a:prstGeom>
          <a:ln/>
        </p:spPr>
      </p:sp>
      <p:sp>
        <p:nvSpPr>
          <p:cNvPr id="119811" name="Notes Placeholder 2"/>
          <p:cNvSpPr>
            <a:spLocks noGrp="1"/>
          </p:cNvSpPr>
          <p:nvPr>
            <p:ph type="body" idx="1"/>
          </p:nvPr>
        </p:nvSpPr>
        <p:spPr>
          <a:xfrm>
            <a:off x="795130" y="4187316"/>
            <a:ext cx="5724940" cy="4249711"/>
          </a:xfrm>
          <a:noFill/>
          <a:ln w="9525">
            <a:noFill/>
            <a:miter lim="800000"/>
            <a:headEnd/>
            <a:tailEnd/>
          </a:ln>
          <a:effectLst/>
        </p:spPr>
        <p:txBody>
          <a:bodyPr vert="horz" wrap="square" lIns="98079" tIns="49039" rIns="98079" bIns="49039" numCol="1" anchor="t" anchorCtr="0" compatLnSpc="1">
            <a:prstTxWarp prst="textNoShape">
              <a:avLst/>
            </a:prstTxWarp>
            <a:noAutofit/>
          </a:bodyPr>
          <a:lstStyle/>
          <a:p>
            <a:r>
              <a:rPr lang="en-US" dirty="0"/>
              <a:t>In February 2021, the Undiagnosed Diseases Network published two bioinformatics papers. * The first paper by Kobren et al. investigated the commonalities in the genome-sequencing processing workflows across the 11 UDN Clinical Sites. It concluded that advances in structural variant detection, noncoding variant interpretation, and integration of additional biomedical data may be especially promising for solving cases that have long eluded a clear diagnosis.</a:t>
            </a:r>
          </a:p>
          <a:p>
            <a:endParaRPr lang="en-US" dirty="0"/>
          </a:p>
          <a:p>
            <a:r>
              <a:rPr lang="en-US" dirty="0"/>
              <a:t>* The second study by Amiri et al. developed and evaluated a machine learning model to prioritize evaluation of patients with undiagnosed diseases by retrospective and prospective validation. They found that this predictive model may reduce the processing time for accepted patients by two thirds – from 3.3 months to 1.1 months – by ordering UDN applications based on the likelihood of acceptance.</a:t>
            </a:r>
          </a:p>
          <a:p>
            <a:endParaRPr lang="en-US" dirty="0"/>
          </a:p>
          <a:p>
            <a:r>
              <a:rPr lang="en-US" dirty="0"/>
              <a:t>These bioinformatic efforts contribute towards the overarching UDN model of solving undiagnosed cases and improving the diagnostic journey for patients with undiagnosed diseases.</a:t>
            </a:r>
          </a:p>
        </p:txBody>
      </p:sp>
      <p:sp>
        <p:nvSpPr>
          <p:cNvPr id="5" name="Slide Number Placeholder 3">
            <a:extLst>
              <a:ext uri="{FF2B5EF4-FFF2-40B4-BE49-F238E27FC236}">
                <a16:creationId xmlns:a16="http://schemas.microsoft.com/office/drawing/2014/main" id="{BEE7F2BC-DD3F-4E55-8F8F-2A13DE2832B3}"/>
              </a:ext>
            </a:extLst>
          </p:cNvPr>
          <p:cNvSpPr txBox="1">
            <a:spLocks/>
          </p:cNvSpPr>
          <p:nvPr/>
        </p:nvSpPr>
        <p:spPr>
          <a:xfrm>
            <a:off x="4007457" y="9105400"/>
            <a:ext cx="3307743" cy="495800"/>
          </a:xfrm>
          <a:prstGeom prst="rect">
            <a:avLst/>
          </a:prstGeom>
        </p:spPr>
        <p:txBody>
          <a:bodyPr vert="horz" lIns="100214" tIns="50108" rIns="100214" bIns="50108"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1993" fontAlgn="base">
              <a:spcBef>
                <a:spcPct val="0"/>
              </a:spcBef>
              <a:spcAft>
                <a:spcPct val="0"/>
              </a:spcAft>
              <a:defRPr/>
            </a:pPr>
            <a:fld id="{5B6CE0F2-70EA-43E2-9B6A-D90CC32518E6}" type="slidenum">
              <a:rPr lang="en-US" b="1">
                <a:solidFill>
                  <a:srgbClr val="000000"/>
                </a:solidFill>
                <a:latin typeface="Arial" pitchFamily="34" charset="0"/>
              </a:rPr>
              <a:pPr defTabSz="1001993" fontAlgn="base">
                <a:spcBef>
                  <a:spcPct val="0"/>
                </a:spcBef>
                <a:spcAft>
                  <a:spcPct val="0"/>
                </a:spcAft>
                <a:defRPr/>
              </a:pPr>
              <a:t>37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75930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496888"/>
            <a:ext cx="6297612" cy="3541712"/>
          </a:xfrm>
          <a:prstGeom prst="rect">
            <a:avLst/>
          </a:prstGeom>
          <a:ln/>
        </p:spPr>
      </p:sp>
      <p:sp>
        <p:nvSpPr>
          <p:cNvPr id="119811" name="Notes Placeholder 2"/>
          <p:cNvSpPr>
            <a:spLocks noGrp="1"/>
          </p:cNvSpPr>
          <p:nvPr>
            <p:ph type="body" idx="1"/>
          </p:nvPr>
        </p:nvSpPr>
        <p:spPr>
          <a:xfrm>
            <a:off x="597463" y="4182627"/>
            <a:ext cx="5847236" cy="4713966"/>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altLang="en-US" dirty="0">
                <a:ea typeface="ＭＳ Ｐゴシック" panose="020B0600070205080204" pitchFamily="34" charset="-128"/>
              </a:rPr>
              <a:t>The NIH Common Fund Human Biomolecular Atlas Program (or </a:t>
            </a:r>
            <a:r>
              <a:rPr lang="en-US" altLang="en-US" dirty="0" err="1">
                <a:ea typeface="ＭＳ Ｐゴシック" panose="020B0600070205080204" pitchFamily="34" charset="-128"/>
              </a:rPr>
              <a:t>HuBMAP</a:t>
            </a:r>
            <a:r>
              <a:rPr lang="en-US" altLang="en-US" dirty="0">
                <a:ea typeface="ＭＳ Ｐゴシック" panose="020B0600070205080204" pitchFamily="34" charset="-128"/>
              </a:rPr>
              <a:t>) aims to catalyze development of an open global framework for comprehensively mapping the human body at cellular resolution and to </a:t>
            </a:r>
            <a:r>
              <a:rPr lang="en-US" dirty="0"/>
              <a:t>determine how the relationships between cells can affect the health of an individual.</a:t>
            </a:r>
          </a:p>
          <a:p>
            <a:endParaRPr lang="en-US" dirty="0"/>
          </a:p>
          <a:p>
            <a:r>
              <a:rPr lang="en-US" dirty="0"/>
              <a:t>* </a:t>
            </a:r>
            <a:r>
              <a:rPr lang="en-US" dirty="0" err="1"/>
              <a:t>HuBMAP</a:t>
            </a:r>
            <a:r>
              <a:rPr lang="en-US" dirty="0"/>
              <a:t> recently launched a community effort to identify organ-specific anatomical structures and major cell types and relate them to existing ontologies. HuBMAP is inviting the community to contribute to this effort.</a:t>
            </a:r>
          </a:p>
          <a:p>
            <a:endParaRPr lang="en-US" dirty="0"/>
          </a:p>
          <a:p>
            <a:pPr defTabSz="632323">
              <a:defRPr/>
            </a:pPr>
            <a:r>
              <a:rPr lang="en-US" dirty="0"/>
              <a:t>* </a:t>
            </a:r>
            <a:r>
              <a:rPr lang="en-US" dirty="0" err="1"/>
              <a:t>HuBMAP</a:t>
            </a:r>
            <a:r>
              <a:rPr lang="en-US" dirty="0"/>
              <a:t> has also launched two opportunities for undergraduates and early career investigators. The Student Genome Internship Program for Undergraduates provides the opportunity for undergraduate students from populations underrepresented in the biomedical sciences to participate in research, mentorship, and training activities within the </a:t>
            </a:r>
            <a:r>
              <a:rPr lang="en-US" dirty="0" err="1"/>
              <a:t>HuBMAP</a:t>
            </a:r>
            <a:r>
              <a:rPr lang="en-US" dirty="0"/>
              <a:t> consortium. The program received over 50 applications, and </a:t>
            </a:r>
            <a:r>
              <a:rPr lang="en-US" dirty="0" err="1"/>
              <a:t>HuBMAP</a:t>
            </a:r>
            <a:r>
              <a:rPr lang="en-US" dirty="0"/>
              <a:t> labs will host eight students from institutions across the country for this virtual summer internship. The Jump Start for Junior Investigators program provides junior investigators within </a:t>
            </a:r>
            <a:r>
              <a:rPr lang="en-US" dirty="0" err="1"/>
              <a:t>HuBMAP</a:t>
            </a:r>
            <a:r>
              <a:rPr lang="en-US" dirty="0"/>
              <a:t> an opportunity to undertake scientific projects to help advance their career and develop their independence in the workplace. The first cohort for this program includes investigators from Purdue, Yale, and Vanderbilt. </a:t>
            </a:r>
            <a:r>
              <a:rPr lang="en-US" dirty="0" err="1"/>
              <a:t>HuBMAP</a:t>
            </a:r>
            <a:r>
              <a:rPr lang="en-US" dirty="0"/>
              <a:t> intends to continue both programs in the future</a:t>
            </a:r>
            <a:r>
              <a:rPr lang="en-US" altLang="ko-KR" dirty="0"/>
              <a:t>. </a:t>
            </a:r>
            <a:endParaRPr lang="en-US" dirty="0"/>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38</a:t>
            </a:fld>
            <a:endParaRPr lang="en-US" dirty="0">
              <a:solidFill>
                <a:srgbClr val="000000"/>
              </a:solidFill>
            </a:endParaRPr>
          </a:p>
        </p:txBody>
      </p:sp>
    </p:spTree>
    <p:extLst>
      <p:ext uri="{BB962C8B-B14F-4D97-AF65-F5344CB8AC3E}">
        <p14:creationId xmlns:p14="http://schemas.microsoft.com/office/powerpoint/2010/main" val="2424572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9588" y="496888"/>
            <a:ext cx="6296025" cy="3541712"/>
          </a:xfrm>
          <a:prstGeom prst="rect">
            <a:avLst/>
          </a:prstGeom>
          <a:ln/>
        </p:spPr>
      </p:sp>
      <p:sp>
        <p:nvSpPr>
          <p:cNvPr id="119811" name="Notes Placeholder 2"/>
          <p:cNvSpPr>
            <a:spLocks noGrp="1"/>
          </p:cNvSpPr>
          <p:nvPr>
            <p:ph type="body" idx="1"/>
          </p:nvPr>
        </p:nvSpPr>
        <p:spPr>
          <a:xfrm>
            <a:off x="719759" y="415675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632323">
              <a:defRPr/>
            </a:pPr>
            <a:r>
              <a:rPr lang="en-US" dirty="0"/>
              <a:t>The NIH Common Fund recently launched the Bridge to Artificial Intelligence (or Bridge2AI) Program. The Bridge2AI Program will propel biomedical research forward by setting the stage for widespread adoption of artificial intelligence (or AI) that tackles complex biomedical challenges beyond human intuition. A key step in this process is generating new “flagship” datasets and best practices that adhere to the FAIR (Findable, Accessible, Interoperable, and Reproducible) principles and critically integrate ethical considerations in preparing data for computation. I serve as one of four co-chairs for this Common Fund Program. </a:t>
            </a:r>
          </a:p>
          <a:p>
            <a:endParaRPr lang="en-US" dirty="0"/>
          </a:p>
          <a:p>
            <a:r>
              <a:rPr lang="en-US" dirty="0"/>
              <a:t>Two Bridge2AI Notices of Intent to Publish were released last month. * The first relates to a planned Funding Opportunity Announcement for Data Generation Projects of the program. * The second relates to a planned Funding Opportunity Announcement for an Integration, Dissemination, and Evaluation Center. The anticipated application due date for both opportunities is this coming August. Potential applicants are encouraged to visit the Bridge2AI website for updates and additional information. </a:t>
            </a: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39</a:t>
            </a:fld>
            <a:endParaRPr lang="en-US" dirty="0">
              <a:solidFill>
                <a:srgbClr val="000000"/>
              </a:solidFill>
            </a:endParaRPr>
          </a:p>
        </p:txBody>
      </p:sp>
    </p:spTree>
    <p:extLst>
      <p:ext uri="{BB962C8B-B14F-4D97-AF65-F5344CB8AC3E}">
        <p14:creationId xmlns:p14="http://schemas.microsoft.com/office/powerpoint/2010/main" val="242457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14399" y="4161842"/>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will then be four concept clearances presented by NHGRI extramural program directors. </a:t>
            </a:r>
          </a:p>
          <a:p>
            <a:endParaRPr lang="en-US" dirty="0"/>
          </a:p>
          <a:p>
            <a:r>
              <a:rPr lang="en-US" dirty="0"/>
              <a:t>* First, Lisa Chadwick will present a concept clearance on “Supporting Talented Early Career Researchers in Genomics.” </a:t>
            </a:r>
          </a:p>
          <a:p>
            <a:endParaRPr lang="en-US" dirty="0"/>
          </a:p>
          <a:p>
            <a:r>
              <a:rPr lang="en-US" dirty="0"/>
              <a:t>* Second, Adam Felsenfeld will present a concept clearance on the “Centers of Excellence in Genomic Science (CEGS) Program.” </a:t>
            </a:r>
          </a:p>
          <a:p>
            <a:pPr marL="177845" indent="-177845">
              <a:buFont typeface="Arial" panose="020B0604020202020204" pitchFamily="34" charset="0"/>
              <a:buChar char="•"/>
            </a:pPr>
            <a:endParaRPr lang="en-US" dirty="0"/>
          </a:p>
          <a:p>
            <a:r>
              <a:rPr lang="en-US" dirty="0"/>
              <a:t>* Third, Colin Fletcher will present a concept clearance on “The Knockout Mouse Phenotyping Program.” </a:t>
            </a:r>
          </a:p>
          <a:p>
            <a:endParaRPr lang="en-US" dirty="0"/>
          </a:p>
          <a:p>
            <a:r>
              <a:rPr lang="en-US" dirty="0"/>
              <a:t>* And finally, Heather Colley will present a concept clearance on “Curriculum Development in Genomics, Genetics, or Genomic Informatics for Medical Students.” </a:t>
            </a:r>
          </a:p>
          <a:p>
            <a:endParaRPr lang="en-US" dirty="0"/>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0365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0850" y="514350"/>
            <a:ext cx="6400800" cy="3600450"/>
          </a:xfrm>
          <a:prstGeom prst="rect">
            <a:avLst/>
          </a:prstGeom>
          <a:ln/>
        </p:spPr>
      </p:sp>
      <p:sp>
        <p:nvSpPr>
          <p:cNvPr id="100355" name="Notes Placeholder 2"/>
          <p:cNvSpPr>
            <a:spLocks noGrp="1"/>
          </p:cNvSpPr>
          <p:nvPr>
            <p:ph type="body" idx="1"/>
          </p:nvPr>
        </p:nvSpPr>
        <p:spPr>
          <a:xfrm>
            <a:off x="907774" y="4227922"/>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Moving on to NHGRI activities in the areas of communications, policy, and education.</a:t>
            </a:r>
          </a:p>
          <a:p>
            <a:endParaRPr lang="en-US" dirty="0"/>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40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9588" y="496888"/>
            <a:ext cx="6296025" cy="3541712"/>
          </a:xfrm>
          <a:prstGeom prst="rect">
            <a:avLst/>
          </a:prstGeom>
          <a:ln/>
        </p:spPr>
      </p:sp>
      <p:sp>
        <p:nvSpPr>
          <p:cNvPr id="119811" name="Notes Placeholder 2"/>
          <p:cNvSpPr>
            <a:spLocks noGrp="1"/>
          </p:cNvSpPr>
          <p:nvPr>
            <p:ph type="body" idx="1"/>
          </p:nvPr>
        </p:nvSpPr>
        <p:spPr>
          <a:xfrm>
            <a:off x="795130" y="4247310"/>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kern="1200" dirty="0">
                <a:solidFill>
                  <a:schemeClr val="tx1"/>
                </a:solidFill>
              </a:rPr>
              <a:t>NHGRI extramural grantees and contract recipients sometimes seek or receive offers of support from companies or other third parties (for example, nonprofit organizations or other government agencies) for their studies, sub-studies, and ancillary studies after the grant or contract has been awarded. This type of third-party support (or “third-party involvement”) may be valuable for advancing NHGRI-supported research. In general, NHGRI is open to third-party involvement in NHGRI-supported studies and contracts, so long as the primary purpose of the studies and contracts is not compromised and all NIH and NHGRI policies are followed. </a:t>
            </a:r>
          </a:p>
          <a:p>
            <a:pPr marL="0" lvl="1" defTabSz="632323">
              <a:defRPr/>
            </a:pPr>
            <a:endParaRPr lang="en-US" kern="1200" dirty="0">
              <a:solidFill>
                <a:schemeClr val="tx1"/>
              </a:solidFill>
            </a:endParaRPr>
          </a:p>
          <a:p>
            <a:pPr marL="0" lvl="1" defTabSz="632323">
              <a:defRPr/>
            </a:pPr>
            <a:r>
              <a:rPr lang="en-US" kern="1200" dirty="0">
                <a:solidFill>
                  <a:schemeClr val="tx1"/>
                </a:solidFill>
              </a:rPr>
              <a:t>To that end, NHGRI has developed a guidance for Third-Party Involvement in NHGRI-Supported Extramural Projects, which outlines the type of third-party involvement NHGRI generally finds appropriate. Effective July 1, </a:t>
            </a:r>
            <a:r>
              <a:rPr lang="en-US" b="0" i="0" kern="1200" dirty="0">
                <a:solidFill>
                  <a:schemeClr val="tx1"/>
                </a:solidFill>
                <a:effectLst/>
              </a:rPr>
              <a:t>grantees and contractors who are considering whether to enter into such an agreement should consult this guidance prior to doing so. If the grantee, contractor, or project governance body is unsure whether the third-party’s involvement in their research adheres to this guidance, they should contact their respective program director(s) and submit information about the proposed third-party involvement to NHGRI. The Institute will review the proposed agreement and then provide a recommendation on how to proceed.</a:t>
            </a:r>
            <a:endParaRPr lang="en-US" kern="1200" dirty="0">
              <a:solidFill>
                <a:schemeClr val="tx1"/>
              </a:solidFill>
            </a:endParaRPr>
          </a:p>
          <a:p>
            <a:pPr marL="0" lvl="1" defTabSz="632323">
              <a:defRPr/>
            </a:pPr>
            <a:endParaRPr lang="en-US" kern="1200" dirty="0">
              <a:solidFill>
                <a:schemeClr val="tx1"/>
              </a:solidFill>
            </a:endParaRPr>
          </a:p>
          <a:p>
            <a:pPr marL="0" lvl="1" defTabSz="632323">
              <a:defRPr/>
            </a:pPr>
            <a:endParaRPr lang="en-US" kern="1200" dirty="0">
              <a:solidFill>
                <a:schemeClr val="tx1"/>
              </a:solidFill>
            </a:endParaRP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41</a:t>
            </a:fld>
            <a:endParaRPr lang="en-US" b="1" dirty="0">
              <a:solidFill>
                <a:srgbClr val="000000"/>
              </a:solidFill>
            </a:endParaRPr>
          </a:p>
        </p:txBody>
      </p:sp>
    </p:spTree>
    <p:extLst>
      <p:ext uri="{BB962C8B-B14F-4D97-AF65-F5344CB8AC3E}">
        <p14:creationId xmlns:p14="http://schemas.microsoft.com/office/powerpoint/2010/main" val="3504240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9588" y="496888"/>
            <a:ext cx="6296025" cy="3541712"/>
          </a:xfrm>
          <a:prstGeom prst="rect">
            <a:avLst/>
          </a:prstGeom>
          <a:ln/>
        </p:spPr>
      </p:sp>
      <p:sp>
        <p:nvSpPr>
          <p:cNvPr id="119811" name="Notes Placeholder 2"/>
          <p:cNvSpPr>
            <a:spLocks noGrp="1"/>
          </p:cNvSpPr>
          <p:nvPr>
            <p:ph type="body" idx="1"/>
          </p:nvPr>
        </p:nvSpPr>
        <p:spPr>
          <a:xfrm>
            <a:off x="719759" y="423437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a:defRPr/>
            </a:pPr>
            <a:r>
              <a:rPr lang="en-US" b="0" i="0" kern="1200" dirty="0">
                <a:solidFill>
                  <a:schemeClr val="tx1"/>
                </a:solidFill>
                <a:effectLst/>
              </a:rPr>
              <a:t>Providing sufficient and well-structured metadata is a key component of abiding by the FAIR principles for scientific data management and sharing. FAIR datasets maximize investments in biomedical research. </a:t>
            </a:r>
          </a:p>
          <a:p>
            <a:pPr marL="0" lvl="1">
              <a:defRPr/>
            </a:pPr>
            <a:endParaRPr lang="en-US" b="0" i="0" kern="1200" dirty="0">
              <a:solidFill>
                <a:schemeClr val="tx1"/>
              </a:solidFill>
              <a:effectLst/>
            </a:endParaRPr>
          </a:p>
          <a:p>
            <a:pPr marL="0" lvl="1">
              <a:defRPr/>
            </a:pPr>
            <a:r>
              <a:rPr lang="en-US" b="0" i="0" kern="1200" dirty="0">
                <a:solidFill>
                  <a:schemeClr val="tx1"/>
                </a:solidFill>
                <a:effectLst/>
              </a:rPr>
              <a:t>In February, * </a:t>
            </a:r>
            <a:r>
              <a:rPr lang="en-US" kern="1200" dirty="0">
                <a:solidFill>
                  <a:schemeClr val="tx1"/>
                </a:solidFill>
              </a:rPr>
              <a:t>NHGRI published a notice announcing that the Institute will expect investigators generating data that will be shared according to NIH data-sharing policies to be diligent about also sharing the associated metadata. Also,</a:t>
            </a:r>
            <a:r>
              <a:rPr lang="en-US" dirty="0"/>
              <a:t> </a:t>
            </a:r>
            <a:r>
              <a:rPr lang="en-US" kern="1200" dirty="0">
                <a:solidFill>
                  <a:schemeClr val="tx1"/>
                </a:solidFill>
              </a:rPr>
              <a:t>in these situations, NHGRI expects comprehensive phenotypic data associated to be shared as well. * NHGRI also expects investigators to use standard data-collection protocols and survey instruments for capturing data, as appropriate; as well as * to use standardized notation for metadata (i.e., controlled vocabularies or ontologies) to enable the harmonization of datasets for secondary research analyses. These expectations will go into effect on June 5. </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42</a:t>
            </a:fld>
            <a:endParaRPr lang="en-US" b="1" dirty="0">
              <a:solidFill>
                <a:srgbClr val="000000"/>
              </a:solidFill>
            </a:endParaRPr>
          </a:p>
        </p:txBody>
      </p:sp>
    </p:spTree>
    <p:extLst>
      <p:ext uri="{BB962C8B-B14F-4D97-AF65-F5344CB8AC3E}">
        <p14:creationId xmlns:p14="http://schemas.microsoft.com/office/powerpoint/2010/main" val="949407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458788"/>
            <a:ext cx="6403975" cy="3602037"/>
          </a:xfrm>
        </p:spPr>
      </p:sp>
      <p:sp>
        <p:nvSpPr>
          <p:cNvPr id="3" name="Notes Placeholder 2"/>
          <p:cNvSpPr>
            <a:spLocks noGrp="1"/>
          </p:cNvSpPr>
          <p:nvPr>
            <p:ph type="body" idx="1"/>
          </p:nvPr>
        </p:nvSpPr>
        <p:spPr>
          <a:xfrm>
            <a:off x="822906" y="4246056"/>
            <a:ext cx="5724939" cy="4249711"/>
          </a:xfrm>
        </p:spPr>
        <p:txBody>
          <a:bodyPr/>
          <a:lstStyle/>
          <a:p>
            <a:r>
              <a:rPr lang="en-US" dirty="0">
                <a:latin typeface="Arial"/>
                <a:cs typeface="Arial"/>
              </a:rPr>
              <a:t>I am pleased to report that the DC Science Writers Association recently awarded NHGRI science writer, Prabarna Ganguly, the </a:t>
            </a:r>
            <a:r>
              <a:rPr lang="en-US" dirty="0" err="1">
                <a:latin typeface="Arial"/>
                <a:cs typeface="Arial"/>
              </a:rPr>
              <a:t>Newsbrief</a:t>
            </a:r>
            <a:r>
              <a:rPr lang="en-US" dirty="0">
                <a:latin typeface="Arial"/>
                <a:cs typeface="Arial"/>
              </a:rPr>
              <a:t> Award in short journalism in the multimedia category for her work in script writing and producing the NHGRI communications video, "The Human Pangenome." </a:t>
            </a:r>
          </a:p>
          <a:p>
            <a:endParaRPr lang="en-US" dirty="0">
              <a:latin typeface="Arial"/>
              <a:cs typeface="Arial"/>
            </a:endParaRPr>
          </a:p>
          <a:p>
            <a:r>
              <a:rPr lang="en-US" dirty="0">
                <a:latin typeface="Arial"/>
                <a:cs typeface="Arial"/>
              </a:rPr>
              <a:t>The video creatively describes the important work being done by NHGRI through the Telomere-to-Telomere Consortium and the Human Genome Reference Program. In the association's press release, a judge astutely noted that "</a:t>
            </a:r>
            <a:r>
              <a:rPr lang="en-US" dirty="0"/>
              <a:t>Explaining DNA is never easy, so I was impressed by their mastery of blending animation and strong writing to effectively tell a story.“</a:t>
            </a:r>
          </a:p>
          <a:p>
            <a:endParaRPr lang="en-US" dirty="0"/>
          </a:p>
          <a:p>
            <a:r>
              <a:rPr lang="en-US" dirty="0"/>
              <a:t>Congratulations to Prabarna and the entire communications team for their tremendous work in producing this video.</a:t>
            </a:r>
            <a:endParaRPr lang="en-US" dirty="0">
              <a:latin typeface="Arial"/>
              <a:cs typeface="Arial"/>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1218991">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218991">
                <a:defRPr/>
              </a:pPr>
              <a:t>43</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534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822906" y="4375423"/>
            <a:ext cx="5724939" cy="4249711"/>
          </a:xfrm>
        </p:spPr>
        <p:txBody>
          <a:bodyPr/>
          <a:lstStyle/>
          <a:p>
            <a:r>
              <a:rPr lang="en-US" b="0" i="0" u="none" strike="noStrike" kern="1200" dirty="0">
                <a:solidFill>
                  <a:schemeClr val="tx1"/>
                </a:solidFill>
                <a:effectLst/>
              </a:rPr>
              <a:t>Throughout 2021 and 2022, NHGRI will host a Genomics and the Media virtual lecture series featuring trailblazers in science communication. Each distinguished speaker is an expert in communicating genomics across different media, including radio, podcasting, writing, speaking, publishing, and everything in-between. The series aims to demonstrate the various approaches for communicating about genomics as well as the unique challenges and opportunities that each medium can bring. The first event will feature Apoorva </a:t>
            </a:r>
            <a:r>
              <a:rPr lang="en-US" b="0" i="0" u="none" strike="noStrike" kern="1200" dirty="0" err="1">
                <a:solidFill>
                  <a:schemeClr val="tx1"/>
                </a:solidFill>
                <a:effectLst/>
              </a:rPr>
              <a:t>Mandavilli</a:t>
            </a:r>
            <a:r>
              <a:rPr lang="en-US" b="0" i="0" u="none" strike="noStrike" kern="1200" dirty="0">
                <a:solidFill>
                  <a:schemeClr val="tx1"/>
                </a:solidFill>
                <a:effectLst/>
              </a:rPr>
              <a:t> from the </a:t>
            </a:r>
            <a:r>
              <a:rPr lang="en-US" b="0" i="1" u="none" strike="noStrike" kern="1200" dirty="0">
                <a:solidFill>
                  <a:schemeClr val="tx1"/>
                </a:solidFill>
                <a:effectLst/>
              </a:rPr>
              <a:t>New York Times </a:t>
            </a:r>
            <a:r>
              <a:rPr lang="en-US" b="0" i="0" u="none" strike="noStrike" kern="1200" dirty="0">
                <a:solidFill>
                  <a:schemeClr val="tx1"/>
                </a:solidFill>
                <a:effectLst/>
              </a:rPr>
              <a:t>on May 20. </a:t>
            </a:r>
            <a:endParaRPr lang="en-US" dirty="0"/>
          </a:p>
          <a:p>
            <a:r>
              <a:rPr lang="en-US" dirty="0"/>
              <a:t>To register and learn more, please visit the series website. </a:t>
            </a:r>
          </a:p>
          <a:p>
            <a:endParaRPr lang="en-US" dirty="0"/>
          </a:p>
        </p:txBody>
      </p:sp>
      <p:sp>
        <p:nvSpPr>
          <p:cNvPr id="4" name="Slide Number Placeholder 3"/>
          <p:cNvSpPr>
            <a:spLocks noGrp="1"/>
          </p:cNvSpPr>
          <p:nvPr>
            <p:ph type="sldNum" sz="quarter" idx="10"/>
          </p:nvPr>
        </p:nvSpPr>
        <p:spPr/>
        <p:txBody>
          <a:bodyPr/>
          <a:lstStyle/>
          <a:p>
            <a:pPr defTabSz="1218991">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218991">
                <a:defRPr/>
              </a:pPr>
              <a:t>44</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864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4350" y="481013"/>
            <a:ext cx="6378575" cy="3587750"/>
          </a:xfrm>
        </p:spPr>
      </p:sp>
      <p:sp>
        <p:nvSpPr>
          <p:cNvPr id="3" name="Notes Placeholder 2"/>
          <p:cNvSpPr>
            <a:spLocks noGrp="1"/>
          </p:cNvSpPr>
          <p:nvPr>
            <p:ph type="body" idx="1"/>
          </p:nvPr>
        </p:nvSpPr>
        <p:spPr/>
        <p:txBody>
          <a:bodyPr/>
          <a:lstStyle/>
          <a:p>
            <a:r>
              <a:rPr lang="en-US" i="0" kern="1200" dirty="0">
                <a:solidFill>
                  <a:schemeClr val="tx1"/>
                </a:solidFill>
                <a:effectLst/>
              </a:rPr>
              <a:t>April 25 is National DNA Day, and every year, NHGRI hosts several programs and offers </a:t>
            </a:r>
            <a:r>
              <a:rPr lang="en-US" dirty="0"/>
              <a:t>educational </a:t>
            </a:r>
            <a:r>
              <a:rPr lang="en-US" i="0" kern="1200" dirty="0">
                <a:solidFill>
                  <a:schemeClr val="tx1"/>
                </a:solidFill>
                <a:effectLst/>
              </a:rPr>
              <a:t>resources to</a:t>
            </a:r>
            <a:r>
              <a:rPr lang="en-US" i="0" kern="1200" baseline="0" dirty="0">
                <a:solidFill>
                  <a:schemeClr val="tx1"/>
                </a:solidFill>
                <a:effectLst/>
              </a:rPr>
              <a:t> mark the occasion. This year, DNA Day was celebrated virtually. </a:t>
            </a:r>
          </a:p>
          <a:p>
            <a:endParaRPr lang="en-US" i="0" kern="1200" baseline="0" dirty="0">
              <a:solidFill>
                <a:schemeClr val="tx1"/>
              </a:solidFill>
              <a:effectLst/>
            </a:endParaRPr>
          </a:p>
          <a:p>
            <a:r>
              <a:rPr lang="en-US" i="0" kern="1200" baseline="0" dirty="0">
                <a:solidFill>
                  <a:schemeClr val="tx1"/>
                </a:solidFill>
                <a:effectLst/>
              </a:rPr>
              <a:t>* NHGRI hosted two H3Africa DNA Day presentations featuring the two H3Africa researchers shown here.</a:t>
            </a:r>
          </a:p>
          <a:p>
            <a:endParaRPr lang="en-US" i="0" kern="1200" baseline="0" dirty="0">
              <a:solidFill>
                <a:schemeClr val="tx1"/>
              </a:solidFill>
              <a:effectLst/>
            </a:endParaRPr>
          </a:p>
          <a:p>
            <a:r>
              <a:rPr lang="en-US" i="0" kern="1200" baseline="0" dirty="0">
                <a:solidFill>
                  <a:schemeClr val="tx1"/>
                </a:solidFill>
                <a:effectLst/>
              </a:rPr>
              <a:t>* On April 23, NHGRI hosted Rebecca Johnson,</a:t>
            </a:r>
            <a:r>
              <a:rPr lang="en-US" i="0" kern="1200" dirty="0">
                <a:solidFill>
                  <a:schemeClr val="tx1"/>
                </a:solidFill>
                <a:effectLst/>
              </a:rPr>
              <a:t> Chief Scientist at the Smithsonian National Museum of Natural History</a:t>
            </a:r>
            <a:r>
              <a:rPr lang="en-US" dirty="0"/>
              <a:t>, for the Louise M. Slaughter National DNA Day Lecture.</a:t>
            </a:r>
            <a:r>
              <a:rPr lang="en-US" i="0" kern="1200" baseline="0" dirty="0">
                <a:solidFill>
                  <a:schemeClr val="tx1"/>
                </a:solidFill>
                <a:effectLst/>
              </a:rPr>
              <a:t> Dr. Johnson s</a:t>
            </a:r>
            <a:r>
              <a:rPr lang="en-US" b="0" i="0" kern="1200" dirty="0">
                <a:solidFill>
                  <a:schemeClr val="tx1"/>
                </a:solidFill>
                <a:effectLst/>
              </a:rPr>
              <a:t>hared her ‘DNA-driven’ science journey, which includes establishing the first accredited wildlife forensic laboratory in the southern hemisphere and working on conservation genomics of some of Australia’s most iconic wildlife species. </a:t>
            </a:r>
          </a:p>
          <a:p>
            <a:endParaRPr lang="en-US" b="0" i="0" kern="1200" dirty="0">
              <a:solidFill>
                <a:schemeClr val="tx1"/>
              </a:solidFill>
              <a:effectLst/>
            </a:endParaRPr>
          </a:p>
          <a:p>
            <a:r>
              <a:rPr lang="en-US" b="0" i="0" kern="1200" dirty="0">
                <a:solidFill>
                  <a:schemeClr val="tx1"/>
                </a:solidFill>
                <a:effectLst/>
              </a:rPr>
              <a:t>* Finally, on May 4</a:t>
            </a:r>
            <a:r>
              <a:rPr lang="en-US" dirty="0"/>
              <a:t>, NHGRI’s Kim Jacoby Morris moderated a panel discussion with community leaders entitled </a:t>
            </a:r>
            <a:r>
              <a:rPr lang="en-US" b="0" dirty="0"/>
              <a:t>"Genetic Ancestry Testing, Identity, and the Adoptee Perspective."</a:t>
            </a:r>
            <a:endParaRPr lang="en-US" b="0" i="0" kern="1200" dirty="0">
              <a:solidFill>
                <a:schemeClr val="tx1"/>
              </a:solidFill>
              <a:effectLst/>
            </a:endParaRPr>
          </a:p>
          <a:p>
            <a:endParaRPr lang="en-US" b="0" dirty="0"/>
          </a:p>
        </p:txBody>
      </p:sp>
      <p:sp>
        <p:nvSpPr>
          <p:cNvPr id="4" name="Slide Number Placeholder 3"/>
          <p:cNvSpPr>
            <a:spLocks noGrp="1"/>
          </p:cNvSpPr>
          <p:nvPr>
            <p:ph type="sldNum" sz="quarter" idx="5"/>
          </p:nvPr>
        </p:nvSpPr>
        <p:spPr/>
        <p:txBody>
          <a:bodyPr/>
          <a:lstStyle/>
          <a:p>
            <a:fld id="{8278BAFF-ADEB-4744-BC7F-43E9D31D4077}" type="slidenum">
              <a:rPr lang="en-US" b="1" smtClean="0"/>
              <a:t>45</a:t>
            </a:fld>
            <a:endParaRPr lang="en-US" b="1" dirty="0"/>
          </a:p>
        </p:txBody>
      </p:sp>
    </p:spTree>
    <p:extLst>
      <p:ext uri="{BB962C8B-B14F-4D97-AF65-F5344CB8AC3E}">
        <p14:creationId xmlns:p14="http://schemas.microsoft.com/office/powerpoint/2010/main" val="1354289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481013"/>
            <a:ext cx="6376987" cy="3587750"/>
          </a:xfrm>
        </p:spPr>
      </p:sp>
      <p:sp>
        <p:nvSpPr>
          <p:cNvPr id="3" name="Notes Placeholder 2"/>
          <p:cNvSpPr>
            <a:spLocks noGrp="1"/>
          </p:cNvSpPr>
          <p:nvPr>
            <p:ph type="body" idx="1"/>
          </p:nvPr>
        </p:nvSpPr>
        <p:spPr/>
        <p:txBody>
          <a:bodyPr/>
          <a:lstStyle/>
          <a:p>
            <a:r>
              <a:rPr lang="en-US" dirty="0"/>
              <a:t>The Inter-Society Coordinating Committee for Practitioner Education in Genomics (or ISCC-PEG) aims to improve practitioner genomic literacy and enhance the practice of genomic medicine through the sharing of educational resources and joint identification of educational needs. </a:t>
            </a:r>
            <a:r>
              <a:rPr lang="en-US" b="0" i="0" kern="1200" dirty="0">
                <a:solidFill>
                  <a:schemeClr val="tx1"/>
                </a:solidFill>
                <a:effectLst/>
              </a:rPr>
              <a:t>ISCC-PEG membership now includes over 200 representatives from societies, professional organizations, NIH institutes, industry, as well as individuals with expertise in medical education. </a:t>
            </a:r>
            <a:r>
              <a:rPr lang="en-US" dirty="0"/>
              <a:t>57 new members joined this year, including 4 new ISCC-PEG Scholars who will be mentored by ISCC-PEG members. </a:t>
            </a:r>
          </a:p>
          <a:p>
            <a:endParaRPr lang="en-US" dirty="0"/>
          </a:p>
          <a:p>
            <a:r>
              <a:rPr lang="en-US" dirty="0"/>
              <a:t>This year’s ISCC-PEG Annual Meeting was held virtually in February. Almost twice as many members registered for this year’s meeting compared to last year’s gathering. </a:t>
            </a:r>
          </a:p>
        </p:txBody>
      </p:sp>
      <p:sp>
        <p:nvSpPr>
          <p:cNvPr id="4" name="Slide Number Placeholder 3"/>
          <p:cNvSpPr>
            <a:spLocks noGrp="1"/>
          </p:cNvSpPr>
          <p:nvPr>
            <p:ph type="sldNum" sz="quarter" idx="5"/>
          </p:nvPr>
        </p:nvSpPr>
        <p:spPr/>
        <p:txBody>
          <a:bodyPr/>
          <a:lstStyle/>
          <a:p>
            <a:fld id="{3D4F2E30-04CF-4D0D-A141-9DAE4DA27AE9}" type="slidenum">
              <a:rPr lang="en-US" b="1" smtClean="0"/>
              <a:t>46</a:t>
            </a:fld>
            <a:endParaRPr lang="en-US" b="1" dirty="0"/>
          </a:p>
        </p:txBody>
      </p:sp>
    </p:spTree>
    <p:extLst>
      <p:ext uri="{BB962C8B-B14F-4D97-AF65-F5344CB8AC3E}">
        <p14:creationId xmlns:p14="http://schemas.microsoft.com/office/powerpoint/2010/main" val="1519690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539750"/>
            <a:ext cx="6400800" cy="36004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47</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AD8AD87B-E52A-4C87-88CA-C553F569D82D}"/>
              </a:ext>
            </a:extLst>
          </p:cNvPr>
          <p:cNvSpPr>
            <a:spLocks noGrp="1"/>
          </p:cNvSpPr>
          <p:nvPr>
            <p:ph type="body" idx="1"/>
          </p:nvPr>
        </p:nvSpPr>
        <p:spPr>
          <a:xfrm>
            <a:off x="914400" y="4351341"/>
            <a:ext cx="5486400" cy="4114800"/>
          </a:xfrm>
        </p:spPr>
        <p:txBody>
          <a:bodyPr/>
          <a:lstStyle/>
          <a:p>
            <a:r>
              <a:rPr lang="en-US" dirty="0"/>
              <a:t>And finally, moving on to NHGRI’s Intramural Research Program.</a:t>
            </a:r>
          </a:p>
          <a:p>
            <a:endParaRPr lang="en-US" dirty="0"/>
          </a:p>
        </p:txBody>
      </p:sp>
    </p:spTree>
    <p:extLst>
      <p:ext uri="{BB962C8B-B14F-4D97-AF65-F5344CB8AC3E}">
        <p14:creationId xmlns:p14="http://schemas.microsoft.com/office/powerpoint/2010/main" val="1876753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515938"/>
            <a:ext cx="6403975" cy="3602037"/>
          </a:xfrm>
        </p:spPr>
      </p:sp>
      <p:sp>
        <p:nvSpPr>
          <p:cNvPr id="3" name="Notes Placeholder 2"/>
          <p:cNvSpPr>
            <a:spLocks noGrp="1"/>
          </p:cNvSpPr>
          <p:nvPr>
            <p:ph type="body" idx="1"/>
          </p:nvPr>
        </p:nvSpPr>
        <p:spPr>
          <a:xfrm>
            <a:off x="914400" y="4375424"/>
            <a:ext cx="5486400" cy="4114800"/>
          </a:xfrm>
        </p:spPr>
        <p:txBody>
          <a:bodyPr/>
          <a:lstStyle/>
          <a:p>
            <a:pPr defTabSz="632323">
              <a:defRPr/>
            </a:pPr>
            <a:r>
              <a:rPr lang="en-US" dirty="0"/>
              <a:t>As we come to the end of my Director’s Report, here is a little fun.</a:t>
            </a:r>
          </a:p>
          <a:p>
            <a:pPr defTabSz="632323">
              <a:defRPr/>
            </a:pPr>
            <a:endParaRPr lang="en-US" dirty="0"/>
          </a:p>
          <a:p>
            <a:pPr defTabSz="632323">
              <a:defRPr/>
            </a:pPr>
            <a:r>
              <a:rPr lang="en-US" dirty="0"/>
              <a:t>A spring episode of the TV show “Chicago Med” featured the genetic disease VEXAS, a syndrome that was very recently discovered and reported by Dan Kastner’s research group within the NHGRI Intramural Research Program. One of the story lines in the episode of </a:t>
            </a:r>
            <a:r>
              <a:rPr lang="en-US" i="1" dirty="0"/>
              <a:t>Chicago Med </a:t>
            </a:r>
            <a:r>
              <a:rPr lang="en-US" dirty="0"/>
              <a:t>includes a patient who presents to the emergency room with red ears and a fever. One of the senior physicians suggests that it could be this newly described disease called VEXAS, which was met by skepticism from the younger members of the medical team. But later, when genome-sequencing results came back, the skeptics declared “you’re right - genetic sequencing found that mutation” and confirmed that the patient did indeed have VEXAS. </a:t>
            </a:r>
          </a:p>
          <a:p>
            <a:pPr defTabSz="632323">
              <a:defRPr/>
            </a:pPr>
            <a:endParaRPr lang="en-US" dirty="0"/>
          </a:p>
          <a:p>
            <a:pPr defTabSz="632323">
              <a:defRPr/>
            </a:pPr>
            <a:r>
              <a:rPr lang="en-US" dirty="0"/>
              <a:t>Congratulations to Dan Kastner and his research group for not only publishing their landmark 2020 </a:t>
            </a:r>
            <a:r>
              <a:rPr lang="en-US" i="1" dirty="0"/>
              <a:t>New England Journal of Medicine</a:t>
            </a:r>
            <a:r>
              <a:rPr lang="en-US" dirty="0"/>
              <a:t> paper reporting the new syndrome called VEXAS, but also for the rapid uptake of their discovery by Hollywood. </a:t>
            </a:r>
          </a:p>
          <a:p>
            <a:endParaRPr lang="en-US" dirty="0"/>
          </a:p>
          <a:p>
            <a:pPr defTabSz="632323">
              <a:defRPr/>
            </a:pPr>
            <a:r>
              <a:rPr lang="en-US" dirty="0"/>
              <a:t>The episode (which was </a:t>
            </a:r>
            <a:r>
              <a:rPr lang="en-US" i="1" dirty="0"/>
              <a:t>Chicago Med’s </a:t>
            </a:r>
            <a:r>
              <a:rPr lang="en-US" dirty="0"/>
              <a:t>episode 9 of season 6 ) aired on March 17. </a:t>
            </a:r>
          </a:p>
        </p:txBody>
      </p:sp>
      <p:sp>
        <p:nvSpPr>
          <p:cNvPr id="4" name="Slide Number Placeholder 3"/>
          <p:cNvSpPr>
            <a:spLocks noGrp="1"/>
          </p:cNvSpPr>
          <p:nvPr>
            <p:ph type="sldNum" sz="quarter" idx="10"/>
          </p:nvPr>
        </p:nvSpPr>
        <p:spPr/>
        <p:txBody>
          <a:bodyPr/>
          <a:lstStyle/>
          <a:p>
            <a:pPr defTabSz="1218991">
              <a:defRPr/>
            </a:pPr>
            <a:fld id="{6D3A449C-2333-4B4A-90DA-D41E67BE0E72}" type="slidenum">
              <a:rPr lang="en-US" b="1">
                <a:solidFill>
                  <a:prstClr val="black"/>
                </a:solidFill>
                <a:latin typeface="Arial" panose="020B0604020202020204" pitchFamily="34" charset="0"/>
                <a:cs typeface="Arial" panose="020B0604020202020204" pitchFamily="34" charset="0"/>
              </a:rPr>
              <a:pPr defTabSz="1218991">
                <a:defRPr/>
              </a:pPr>
              <a:t>48</a:t>
            </a:fld>
            <a:endParaRPr lang="en-US"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682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442913"/>
            <a:ext cx="6402387" cy="3600450"/>
          </a:xfrm>
        </p:spPr>
      </p:sp>
      <p:sp>
        <p:nvSpPr>
          <p:cNvPr id="3" name="Notes Placeholder 2"/>
          <p:cNvSpPr>
            <a:spLocks noGrp="1"/>
          </p:cNvSpPr>
          <p:nvPr>
            <p:ph type="body" idx="1"/>
          </p:nvPr>
        </p:nvSpPr>
        <p:spPr>
          <a:xfrm>
            <a:off x="731520" y="4212228"/>
            <a:ext cx="5852160" cy="4320540"/>
          </a:xfrm>
        </p:spPr>
        <p:txBody>
          <a:bodyPr/>
          <a:lstStyle/>
          <a:p>
            <a:r>
              <a:rPr lang="en-US" dirty="0"/>
              <a:t>Before closing, let me remind you that I can be followed on Twitter at @NHGRI_Director, where I communicate regularly about NHGRI and genomics to various stakeholders. </a:t>
            </a:r>
          </a:p>
          <a:p>
            <a:pPr defTabSz="609496">
              <a:defRPr/>
            </a:pPr>
            <a:endParaRPr lang="en-US" dirty="0"/>
          </a:p>
        </p:txBody>
      </p:sp>
      <p:sp>
        <p:nvSpPr>
          <p:cNvPr id="4" name="Slide Number Placeholder 3"/>
          <p:cNvSpPr>
            <a:spLocks noGrp="1"/>
          </p:cNvSpPr>
          <p:nvPr>
            <p:ph type="sldNum" sz="quarter" idx="5"/>
          </p:nvPr>
        </p:nvSpPr>
        <p:spPr/>
        <p:txBody>
          <a:bodyPr/>
          <a:lstStyle/>
          <a:p>
            <a:pPr defTabSz="1264459">
              <a:defRPr/>
            </a:pPr>
            <a:fld id="{8278BAFF-ADEB-4744-BC7F-43E9D31D4077}" type="slidenum">
              <a:rPr lang="en-US" b="1">
                <a:solidFill>
                  <a:prstClr val="black"/>
                </a:solidFill>
                <a:latin typeface="Arial" panose="020B0604020202020204" pitchFamily="34" charset="0"/>
                <a:cs typeface="Arial" panose="020B0604020202020204" pitchFamily="34" charset="0"/>
              </a:rPr>
              <a:pPr defTabSz="1264459">
                <a:defRPr/>
              </a:pPr>
              <a:t>49</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336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xfrm>
            <a:off x="795133" y="4267077"/>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For the rest of my Director’s Report, I will cover the 7 areas listed here, which reliably provide a nice framework for reviewing the relevant topics.</a:t>
            </a:r>
          </a:p>
          <a:p>
            <a:endParaRPr lang="en-US" dirty="0"/>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38150" y="479425"/>
            <a:ext cx="6402388" cy="3600450"/>
          </a:xfrm>
          <a:prstGeom prst="rect">
            <a:avLst/>
          </a:prstGeom>
          <a:ln/>
        </p:spPr>
      </p:sp>
      <p:sp>
        <p:nvSpPr>
          <p:cNvPr id="132099" name="Notes Placeholder 2"/>
          <p:cNvSpPr>
            <a:spLocks noGrp="1"/>
          </p:cNvSpPr>
          <p:nvPr>
            <p:ph type="body" idx="1"/>
          </p:nvPr>
        </p:nvSpPr>
        <p:spPr>
          <a:xfrm>
            <a:off x="900115" y="4199877"/>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515" tIns="51756" rIns="103515" bIns="51756" numCol="1" anchor="t" anchorCtr="0" compatLnSpc="1">
            <a:prstTxWarp prst="textNoShape">
              <a:avLst/>
            </a:prstTxWarp>
          </a:bodyPr>
          <a:lstStyle/>
          <a:p>
            <a:r>
              <a:rPr lang="en-US" dirty="0"/>
              <a:t>And for those of you who only want to hear from me once a month, you are welcome to sign up to receive my monthly email update (called </a:t>
            </a:r>
            <a:r>
              <a:rPr lang="en-US" i="1" dirty="0"/>
              <a:t>The Genomics Landscape</a:t>
            </a:r>
            <a:r>
              <a:rPr lang="en-US" dirty="0"/>
              <a:t>) on the NHGRI website (genome.gov) by subscribing under “Email Updates.” </a:t>
            </a:r>
          </a:p>
          <a:p>
            <a:endParaRPr lang="en-US" dirty="0"/>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4145280"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50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438150" y="361950"/>
            <a:ext cx="6402388" cy="3600450"/>
          </a:xfrm>
          <a:prstGeom prst="rect">
            <a:avLst/>
          </a:prstGeom>
          <a:ln/>
        </p:spPr>
      </p:sp>
      <p:sp>
        <p:nvSpPr>
          <p:cNvPr id="181251" name="Notes Placeholder 2"/>
          <p:cNvSpPr>
            <a:spLocks noGrp="1"/>
          </p:cNvSpPr>
          <p:nvPr>
            <p:ph type="body" idx="1"/>
          </p:nvPr>
        </p:nvSpPr>
        <p:spPr>
          <a:xfrm>
            <a:off x="776909" y="4155940"/>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Finally, a personal thanks to the many NHGRI staff members who contributed the slides and associated materials that I just reviewed in my Director’s Report. As always, a group effort is essential for getting such a large amount of information conveyed efficiently at each Council meeting.</a:t>
            </a:r>
          </a:p>
          <a:p>
            <a:pPr defTabSz="1000075">
              <a:defRPr/>
            </a:pPr>
            <a:br>
              <a:rPr lang="en-US" dirty="0"/>
            </a:br>
            <a:r>
              <a:rPr lang="en-US" dirty="0"/>
              <a:t>An additional thanks to the NHGRI communications group and web team for making my Director’s Report into an electronic resource.</a:t>
            </a:r>
          </a:p>
          <a:p>
            <a:endParaRPr lang="en-US" dirty="0"/>
          </a:p>
          <a:p>
            <a:r>
              <a:rPr lang="en-US" dirty="0"/>
              <a:t>And * a special thanks to the usual ‘ringleader’ for helping me prepare my Director’s Report, Kris Wetterstrand (shown here after receiving her second dose of the COVID-19 vaccine). </a:t>
            </a:r>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51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28638"/>
            <a:ext cx="6378575" cy="3587750"/>
          </a:xfrm>
        </p:spPr>
      </p:sp>
      <p:sp>
        <p:nvSpPr>
          <p:cNvPr id="3" name="Notes Placeholder 2">
            <a:extLst>
              <a:ext uri="{FF2B5EF4-FFF2-40B4-BE49-F238E27FC236}">
                <a16:creationId xmlns:a16="http://schemas.microsoft.com/office/drawing/2014/main" id="{A166CEC8-DA8D-4194-A40E-F0360FD85EFA}"/>
              </a:ext>
            </a:extLst>
          </p:cNvPr>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75A2D8B3-ED3B-4577-A1E4-92AF25487DD9}"/>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52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6164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87363"/>
            <a:ext cx="6400800" cy="3600450"/>
          </a:xfrm>
          <a:prstGeom prst="rect">
            <a:avLst/>
          </a:prstGeom>
          <a:ln/>
        </p:spPr>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6</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8B39FA36-2A76-44C2-AF7B-C7B0EE6FD5C3}"/>
              </a:ext>
            </a:extLst>
          </p:cNvPr>
          <p:cNvSpPr>
            <a:spLocks noGrp="1"/>
          </p:cNvSpPr>
          <p:nvPr>
            <p:ph type="body" idx="1"/>
          </p:nvPr>
        </p:nvSpPr>
        <p:spPr>
          <a:xfrm>
            <a:off x="702365" y="4237625"/>
            <a:ext cx="5724939" cy="4249711"/>
          </a:xfrm>
        </p:spPr>
        <p:txBody>
          <a:bodyPr/>
          <a:lstStyle/>
          <a:p>
            <a:r>
              <a:rPr lang="en-US" dirty="0"/>
              <a:t>And I will start with some general NHGRI updates.</a:t>
            </a:r>
          </a:p>
        </p:txBody>
      </p:sp>
    </p:spTree>
    <p:extLst>
      <p:ext uri="{BB962C8B-B14F-4D97-AF65-F5344CB8AC3E}">
        <p14:creationId xmlns:p14="http://schemas.microsoft.com/office/powerpoint/2010/main" val="320709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9588" y="473075"/>
            <a:ext cx="6296025" cy="3541713"/>
          </a:xfrm>
          <a:prstGeom prst="rect">
            <a:avLst/>
          </a:prstGeom>
          <a:ln/>
        </p:spPr>
      </p:sp>
      <p:sp>
        <p:nvSpPr>
          <p:cNvPr id="119811" name="Notes Placeholder 2"/>
          <p:cNvSpPr>
            <a:spLocks noGrp="1"/>
          </p:cNvSpPr>
          <p:nvPr>
            <p:ph type="body" idx="1"/>
          </p:nvPr>
        </p:nvSpPr>
        <p:spPr>
          <a:xfrm>
            <a:off x="795130" y="4230851"/>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dirty="0"/>
              <a:t>I am delighted to announce that today NHGRI is releasing a new and updated brochure about the Institute. Resulting from an immense amount of effort of numerous staff members, this ~35-page brochure nicely showcases the key elements of NHGRI. </a:t>
            </a:r>
          </a:p>
          <a:p>
            <a:pPr marL="0" lvl="1" defTabSz="632323">
              <a:defRPr/>
            </a:pPr>
            <a:endParaRPr lang="en-US" dirty="0"/>
          </a:p>
          <a:p>
            <a:pPr marL="0" lvl="1" defTabSz="632323">
              <a:defRPr/>
            </a:pPr>
            <a:r>
              <a:rPr lang="en-US" dirty="0"/>
              <a:t>Designed for a broad audience, * the brochure features information about NHGRI’s history, organization, and values. The brochure also highlights key Institute programs from our major research areas.</a:t>
            </a:r>
          </a:p>
          <a:p>
            <a:pPr marL="0" lvl="1" defTabSz="632323">
              <a:defRPr/>
            </a:pPr>
            <a:endParaRPr lang="en-US" dirty="0"/>
          </a:p>
          <a:p>
            <a:pPr marL="0" lvl="1" defTabSz="632323">
              <a:defRPr/>
            </a:pPr>
            <a:r>
              <a:rPr lang="en-US" dirty="0"/>
              <a:t>* PDF and ‘flipbook’ versions of the new NHGRI brochure are available immediately on NHGRI’s website (genome.gov) at the URL shown on this slide, and * printed copies will be available on request in the near future.</a:t>
            </a:r>
          </a:p>
          <a:p>
            <a:pPr lvl="1" defTabSz="98189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7</a:t>
            </a:fld>
            <a:endParaRPr lang="en-US" b="1" dirty="0">
              <a:solidFill>
                <a:srgbClr val="000000"/>
              </a:solidFill>
            </a:endParaRPr>
          </a:p>
        </p:txBody>
      </p:sp>
    </p:spTree>
    <p:extLst>
      <p:ext uri="{BB962C8B-B14F-4D97-AF65-F5344CB8AC3E}">
        <p14:creationId xmlns:p14="http://schemas.microsoft.com/office/powerpoint/2010/main" val="182761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609600" y="538163"/>
            <a:ext cx="6096000" cy="3429000"/>
          </a:xfrm>
          <a:prstGeom prst="rect">
            <a:avLst/>
          </a:prstGeom>
          <a:ln/>
        </p:spPr>
      </p:sp>
      <p:sp>
        <p:nvSpPr>
          <p:cNvPr id="119811" name="Notes Placeholder 2"/>
          <p:cNvSpPr>
            <a:spLocks noGrp="1"/>
          </p:cNvSpPr>
          <p:nvPr>
            <p:ph type="body" idx="1"/>
          </p:nvPr>
        </p:nvSpPr>
        <p:spPr>
          <a:xfrm>
            <a:off x="810084" y="4156481"/>
            <a:ext cx="5724939" cy="4249711"/>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marL="0" lvl="1" defTabSz="609496">
              <a:defRPr/>
            </a:pPr>
            <a:r>
              <a:rPr lang="en-US" dirty="0"/>
              <a:t>At the February Council meeting, * I provided information about our new “Bold Predictions for Human Genomics by 2030” seminar series. At that time, I announced the first 5 sessions. * Now, I am pleased to share that the schedule for sessions 6-10 has been finalized. </a:t>
            </a:r>
          </a:p>
          <a:p>
            <a:pPr marL="0" lvl="1" defTabSz="609496">
              <a:defRPr/>
            </a:pPr>
            <a:endParaRPr lang="en-US" dirty="0"/>
          </a:p>
          <a:p>
            <a:pPr marL="0" lvl="1" defTabSz="609496">
              <a:defRPr/>
            </a:pPr>
            <a:r>
              <a:rPr lang="en-US" dirty="0"/>
              <a:t>As a reminder, for each seminar in the series, two speakers are invited to use a specific bold prediction as an aspirational theme for their talks, highlighting their own research in the context of that theme and speculating about the next decade in their research area. The sessions are open to the public and are recorded for later viewing on our GenomeTV channel of YouTube.</a:t>
            </a:r>
          </a:p>
          <a:p>
            <a:pPr marL="0" lvl="1" defTabSz="609496">
              <a:defRPr/>
            </a:pPr>
            <a:endParaRPr lang="en-US" dirty="0"/>
          </a:p>
          <a:p>
            <a:pPr lvl="0">
              <a:defRPr/>
            </a:pPr>
            <a:r>
              <a:rPr lang="en-US" dirty="0"/>
              <a:t>* The next session will be held on May 25 at 3:00 pm ET focusing on Bold Prediction #4: Research in human genomics will have moved beyond population descriptors based on historic social constructs such as race. This session will feature talks by Charmaine Royal of Duke University and Genevieve Wojcik of Johns Hopkins University. The session will be moderated by NHGRI’s Vence Bonham.</a:t>
            </a:r>
          </a:p>
        </p:txBody>
      </p:sp>
      <p:sp>
        <p:nvSpPr>
          <p:cNvPr id="5" name="Slide Number Placeholder 3">
            <a:extLst>
              <a:ext uri="{FF2B5EF4-FFF2-40B4-BE49-F238E27FC236}">
                <a16:creationId xmlns:a16="http://schemas.microsoft.com/office/drawing/2014/main" id="{5FDB32D2-5950-4978-8FEC-E90C1F94ECFB}"/>
              </a:ext>
            </a:extLst>
          </p:cNvPr>
          <p:cNvSpPr txBox="1">
            <a:spLocks/>
          </p:cNvSpPr>
          <p:nvPr/>
        </p:nvSpPr>
        <p:spPr>
          <a:xfrm>
            <a:off x="4143587" y="9121140"/>
            <a:ext cx="3169920" cy="480060"/>
          </a:xfrm>
          <a:prstGeom prst="rect">
            <a:avLst/>
          </a:prstGeom>
        </p:spPr>
        <p:txBody>
          <a:bodyPr vert="horz" lIns="96537" tIns="48271" rIns="96537" bIns="48271"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5257" fontAlgn="base">
              <a:spcBef>
                <a:spcPct val="0"/>
              </a:spcBef>
              <a:spcAft>
                <a:spcPct val="0"/>
              </a:spcAft>
              <a:defRPr/>
            </a:pPr>
            <a:fld id="{5B6CE0F2-70EA-43E2-9B6A-D90CC32518E6}" type="slidenum">
              <a:rPr lang="en-US" b="1">
                <a:solidFill>
                  <a:srgbClr val="000000"/>
                </a:solidFill>
                <a:latin typeface="Arial" pitchFamily="34" charset="0"/>
              </a:rPr>
              <a:pPr defTabSz="965257" fontAlgn="base">
                <a:spcBef>
                  <a:spcPct val="0"/>
                </a:spcBef>
                <a:spcAft>
                  <a:spcPct val="0"/>
                </a:spcAft>
                <a:defRPr/>
              </a:pPr>
              <a:t>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9872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506413" y="511175"/>
            <a:ext cx="6297612" cy="3541713"/>
          </a:xfrm>
          <a:prstGeom prst="rect">
            <a:avLst/>
          </a:prstGeom>
          <a:ln/>
        </p:spPr>
      </p:sp>
      <p:sp>
        <p:nvSpPr>
          <p:cNvPr id="119811" name="Notes Placeholder 2"/>
          <p:cNvSpPr>
            <a:spLocks noGrp="1"/>
          </p:cNvSpPr>
          <p:nvPr>
            <p:ph type="body" idx="1"/>
          </p:nvPr>
        </p:nvSpPr>
        <p:spPr>
          <a:xfrm>
            <a:off x="795130" y="4324931"/>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dirty="0"/>
              <a:t>Under the 21</a:t>
            </a:r>
            <a:r>
              <a:rPr lang="en-US" baseline="30000" dirty="0"/>
              <a:t>st</a:t>
            </a:r>
            <a:r>
              <a:rPr lang="en-US" dirty="0"/>
              <a:t> Century Cures Act, * all NIH institutes and centers are required to submit a strategic plan to Congress every five years in order to keep members updated on the work going on at NIH. </a:t>
            </a:r>
          </a:p>
          <a:p>
            <a:pPr marL="0" lvl="1" defTabSz="632323">
              <a:defRPr/>
            </a:pPr>
            <a:endParaRPr lang="en-US" dirty="0"/>
          </a:p>
          <a:p>
            <a:pPr marL="0" lvl="1" defTabSz="632323">
              <a:defRPr/>
            </a:pPr>
            <a:r>
              <a:rPr lang="en-US" dirty="0"/>
              <a:t>The Policy and Program Analysis Branch is currently drafting NHGRI’s required strategic plan for Congress. * This will be crafted as a companion document that will go along with our 2020 NHGRI Strategic Vision recently published in </a:t>
            </a:r>
            <a:r>
              <a:rPr lang="en-US" i="1" dirty="0"/>
              <a:t>Nature</a:t>
            </a:r>
            <a:r>
              <a:rPr lang="en-US" dirty="0"/>
              <a:t>. Relying heavily on the 2020 NHGRI Strategic Vision, the Institute’s strategic plan for Congress will highlight the Institute’s scientific objectives and priorities as well as underscore how NHGRI is serving as an efficient and effective steward of public resources.</a:t>
            </a:r>
            <a:r>
              <a:rPr lang="en-US" b="1" dirty="0"/>
              <a:t> </a:t>
            </a:r>
          </a:p>
          <a:p>
            <a:pPr marL="0" lvl="1" defTabSz="632323">
              <a:defRPr/>
            </a:pPr>
            <a:endParaRPr lang="en-US" b="1" dirty="0"/>
          </a:p>
          <a:p>
            <a:pPr marL="0" lvl="1" defTabSz="632323">
              <a:defRPr/>
            </a:pPr>
            <a:r>
              <a:rPr lang="en-US" dirty="0"/>
              <a:t>*</a:t>
            </a:r>
            <a:r>
              <a:rPr lang="en-US" b="1" dirty="0"/>
              <a:t> </a:t>
            </a:r>
            <a:r>
              <a:rPr lang="en-US" dirty="0"/>
              <a:t>Through these efforts, we will also develop a framework for crafting the next strategic plan for Congress in 5 years, when there will not be a recently published strategic vision paper to submit at the same time. </a:t>
            </a:r>
          </a:p>
          <a:p>
            <a:pPr marL="0" lvl="1" defTabSz="632323">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b="1" smtClean="0">
                <a:solidFill>
                  <a:srgbClr val="000000"/>
                </a:solidFill>
              </a:rPr>
              <a:pPr defTabSz="976585"/>
              <a:t>9</a:t>
            </a:fld>
            <a:endParaRPr lang="en-US" b="1" dirty="0">
              <a:solidFill>
                <a:srgbClr val="000000"/>
              </a:solidFill>
            </a:endParaRPr>
          </a:p>
        </p:txBody>
      </p:sp>
    </p:spTree>
    <p:extLst>
      <p:ext uri="{BB962C8B-B14F-4D97-AF65-F5344CB8AC3E}">
        <p14:creationId xmlns:p14="http://schemas.microsoft.com/office/powerpoint/2010/main" val="512415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5438-BBFB-7B45-A0F3-FFE108319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41313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320088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8B2A7B-E95C-4641-8708-AEDDE71D9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4819806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39009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000909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7438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37800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446157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523556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815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2906969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2843081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9633425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79673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210209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A3F7D-FF11-A348-A026-6F573D9568CC}"/>
              </a:ext>
            </a:extLst>
          </p:cNvPr>
          <p:cNvSpPr/>
          <p:nvPr userDrawn="1"/>
        </p:nvSpPr>
        <p:spPr>
          <a:xfrm>
            <a:off x="0" y="0"/>
            <a:ext cx="12192000" cy="6858000"/>
          </a:xfrm>
          <a:prstGeom prst="rect">
            <a:avLst/>
          </a:prstGeom>
          <a:solidFill>
            <a:srgbClr val="231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6666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9766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1132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666384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9247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11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7555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66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7639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2573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68715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7165-9F49-4CBD-9B1A-104D1D7A6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65D667-DB78-4776-84C9-C0ABC7651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6289D-5BB4-4F29-A1BB-C5B55DD6CE26}"/>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5" name="Footer Placeholder 4">
            <a:extLst>
              <a:ext uri="{FF2B5EF4-FFF2-40B4-BE49-F238E27FC236}">
                <a16:creationId xmlns:a16="http://schemas.microsoft.com/office/drawing/2014/main" id="{699682CA-526B-4F00-83BB-4BE8A2480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F98C6-A850-4099-BD83-51F3BE5007D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802150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75DD-BEBC-41C9-AC9C-EE85136E6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499DC-BC0F-4E1B-B52A-FBE3A333C9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C286C-CBFC-46F0-8359-2203D994F81B}"/>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5" name="Footer Placeholder 4">
            <a:extLst>
              <a:ext uri="{FF2B5EF4-FFF2-40B4-BE49-F238E27FC236}">
                <a16:creationId xmlns:a16="http://schemas.microsoft.com/office/drawing/2014/main" id="{A1BDF1F7-854F-4392-8FA6-862585A13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7CEEA-DF81-4B90-935C-3A204148E10B}"/>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91359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68A-64B6-4D40-A4C7-1FCE370AE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6368F-627F-4E65-8E8F-42E309BA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C80B40-AAE5-4157-AE2A-0B6F237163BD}"/>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5" name="Footer Placeholder 4">
            <a:extLst>
              <a:ext uri="{FF2B5EF4-FFF2-40B4-BE49-F238E27FC236}">
                <a16:creationId xmlns:a16="http://schemas.microsoft.com/office/drawing/2014/main" id="{F871A153-C788-47AC-9C9B-7C072E1F7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269E4-857F-4D53-879B-ECEA8F48B562}"/>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211423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0D37-943E-452B-B476-FE2691114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6680E-B039-4CBD-8917-1BA76D4C2C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34191-3B2F-4424-8E32-6FAB2CD8F3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54C30-67DA-443B-846F-D36292F6E4C2}"/>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6" name="Footer Placeholder 5">
            <a:extLst>
              <a:ext uri="{FF2B5EF4-FFF2-40B4-BE49-F238E27FC236}">
                <a16:creationId xmlns:a16="http://schemas.microsoft.com/office/drawing/2014/main" id="{E5FE23E9-EDA1-4FBD-BD87-12A09751E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CFD33-685C-43B4-BD9A-37C1F019AD19}"/>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4139788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59C5-6F75-4991-B281-070D61CF46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24D46-87A2-4BD4-A162-2AF46AE17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427052-A9D5-4671-8C73-614284726C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CFA59-9B08-46CF-A3DC-09DB136BE5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B947B7-9230-4E09-A811-3C5545F192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A4023-D62C-4560-832B-304762920AAC}"/>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8" name="Footer Placeholder 7">
            <a:extLst>
              <a:ext uri="{FF2B5EF4-FFF2-40B4-BE49-F238E27FC236}">
                <a16:creationId xmlns:a16="http://schemas.microsoft.com/office/drawing/2014/main" id="{EFED6402-EF32-49CD-BFD5-E641832957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B7C4E-A770-40A5-B9B9-628CD37FD38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618228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A6FC-CECE-4254-ABA8-7CA1B202F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6C5C5-37F2-4746-86DB-A714A0CFD126}"/>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4" name="Footer Placeholder 3">
            <a:extLst>
              <a:ext uri="{FF2B5EF4-FFF2-40B4-BE49-F238E27FC236}">
                <a16:creationId xmlns:a16="http://schemas.microsoft.com/office/drawing/2014/main" id="{EA361E96-7CE3-4693-B649-8A9D350BF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20D15-E4B1-451A-8276-DB968C85F8B1}"/>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81515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894EC-9565-48E2-A8BE-D269258A7D2F}"/>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3" name="Footer Placeholder 2">
            <a:extLst>
              <a:ext uri="{FF2B5EF4-FFF2-40B4-BE49-F238E27FC236}">
                <a16:creationId xmlns:a16="http://schemas.microsoft.com/office/drawing/2014/main" id="{C2894225-A8F1-43AE-8972-4EAF8FF2F4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209A8-A710-46F6-AA74-7037E872E837}"/>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41299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3DAD-E292-4588-8E22-F590E75DD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52FAD7-D13E-4FE8-9F6F-D159C88E6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2A7A1-E4F6-41E1-AF8F-7644DC02E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0C5735-942A-4458-9AD6-397032B9F6D3}"/>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6" name="Footer Placeholder 5">
            <a:extLst>
              <a:ext uri="{FF2B5EF4-FFF2-40B4-BE49-F238E27FC236}">
                <a16:creationId xmlns:a16="http://schemas.microsoft.com/office/drawing/2014/main" id="{1D0A02FB-260D-4B5C-B83F-6C27DB2F3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70C3E-F40E-48FF-9588-01BD993B0B7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343976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D20-A2DE-4B7B-8B74-8ECA46438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2D830-EEDE-4A70-B1E5-84AA1923A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1F910-D4DA-445B-A163-52A0A54A5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699CAE-7A91-46AD-A6F2-2287F7B5F9D4}"/>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6" name="Footer Placeholder 5">
            <a:extLst>
              <a:ext uri="{FF2B5EF4-FFF2-40B4-BE49-F238E27FC236}">
                <a16:creationId xmlns:a16="http://schemas.microsoft.com/office/drawing/2014/main" id="{1AF1311D-CB52-4F4D-9D40-8B19352C9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E0370-691A-45D0-B56F-07F57BA1FE5E}"/>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1996936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DF5C-C33F-45EB-9D10-DD657AF47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DF70C-2CAA-480E-99C2-0DFB6945B5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5B4-F7B5-4D33-ABE3-1D6804D497BD}"/>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5" name="Footer Placeholder 4">
            <a:extLst>
              <a:ext uri="{FF2B5EF4-FFF2-40B4-BE49-F238E27FC236}">
                <a16:creationId xmlns:a16="http://schemas.microsoft.com/office/drawing/2014/main" id="{144DFD86-44F9-40C2-ABDE-8B74B0F63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14DC5-0380-40FD-85C9-9496D64BFE8A}"/>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04690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9F3BD-2E74-47F7-BAF9-2649E54FB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5FD2B-7726-4F40-A06F-C9B44169FE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835AE-5CA9-4EFE-9FAF-1E497C938134}"/>
              </a:ext>
            </a:extLst>
          </p:cNvPr>
          <p:cNvSpPr>
            <a:spLocks noGrp="1"/>
          </p:cNvSpPr>
          <p:nvPr>
            <p:ph type="dt" sz="half" idx="10"/>
          </p:nvPr>
        </p:nvSpPr>
        <p:spPr/>
        <p:txBody>
          <a:bodyPr/>
          <a:lstStyle/>
          <a:p>
            <a:fld id="{F005F60B-C61C-451D-926A-FC809F935029}" type="datetimeFigureOut">
              <a:rPr lang="en-US" smtClean="0"/>
              <a:t>5/16/2021</a:t>
            </a:fld>
            <a:endParaRPr lang="en-US"/>
          </a:p>
        </p:txBody>
      </p:sp>
      <p:sp>
        <p:nvSpPr>
          <p:cNvPr id="5" name="Footer Placeholder 4">
            <a:extLst>
              <a:ext uri="{FF2B5EF4-FFF2-40B4-BE49-F238E27FC236}">
                <a16:creationId xmlns:a16="http://schemas.microsoft.com/office/drawing/2014/main" id="{08362C82-C91D-4027-B6D3-B346BB14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E3855-0BCC-41D0-96AF-7C23BAEFFCA4}"/>
              </a:ext>
            </a:extLst>
          </p:cNvPr>
          <p:cNvSpPr>
            <a:spLocks noGrp="1"/>
          </p:cNvSpPr>
          <p:nvPr>
            <p:ph type="sldNum" sz="quarter" idx="12"/>
          </p:nvPr>
        </p:nvSpPr>
        <p:spPr/>
        <p:txBody>
          <a:bodyPr/>
          <a:lstStyle/>
          <a:p>
            <a:fld id="{8994760B-0C39-4102-B32E-B75CC07B6DEF}" type="slidenum">
              <a:rPr lang="en-US" smtClean="0"/>
              <a:t>‹#›</a:t>
            </a:fld>
            <a:endParaRPr lang="en-US"/>
          </a:p>
        </p:txBody>
      </p:sp>
    </p:spTree>
    <p:extLst>
      <p:ext uri="{BB962C8B-B14F-4D97-AF65-F5344CB8AC3E}">
        <p14:creationId xmlns:p14="http://schemas.microsoft.com/office/powerpoint/2010/main" val="257779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367195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32745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773393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2870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3544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379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812684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7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80388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685213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064453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845992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33251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3177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1197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103547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492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86804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95263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10394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260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26227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298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1805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3365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89829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600683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612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088932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697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54507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573953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76220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04620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49786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83324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535698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600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11514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978063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757257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463851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184481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47EBA7-B8D8-BA4A-8246-FD7ED856B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
        <p:nvSpPr>
          <p:cNvPr id="8" name="Title 1">
            <a:extLst>
              <a:ext uri="{FF2B5EF4-FFF2-40B4-BE49-F238E27FC236}">
                <a16:creationId xmlns:a16="http://schemas.microsoft.com/office/drawing/2014/main" id="{578D0476-B4B2-47F7-8DEA-6EB28CB4CD86}"/>
              </a:ext>
            </a:extLst>
          </p:cNvPr>
          <p:cNvSpPr>
            <a:spLocks noGrp="1"/>
          </p:cNvSpPr>
          <p:nvPr userDrawn="1"/>
        </p:nvSpPr>
        <p:spPr>
          <a:xfrm>
            <a:off x="576071" y="3036566"/>
            <a:ext cx="11039856" cy="1231626"/>
          </a:xfrm>
          <a:prstGeom prst="rect">
            <a:avLst/>
          </a:prstGeom>
        </p:spPr>
        <p:style>
          <a:lnRef idx="0">
            <a:scrgbClr r="0" g="0" b="0"/>
          </a:lnRef>
          <a:fillRef idx="0">
            <a:scrgbClr r="0" g="0" b="0"/>
          </a:fillRef>
          <a:effectRef idx="0">
            <a:scrgbClr r="0" g="0" b="0"/>
          </a:effectRef>
          <a:fontRef idx="major"/>
        </p:style>
        <p:txBody>
          <a:bodyPr vert="horz" lIns="0" tIns="0" rIns="0" bIns="0" rtlCol="0" anchor="t" anchorCtr="0">
            <a:noAutofit/>
          </a:bodyPr>
          <a:lstStyle>
            <a:lvl1pPr algn="l" defTabSz="914400" rtl="0" eaLnBrk="1" latinLnBrk="0" hangingPunct="1">
              <a:lnSpc>
                <a:spcPct val="100000"/>
              </a:lnSpc>
              <a:spcBef>
                <a:spcPct val="0"/>
              </a:spcBef>
              <a:buNone/>
              <a:defRPr sz="4200" b="1" kern="1200">
                <a:solidFill>
                  <a:schemeClr val="bg2"/>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700" b="1" i="0" kern="1200" dirty="0">
                <a:solidFill>
                  <a:schemeClr val="tx1"/>
                </a:solidFill>
                <a:effectLst/>
                <a:latin typeface="+mj-lt"/>
                <a:ea typeface="+mj-ea"/>
                <a:cs typeface="+mj-cs"/>
              </a:rPr>
              <a:t>NHGRI 2020 </a:t>
            </a:r>
          </a:p>
          <a:p>
            <a:r>
              <a:rPr lang="en-US" sz="3700" b="1" i="0" kern="1200" dirty="0">
                <a:solidFill>
                  <a:schemeClr val="tx1"/>
                </a:solidFill>
                <a:effectLst/>
                <a:latin typeface="+mj-lt"/>
                <a:ea typeface="+mj-ea"/>
                <a:cs typeface="+mj-cs"/>
              </a:rPr>
              <a:t>Strategic Planning</a:t>
            </a:r>
            <a:endParaRPr lang="en-US" sz="3700" b="1" kern="1200" dirty="0">
              <a:solidFill>
                <a:schemeClr val="tx1"/>
              </a:solidFill>
            </a:endParaRPr>
          </a:p>
        </p:txBody>
      </p:sp>
      <p:sp>
        <p:nvSpPr>
          <p:cNvPr id="9" name="Header Rule">
            <a:extLst>
              <a:ext uri="{FF2B5EF4-FFF2-40B4-BE49-F238E27FC236}">
                <a16:creationId xmlns:a16="http://schemas.microsoft.com/office/drawing/2014/main" id="{DE9188C2-07C2-4519-83C3-BF4F2D6B9662}"/>
              </a:ext>
            </a:extLst>
          </p:cNvPr>
          <p:cNvSpPr/>
          <p:nvPr userDrawn="1"/>
        </p:nvSpPr>
        <p:spPr>
          <a:xfrm>
            <a:off x="578837" y="2811144"/>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10" name="Picture 9">
            <a:extLst>
              <a:ext uri="{FF2B5EF4-FFF2-40B4-BE49-F238E27FC236}">
                <a16:creationId xmlns:a16="http://schemas.microsoft.com/office/drawing/2014/main" id="{1B41DDDA-2300-1744-8CFC-8FF6DF3C33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924435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2272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89505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137627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6658760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99206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645175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516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7279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8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00312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22890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2215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3628425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163048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81542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83878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54449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537074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3970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700018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422360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97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2.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 id="2147483792"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4194669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40401066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CD910-CC66-4719-8A78-53AE2DF1F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8B78C-30EC-4584-8D0E-CDBB9B53A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8629-377E-44BD-9A27-4E170AD55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F60B-C61C-451D-926A-FC809F935029}" type="datetimeFigureOut">
              <a:rPr lang="en-US" smtClean="0"/>
              <a:t>5/16/2021</a:t>
            </a:fld>
            <a:endParaRPr lang="en-US"/>
          </a:p>
        </p:txBody>
      </p:sp>
      <p:sp>
        <p:nvSpPr>
          <p:cNvPr id="5" name="Footer Placeholder 4">
            <a:extLst>
              <a:ext uri="{FF2B5EF4-FFF2-40B4-BE49-F238E27FC236}">
                <a16:creationId xmlns:a16="http://schemas.microsoft.com/office/drawing/2014/main" id="{65B4A697-052D-431A-A03F-2D7E033A8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7ADA68-8441-4C84-904A-179AA1DAC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4760B-0C39-4102-B32E-B75CC07B6DEF}" type="slidenum">
              <a:rPr lang="en-US" smtClean="0"/>
              <a:t>‹#›</a:t>
            </a:fld>
            <a:endParaRPr lang="en-US"/>
          </a:p>
        </p:txBody>
      </p:sp>
    </p:spTree>
    <p:extLst>
      <p:ext uri="{BB962C8B-B14F-4D97-AF65-F5344CB8AC3E}">
        <p14:creationId xmlns:p14="http://schemas.microsoft.com/office/powerpoint/2010/main" val="275635901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0230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9134955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53079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5529941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31816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5">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5735469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1.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0.xml"/><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85.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81.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8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85.xml"/><Relationship Id="rId5" Type="http://schemas.openxmlformats.org/officeDocument/2006/relationships/image" Target="../media/image66.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85.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85.xml"/><Relationship Id="rId5" Type="http://schemas.openxmlformats.org/officeDocument/2006/relationships/image" Target="../media/image74.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85.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85.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85.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85.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85.xml"/><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85.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86.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80.xml"/><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May 2021</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4"/>
                </a:solidFill>
                <a:effectLst/>
                <a:uLnTx/>
                <a:uFillTx/>
                <a:latin typeface="Arial" panose="020B0604020202020204"/>
                <a:ea typeface="+mj-ea"/>
                <a:cs typeface="Arial" pitchFamily="34" charset="0"/>
              </a:rPr>
              <a:t>DIRECTOR’S</a:t>
            </a: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Office of Refugee Resettlement (ORR) | The Administration for Children and  Families">
            <a:extLst>
              <a:ext uri="{FF2B5EF4-FFF2-40B4-BE49-F238E27FC236}">
                <a16:creationId xmlns:a16="http://schemas.microsoft.com/office/drawing/2014/main" id="{118EA528-2E81-4257-ABD8-5076D1913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 y="1573530"/>
            <a:ext cx="7254240" cy="4579132"/>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98" name="Picture 2" descr="What We Do | The Administration for Children and Families">
            <a:extLst>
              <a:ext uri="{FF2B5EF4-FFF2-40B4-BE49-F238E27FC236}">
                <a16:creationId xmlns:a16="http://schemas.microsoft.com/office/drawing/2014/main" id="{D1A722EA-1A1F-4343-81DC-DDE0DD8E58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4480" y="2058047"/>
            <a:ext cx="1973855" cy="361009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6A5C3F30-BEF8-49DF-9FD8-1E100E4F8968}"/>
              </a:ext>
            </a:extLst>
          </p:cNvPr>
          <p:cNvSpPr txBox="1">
            <a:spLocks/>
          </p:cNvSpPr>
          <p:nvPr/>
        </p:nvSpPr>
        <p:spPr>
          <a:xfrm>
            <a:off x="0" y="-69590"/>
            <a:ext cx="12192000" cy="1191204"/>
          </a:xfrm>
          <a:prstGeom prst="rect">
            <a:avLst/>
          </a:prstGeom>
        </p:spPr>
        <p:txBody>
          <a:bodyPr vert="horz" lIns="0" tIns="45720" rIns="91440" bIns="45720" rtlCol="0" anchor="b" anchorCtr="0">
            <a:no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a:defRPr/>
            </a:pPr>
            <a:r>
              <a:rPr lang="en-US" sz="3600" dirty="0">
                <a:solidFill>
                  <a:srgbClr val="5FE0D4"/>
                </a:solidFill>
                <a:latin typeface="Arial" charset="0"/>
                <a:cs typeface="Arial" charset="0"/>
              </a:rPr>
              <a:t>NHGRI Staff Volunteer </a:t>
            </a:r>
            <a:r>
              <a:rPr lang="en-US" sz="3600" dirty="0"/>
              <a:t>in Support of </a:t>
            </a:r>
          </a:p>
          <a:p>
            <a:pPr>
              <a:defRPr/>
            </a:pPr>
            <a:r>
              <a:rPr lang="en-US" sz="3600" dirty="0"/>
              <a:t>Unaccompanied Children’s Program</a:t>
            </a:r>
            <a:endParaRPr lang="en-US" sz="3600" dirty="0">
              <a:solidFill>
                <a:srgbClr val="5FE0D4"/>
              </a:solidFill>
              <a:latin typeface="Arial" charset="0"/>
              <a:cs typeface="Arial" charset="0"/>
            </a:endParaRPr>
          </a:p>
        </p:txBody>
      </p:sp>
    </p:spTree>
    <p:extLst>
      <p:ext uri="{BB962C8B-B14F-4D97-AF65-F5344CB8AC3E}">
        <p14:creationId xmlns:p14="http://schemas.microsoft.com/office/powerpoint/2010/main" val="2607075615"/>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D7BA68-BC96-490D-8C31-BA0CF446BB62}"/>
              </a:ext>
            </a:extLst>
          </p:cNvPr>
          <p:cNvSpPr txBox="1">
            <a:spLocks/>
          </p:cNvSpPr>
          <p:nvPr/>
        </p:nvSpPr>
        <p:spPr>
          <a:xfrm>
            <a:off x="2115027" y="5882458"/>
            <a:ext cx="7961946" cy="653567"/>
          </a:xfrm>
          <a:prstGeom prst="rect">
            <a:avLst/>
          </a:prstGeom>
        </p:spPr>
        <p:txBody>
          <a:bodyPr/>
          <a:lstStyle/>
          <a:p>
            <a:pPr lvl="0" algn="ctr" eaLnBrk="0" hangingPunct="0">
              <a:defRPr/>
            </a:pPr>
            <a:r>
              <a:rPr lang="en-US" sz="3200" b="1" spc="-100" dirty="0">
                <a:solidFill>
                  <a:srgbClr val="FFFFFF"/>
                </a:solidFill>
                <a:cs typeface="Arial" charset="0"/>
              </a:rPr>
              <a:t>Xavier Becerra, J.D.</a:t>
            </a:r>
            <a:endPar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endParaRPr>
          </a:p>
        </p:txBody>
      </p:sp>
      <p:sp>
        <p:nvSpPr>
          <p:cNvPr id="8" name="TextBox 7">
            <a:extLst>
              <a:ext uri="{FF2B5EF4-FFF2-40B4-BE49-F238E27FC236}">
                <a16:creationId xmlns:a16="http://schemas.microsoft.com/office/drawing/2014/main" id="{CCD82D3E-EB96-4A7F-8372-48BC1E994334}"/>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a:t>
            </a:r>
          </a:p>
        </p:txBody>
      </p:sp>
      <p:sp>
        <p:nvSpPr>
          <p:cNvPr id="10" name="Title 1">
            <a:extLst>
              <a:ext uri="{FF2B5EF4-FFF2-40B4-BE49-F238E27FC236}">
                <a16:creationId xmlns:a16="http://schemas.microsoft.com/office/drawing/2014/main" id="{126B2CF8-F2DD-4C90-A27B-936289FE9DFF}"/>
              </a:ext>
            </a:extLst>
          </p:cNvPr>
          <p:cNvSpPr txBox="1">
            <a:spLocks/>
          </p:cNvSpPr>
          <p:nvPr/>
        </p:nvSpPr>
        <p:spPr>
          <a:xfrm>
            <a:off x="0" y="244756"/>
            <a:ext cx="12195175" cy="661987"/>
          </a:xfrm>
          <a:prstGeom prst="rect">
            <a:avLst/>
          </a:prstGeom>
        </p:spPr>
        <p:txBody>
          <a:bodyPr vert="horz" wrap="square" lIns="91440" tIns="45720" rIns="91440" bIns="45720" numCol="1" rtlCol="0" anchor="ctr" anchorCtr="0" compatLnSpc="1">
            <a:prstTxWarp prst="textNoShape">
              <a:avLst/>
            </a:prstTxWarp>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pitchFamily="34" charset="0"/>
                <a:cs typeface="Arial" pitchFamily="34" charset="0"/>
              </a:rPr>
              <a:t>New Secretary, Department of Health </a:t>
            </a:r>
          </a:p>
          <a:p>
            <a:pPr algn="ctr">
              <a:defRPr/>
            </a:pPr>
            <a:r>
              <a:rPr lang="en-US" sz="3600" dirty="0">
                <a:solidFill>
                  <a:srgbClr val="5FE0D4"/>
                </a:solidFill>
                <a:latin typeface="Arial" pitchFamily="34" charset="0"/>
                <a:cs typeface="Arial" pitchFamily="34" charset="0"/>
              </a:rPr>
              <a:t>and Human Services</a:t>
            </a:r>
          </a:p>
        </p:txBody>
      </p:sp>
      <p:pic>
        <p:nvPicPr>
          <p:cNvPr id="4" name="Picture 3">
            <a:extLst>
              <a:ext uri="{FF2B5EF4-FFF2-40B4-BE49-F238E27FC236}">
                <a16:creationId xmlns:a16="http://schemas.microsoft.com/office/drawing/2014/main" id="{AE9A706B-FFB5-4C85-BB68-B4C0486165B2}"/>
              </a:ext>
            </a:extLst>
          </p:cNvPr>
          <p:cNvPicPr>
            <a:picLocks noChangeAspect="1"/>
          </p:cNvPicPr>
          <p:nvPr/>
        </p:nvPicPr>
        <p:blipFill>
          <a:blip r:embed="rId3"/>
          <a:stretch>
            <a:fillRect/>
          </a:stretch>
        </p:blipFill>
        <p:spPr>
          <a:xfrm>
            <a:off x="2115026" y="1345475"/>
            <a:ext cx="7961947" cy="4426090"/>
          </a:xfrm>
          <a:prstGeom prst="roundRect">
            <a:avLst/>
          </a:prstGeom>
        </p:spPr>
      </p:pic>
    </p:spTree>
    <p:extLst>
      <p:ext uri="{BB962C8B-B14F-4D97-AF65-F5344CB8AC3E}">
        <p14:creationId xmlns:p14="http://schemas.microsoft.com/office/powerpoint/2010/main" val="2858648574"/>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937D75-E1E8-4000-B37B-C0DA913F58F2}"/>
              </a:ext>
            </a:extLst>
          </p:cNvPr>
          <p:cNvPicPr>
            <a:picLocks noChangeAspect="1"/>
          </p:cNvPicPr>
          <p:nvPr/>
        </p:nvPicPr>
        <p:blipFill rotWithShape="1">
          <a:blip r:embed="rId3"/>
          <a:srcRect l="11735" t="15724" r="11735" b="15909"/>
          <a:stretch/>
        </p:blipFill>
        <p:spPr>
          <a:xfrm>
            <a:off x="7455139" y="2474680"/>
            <a:ext cx="2286000" cy="2042160"/>
          </a:xfrm>
          <a:prstGeom prst="rect">
            <a:avLst/>
          </a:prstGeom>
          <a:effectLst>
            <a:glow rad="228600">
              <a:schemeClr val="accent5">
                <a:satMod val="175000"/>
                <a:alpha val="40000"/>
              </a:schemeClr>
            </a:glow>
          </a:effectLst>
        </p:spPr>
      </p:pic>
      <p:sp>
        <p:nvSpPr>
          <p:cNvPr id="6" name="Title 1">
            <a:extLst>
              <a:ext uri="{FF2B5EF4-FFF2-40B4-BE49-F238E27FC236}">
                <a16:creationId xmlns:a16="http://schemas.microsoft.com/office/drawing/2014/main" id="{D753246E-A08C-4DB2-93FC-10473722E8BE}"/>
              </a:ext>
            </a:extLst>
          </p:cNvPr>
          <p:cNvSpPr txBox="1">
            <a:spLocks/>
          </p:cNvSpPr>
          <p:nvPr/>
        </p:nvSpPr>
        <p:spPr>
          <a:xfrm>
            <a:off x="0" y="-8668"/>
            <a:ext cx="12192000" cy="1127760"/>
          </a:xfrm>
          <a:prstGeom prst="rect">
            <a:avLst/>
          </a:prstGeom>
        </p:spPr>
        <p:txBody>
          <a:bodyPr vert="horz" lIns="0" tIns="45720" rIns="91440" bIns="45720" rtlCol="0" anchor="b" anchorCtr="0">
            <a:no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pPr lvl="0">
              <a:defRPr/>
            </a:pPr>
            <a:r>
              <a:rPr lang="en-US" sz="3600" dirty="0">
                <a:solidFill>
                  <a:srgbClr val="5FE0D4"/>
                </a:solidFill>
                <a:latin typeface="Arial" charset="0"/>
                <a:cs typeface="Arial" charset="0"/>
              </a:rPr>
              <a:t>Departure of Director, National Center for </a:t>
            </a:r>
          </a:p>
          <a:p>
            <a:pPr lvl="0">
              <a:defRPr/>
            </a:pPr>
            <a:r>
              <a:rPr lang="en-US" sz="3600" dirty="0">
                <a:solidFill>
                  <a:srgbClr val="5FE0D4"/>
                </a:solidFill>
                <a:latin typeface="Arial" charset="0"/>
                <a:cs typeface="Arial" charset="0"/>
              </a:rPr>
              <a:t>Advancing Translational Sciences</a:t>
            </a:r>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670560" y="5626721"/>
            <a:ext cx="598583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Chris Austin, M.D.</a:t>
            </a:r>
          </a:p>
        </p:txBody>
      </p:sp>
      <p:sp>
        <p:nvSpPr>
          <p:cNvPr id="8" name="TextBox 7">
            <a:extLst>
              <a:ext uri="{FF2B5EF4-FFF2-40B4-BE49-F238E27FC236}">
                <a16:creationId xmlns:a16="http://schemas.microsoft.com/office/drawing/2014/main" id="{2D899947-A307-42FE-811C-CBE5F72B3C72}"/>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5</a:t>
            </a:r>
          </a:p>
        </p:txBody>
      </p:sp>
      <p:pic>
        <p:nvPicPr>
          <p:cNvPr id="3" name="Picture 2">
            <a:extLst>
              <a:ext uri="{FF2B5EF4-FFF2-40B4-BE49-F238E27FC236}">
                <a16:creationId xmlns:a16="http://schemas.microsoft.com/office/drawing/2014/main" id="{F9D8F840-5686-462C-A388-16279D3E2889}"/>
              </a:ext>
            </a:extLst>
          </p:cNvPr>
          <p:cNvPicPr>
            <a:picLocks noChangeAspect="1"/>
          </p:cNvPicPr>
          <p:nvPr/>
        </p:nvPicPr>
        <p:blipFill rotWithShape="1">
          <a:blip r:embed="rId4"/>
          <a:srcRect t="9979" b="5834"/>
          <a:stretch/>
        </p:blipFill>
        <p:spPr>
          <a:xfrm>
            <a:off x="2077546" y="1428455"/>
            <a:ext cx="3171857" cy="4004250"/>
          </a:xfrm>
          <a:prstGeom prst="roundRect">
            <a:avLst/>
          </a:prstGeom>
        </p:spPr>
      </p:pic>
      <p:grpSp>
        <p:nvGrpSpPr>
          <p:cNvPr id="4" name="Group 3">
            <a:extLst>
              <a:ext uri="{FF2B5EF4-FFF2-40B4-BE49-F238E27FC236}">
                <a16:creationId xmlns:a16="http://schemas.microsoft.com/office/drawing/2014/main" id="{AB4510CE-BCC8-46A5-AFD0-435602D3DC07}"/>
              </a:ext>
            </a:extLst>
          </p:cNvPr>
          <p:cNvGrpSpPr/>
          <p:nvPr/>
        </p:nvGrpSpPr>
        <p:grpSpPr>
          <a:xfrm>
            <a:off x="5605224" y="1444870"/>
            <a:ext cx="5985831" cy="4835418"/>
            <a:chOff x="6047184" y="1444870"/>
            <a:chExt cx="5985831" cy="4835418"/>
          </a:xfrm>
        </p:grpSpPr>
        <p:pic>
          <p:nvPicPr>
            <p:cNvPr id="2050" name="Picture 2" descr="Joni Rutter">
              <a:extLst>
                <a:ext uri="{FF2B5EF4-FFF2-40B4-BE49-F238E27FC236}">
                  <a16:creationId xmlns:a16="http://schemas.microsoft.com/office/drawing/2014/main" id="{F7037B16-FF49-49A2-951F-78108CA502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10" r="6877"/>
            <a:stretch/>
          </p:blipFill>
          <p:spPr bwMode="auto">
            <a:xfrm>
              <a:off x="7454170" y="1444870"/>
              <a:ext cx="3171858" cy="4004249"/>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11D1DDF-FAC4-47C1-AADB-5CF4732EA25B}"/>
                </a:ext>
              </a:extLst>
            </p:cNvPr>
            <p:cNvSpPr txBox="1">
              <a:spLocks/>
            </p:cNvSpPr>
            <p:nvPr/>
          </p:nvSpPr>
          <p:spPr>
            <a:xfrm>
              <a:off x="6047184" y="5626721"/>
              <a:ext cx="5985831"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Joni Rutter, Ph.D.</a:t>
              </a:r>
            </a:p>
          </p:txBody>
        </p:sp>
      </p:grpSp>
    </p:spTree>
    <p:extLst>
      <p:ext uri="{BB962C8B-B14F-4D97-AF65-F5344CB8AC3E}">
        <p14:creationId xmlns:p14="http://schemas.microsoft.com/office/powerpoint/2010/main" val="25500690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51B43F-E955-40CA-86E9-14B8215243FF}"/>
              </a:ext>
            </a:extLst>
          </p:cNvPr>
          <p:cNvSpPr txBox="1">
            <a:spLocks/>
          </p:cNvSpPr>
          <p:nvPr/>
        </p:nvSpPr>
        <p:spPr>
          <a:xfrm>
            <a:off x="0" y="16577"/>
            <a:ext cx="12192000" cy="623455"/>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solidFill>
                  <a:srgbClr val="5FE0D4"/>
                </a:solidFill>
                <a:latin typeface="Arial" charset="0"/>
                <a:cs typeface="Arial" charset="0"/>
              </a:rPr>
              <a:t>NIH UNITE Initiative </a:t>
            </a:r>
            <a:endParaRPr lang="en-US" sz="3600" dirty="0">
              <a:solidFill>
                <a:srgbClr val="5FE0D4"/>
              </a:solidFill>
            </a:endParaRPr>
          </a:p>
        </p:txBody>
      </p:sp>
      <p:sp>
        <p:nvSpPr>
          <p:cNvPr id="8" name="TextBox 7">
            <a:extLst>
              <a:ext uri="{FF2B5EF4-FFF2-40B4-BE49-F238E27FC236}">
                <a16:creationId xmlns:a16="http://schemas.microsoft.com/office/drawing/2014/main" id="{7ED32185-CC24-47F3-A220-620ADA60B1EE}"/>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6</a:t>
            </a:r>
          </a:p>
        </p:txBody>
      </p:sp>
      <p:pic>
        <p:nvPicPr>
          <p:cNvPr id="9" name="Picture 8">
            <a:extLst>
              <a:ext uri="{FF2B5EF4-FFF2-40B4-BE49-F238E27FC236}">
                <a16:creationId xmlns:a16="http://schemas.microsoft.com/office/drawing/2014/main" id="{80EA3B46-A48C-44DA-85A7-14E6F42EE63D}"/>
              </a:ext>
            </a:extLst>
          </p:cNvPr>
          <p:cNvPicPr>
            <a:picLocks noChangeAspect="1"/>
          </p:cNvPicPr>
          <p:nvPr/>
        </p:nvPicPr>
        <p:blipFill rotWithShape="1">
          <a:blip r:embed="rId3">
            <a:extLst>
              <a:ext uri="{28A0092B-C50C-407E-A947-70E740481C1C}">
                <a14:useLocalDpi xmlns:a14="http://schemas.microsoft.com/office/drawing/2010/main" val="0"/>
              </a:ext>
            </a:extLst>
          </a:blip>
          <a:srcRect t="6509" b="6714"/>
          <a:stretch/>
        </p:blipFill>
        <p:spPr bwMode="auto">
          <a:xfrm>
            <a:off x="3507743" y="1043207"/>
            <a:ext cx="5176515" cy="2526762"/>
          </a:xfrm>
          <a:prstGeom prst="rect">
            <a:avLst/>
          </a:prstGeom>
          <a:noFill/>
          <a:ln>
            <a:noFill/>
          </a:ln>
          <a:effectLst>
            <a:glow rad="228600">
              <a:schemeClr val="accent3">
                <a:satMod val="175000"/>
                <a:alpha val="40000"/>
              </a:schemeClr>
            </a:glow>
          </a:effectLst>
        </p:spPr>
      </p:pic>
      <p:sp>
        <p:nvSpPr>
          <p:cNvPr id="5" name="TextBox 4">
            <a:extLst>
              <a:ext uri="{FF2B5EF4-FFF2-40B4-BE49-F238E27FC236}">
                <a16:creationId xmlns:a16="http://schemas.microsoft.com/office/drawing/2014/main" id="{51080A2F-DCB3-429C-B865-11D34C664CFA}"/>
              </a:ext>
            </a:extLst>
          </p:cNvPr>
          <p:cNvSpPr txBox="1"/>
          <p:nvPr/>
        </p:nvSpPr>
        <p:spPr>
          <a:xfrm>
            <a:off x="292968" y="3973145"/>
            <a:ext cx="12047621" cy="2569934"/>
          </a:xfrm>
          <a:prstGeom prst="rect">
            <a:avLst/>
          </a:prstGeom>
          <a:noFill/>
        </p:spPr>
        <p:txBody>
          <a:bodyPr wrap="square" rtlCol="0">
            <a:spAutoFit/>
          </a:bodyPr>
          <a:lstStyle/>
          <a:p>
            <a:r>
              <a:rPr lang="en-US" sz="2300" b="1" dirty="0">
                <a:solidFill>
                  <a:srgbClr val="FFFFFF"/>
                </a:solidFill>
                <a:latin typeface="Arial" panose="020B0604020202020204" pitchFamily="34" charset="0"/>
                <a:cs typeface="Arial" panose="020B0604020202020204" pitchFamily="34" charset="0"/>
              </a:rPr>
              <a:t>U — Understanding stakeholder experiences through listening and learning</a:t>
            </a:r>
          </a:p>
          <a:p>
            <a:r>
              <a:rPr lang="en-US" sz="2300" b="1" dirty="0">
                <a:solidFill>
                  <a:srgbClr val="FFFFFF"/>
                </a:solidFill>
                <a:latin typeface="Arial" panose="020B0604020202020204" pitchFamily="34" charset="0"/>
                <a:cs typeface="Arial" panose="020B0604020202020204" pitchFamily="34" charset="0"/>
              </a:rPr>
              <a:t>N — New research on health disparities, minority health, and health equity</a:t>
            </a:r>
          </a:p>
          <a:p>
            <a:pPr>
              <a:buSzPct val="220000"/>
            </a:pPr>
            <a:r>
              <a:rPr lang="en-US" sz="1050" b="1" dirty="0">
                <a:solidFill>
                  <a:srgbClr val="FFFFFF"/>
                </a:solidFill>
                <a:latin typeface="Arial" panose="020B0604020202020204" pitchFamily="34" charset="0"/>
                <a:cs typeface="Arial" panose="020B0604020202020204" pitchFamily="34" charset="0"/>
              </a:rPr>
              <a:t>  </a:t>
            </a:r>
            <a:r>
              <a:rPr lang="en-US" sz="2300" b="1" dirty="0">
                <a:solidFill>
                  <a:srgbClr val="FFFFFF"/>
                </a:solidFill>
                <a:latin typeface="Arial" panose="020B0604020202020204" pitchFamily="34" charset="0"/>
                <a:cs typeface="Arial" panose="020B0604020202020204" pitchFamily="34" charset="0"/>
              </a:rPr>
              <a:t>I </a:t>
            </a:r>
            <a:r>
              <a:rPr lang="en-US" sz="1100" b="1" dirty="0">
                <a:solidFill>
                  <a:srgbClr val="FFFFFF"/>
                </a:solidFill>
                <a:latin typeface="Arial" panose="020B0604020202020204" pitchFamily="34" charset="0"/>
                <a:cs typeface="Arial" panose="020B0604020202020204" pitchFamily="34" charset="0"/>
              </a:rPr>
              <a:t> </a:t>
            </a:r>
            <a:r>
              <a:rPr lang="en-US" sz="2300" b="1" dirty="0">
                <a:solidFill>
                  <a:srgbClr val="FFFFFF"/>
                </a:solidFill>
                <a:latin typeface="Arial" panose="020B0604020202020204" pitchFamily="34" charset="0"/>
                <a:cs typeface="Arial" panose="020B0604020202020204" pitchFamily="34" charset="0"/>
              </a:rPr>
              <a:t>— Improving the NIH culture and structure for equity, inclusion, and excellence</a:t>
            </a:r>
          </a:p>
          <a:p>
            <a:pPr defTabSz="800100"/>
            <a:r>
              <a:rPr lang="en-US" sz="2300" b="1" dirty="0">
                <a:solidFill>
                  <a:srgbClr val="FFFFFF"/>
                </a:solidFill>
                <a:latin typeface="Arial" panose="020B0604020202020204" pitchFamily="34" charset="0"/>
                <a:cs typeface="Arial" panose="020B0604020202020204" pitchFamily="34" charset="0"/>
              </a:rPr>
              <a:t>T — Transparency, communication, and accountability with our internal and</a:t>
            </a:r>
          </a:p>
          <a:p>
            <a:pPr defTabSz="800100"/>
            <a:r>
              <a:rPr lang="en-US" sz="2300" b="1" dirty="0">
                <a:solidFill>
                  <a:srgbClr val="FFFFFF"/>
                </a:solidFill>
                <a:latin typeface="Arial" panose="020B0604020202020204" pitchFamily="34" charset="0"/>
                <a:cs typeface="Arial" panose="020B0604020202020204" pitchFamily="34" charset="0"/>
              </a:rPr>
              <a:t>	external stakeholders</a:t>
            </a:r>
          </a:p>
          <a:p>
            <a:pPr defTabSz="800100"/>
            <a:r>
              <a:rPr lang="en-US" sz="2300" b="1" dirty="0">
                <a:solidFill>
                  <a:srgbClr val="FFFFFF"/>
                </a:solidFill>
                <a:latin typeface="Arial" panose="020B0604020202020204" pitchFamily="34" charset="0"/>
                <a:cs typeface="Arial" panose="020B0604020202020204" pitchFamily="34" charset="0"/>
              </a:rPr>
              <a:t>E — Extramural research ecosystem: changing policy, culture, and structure to 		promote workforce diversity</a:t>
            </a:r>
            <a:endParaRPr lang="en-US" sz="2300" b="1" i="0" kern="1200" baseline="0" dirty="0">
              <a:solidFill>
                <a:srgbClr val="FFFFFF"/>
              </a:solidFill>
              <a:effectLst/>
              <a:latin typeface="+mj-lt"/>
              <a:ea typeface="Helvetica Neue" charset="0"/>
              <a:cs typeface="Helvetica Neue" charset="0"/>
            </a:endParaRPr>
          </a:p>
        </p:txBody>
      </p:sp>
    </p:spTree>
    <p:extLst>
      <p:ext uri="{BB962C8B-B14F-4D97-AF65-F5344CB8AC3E}">
        <p14:creationId xmlns:p14="http://schemas.microsoft.com/office/powerpoint/2010/main" val="14347540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77"/>
            <a:ext cx="12192000" cy="623455"/>
          </a:xfrm>
        </p:spPr>
        <p:txBody>
          <a:bodyPr>
            <a:normAutofit/>
          </a:bodyPr>
          <a:lstStyle/>
          <a:p>
            <a:pPr algn="ctr"/>
            <a:r>
              <a:rPr lang="en-US" sz="3600" dirty="0">
                <a:solidFill>
                  <a:srgbClr val="5FE0D4"/>
                </a:solidFill>
                <a:latin typeface="Arial" charset="0"/>
                <a:cs typeface="Arial" charset="0"/>
              </a:rPr>
              <a:t>NIH COVID-19 Information Resources</a:t>
            </a:r>
            <a:endParaRPr lang="en-US" sz="3600" b="1" dirty="0">
              <a:solidFill>
                <a:srgbClr val="5FE0D4"/>
              </a:solidFill>
            </a:endParaRPr>
          </a:p>
        </p:txBody>
      </p:sp>
      <p:sp>
        <p:nvSpPr>
          <p:cNvPr id="6" name="TextBox 5">
            <a:extLst>
              <a:ext uri="{FF2B5EF4-FFF2-40B4-BE49-F238E27FC236}">
                <a16:creationId xmlns:a16="http://schemas.microsoft.com/office/drawing/2014/main" id="{A2833861-F8B5-4D4E-80D4-13282DF52BB6}"/>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7</a:t>
            </a:r>
          </a:p>
        </p:txBody>
      </p:sp>
      <p:sp>
        <p:nvSpPr>
          <p:cNvPr id="7" name="Content Placeholder 1">
            <a:extLst>
              <a:ext uri="{FF2B5EF4-FFF2-40B4-BE49-F238E27FC236}">
                <a16:creationId xmlns:a16="http://schemas.microsoft.com/office/drawing/2014/main" id="{CAD6B2F4-D587-4009-B5C6-1E81157414C8}"/>
              </a:ext>
            </a:extLst>
          </p:cNvPr>
          <p:cNvSpPr txBox="1">
            <a:spLocks/>
          </p:cNvSpPr>
          <p:nvPr/>
        </p:nvSpPr>
        <p:spPr>
          <a:xfrm>
            <a:off x="540067" y="1051558"/>
            <a:ext cx="11011853" cy="2377442"/>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lvl="2" indent="-228600" defTabSz="627063" eaLnBrk="0" hangingPunct="0">
              <a:spcBef>
                <a:spcPts val="1800"/>
              </a:spcBef>
              <a:buClr>
                <a:srgbClr val="FFFFFF"/>
              </a:buClr>
              <a:buSzPct val="95000"/>
              <a:buFont typeface="Wingdings" pitchFamily="2" charset="2"/>
              <a:buChar char=""/>
              <a:defRPr/>
            </a:pPr>
            <a:r>
              <a:rPr lang="en-US" sz="2400" b="1" dirty="0">
                <a:solidFill>
                  <a:schemeClr val="bg2">
                    <a:lumMod val="40000"/>
                    <a:lumOff val="60000"/>
                  </a:schemeClr>
                </a:solidFill>
                <a:cs typeface="Arial" pitchFamily="34" charset="0"/>
              </a:rPr>
              <a:t>NOT-OD-21-106</a:t>
            </a:r>
            <a:r>
              <a:rPr lang="en-US" sz="2400" b="1" dirty="0">
                <a:solidFill>
                  <a:prstClr val="white"/>
                </a:solidFill>
                <a:latin typeface="Arial" charset="0"/>
              </a:rPr>
              <a:t>: Continuation of Temporary Extension of Eligibility for 	the NIH K99/R00 Pathway to Independence Award During the COVID-	19 Pandemic</a:t>
            </a:r>
          </a:p>
          <a:p>
            <a:pPr marL="387350" lvl="2" indent="-228600" defTabSz="627063" eaLnBrk="0" hangingPunct="0">
              <a:spcBef>
                <a:spcPts val="1800"/>
              </a:spcBef>
              <a:buClr>
                <a:srgbClr val="FFFFFF"/>
              </a:buClr>
              <a:buSzPct val="95000"/>
              <a:buFont typeface="Wingdings" pitchFamily="2" charset="2"/>
              <a:buChar char=""/>
              <a:defRPr/>
            </a:pPr>
            <a:r>
              <a:rPr lang="en-US" sz="2400" b="1" dirty="0">
                <a:solidFill>
                  <a:schemeClr val="bg2">
                    <a:lumMod val="40000"/>
                    <a:lumOff val="60000"/>
                  </a:schemeClr>
                </a:solidFill>
                <a:cs typeface="Arial" pitchFamily="34" charset="0"/>
              </a:rPr>
              <a:t>RFA-OD-21-009</a:t>
            </a:r>
            <a:r>
              <a:rPr lang="en-US" sz="2400" b="1" dirty="0">
                <a:solidFill>
                  <a:prstClr val="white"/>
                </a:solidFill>
                <a:latin typeface="Arial" charset="0"/>
              </a:rPr>
              <a:t>: </a:t>
            </a:r>
            <a:r>
              <a:rPr lang="en-US" sz="2400" b="1" dirty="0" err="1">
                <a:solidFill>
                  <a:prstClr val="white"/>
                </a:solidFill>
                <a:latin typeface="Arial" charset="0"/>
              </a:rPr>
              <a:t>RADx</a:t>
            </a:r>
            <a:r>
              <a:rPr lang="en-US" sz="2400" b="1" dirty="0">
                <a:solidFill>
                  <a:prstClr val="white"/>
                </a:solidFill>
                <a:latin typeface="Arial" charset="0"/>
              </a:rPr>
              <a:t>-UP - Social, Ethical, and Behavioral Implications 	Research on Disparities in COVID-19 Testing among Underserved and 	Vulnerable Populations</a:t>
            </a:r>
          </a:p>
        </p:txBody>
      </p:sp>
      <p:pic>
        <p:nvPicPr>
          <p:cNvPr id="4" name="Picture 3">
            <a:extLst>
              <a:ext uri="{FF2B5EF4-FFF2-40B4-BE49-F238E27FC236}">
                <a16:creationId xmlns:a16="http://schemas.microsoft.com/office/drawing/2014/main" id="{6845DBAC-5210-4518-8A8D-5A636DE123FB}"/>
              </a:ext>
            </a:extLst>
          </p:cNvPr>
          <p:cNvPicPr>
            <a:picLocks noChangeAspect="1"/>
          </p:cNvPicPr>
          <p:nvPr/>
        </p:nvPicPr>
        <p:blipFill>
          <a:blip r:embed="rId3"/>
          <a:stretch>
            <a:fillRect/>
          </a:stretch>
        </p:blipFill>
        <p:spPr>
          <a:xfrm>
            <a:off x="738187" y="3670991"/>
            <a:ext cx="10768013" cy="254076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6008228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60"/>
            <a:ext cx="12192000" cy="772160"/>
          </a:xfrm>
        </p:spPr>
        <p:txBody>
          <a:bodyPr/>
          <a:lstStyle/>
          <a:p>
            <a:pPr algn="ctr"/>
            <a:r>
              <a:rPr lang="en-US" sz="3600" dirty="0">
                <a:solidFill>
                  <a:srgbClr val="5FE0D4"/>
                </a:solidFill>
                <a:latin typeface="Arial" charset="0"/>
                <a:cs typeface="Arial" charset="0"/>
              </a:rPr>
              <a:t>F</a:t>
            </a:r>
            <a:r>
              <a:rPr lang="en-US" sz="3600" b="1" dirty="0">
                <a:solidFill>
                  <a:srgbClr val="5FE0D4"/>
                </a:solidFill>
                <a:latin typeface="Arial" charset="0"/>
                <a:cs typeface="Arial" charset="0"/>
              </a:rPr>
              <a:t>iscal Year 2022 Appropriations</a:t>
            </a:r>
            <a:endParaRPr lang="en-US" sz="3600" b="1" dirty="0"/>
          </a:p>
        </p:txBody>
      </p:sp>
      <p:sp>
        <p:nvSpPr>
          <p:cNvPr id="8" name="TextBox 7"/>
          <p:cNvSpPr txBox="1"/>
          <p:nvPr/>
        </p:nvSpPr>
        <p:spPr>
          <a:xfrm>
            <a:off x="2667000" y="1761332"/>
            <a:ext cx="6858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2035989928"/>
              </p:ext>
            </p:extLst>
          </p:nvPr>
        </p:nvGraphicFramePr>
        <p:xfrm>
          <a:off x="727174" y="857743"/>
          <a:ext cx="10737652" cy="4530136"/>
        </p:xfrm>
        <a:graphic>
          <a:graphicData uri="http://schemas.openxmlformats.org/drawingml/2006/table">
            <a:tbl>
              <a:tblPr firstRow="1" firstCol="1" bandRow="1">
                <a:tableStyleId>{F5AB1C69-6EDB-4FF4-983F-18BD219EF322}</a:tableStyleId>
              </a:tblPr>
              <a:tblGrid>
                <a:gridCol w="164592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2"/>
                    </a:ext>
                  </a:extLst>
                </a:gridCol>
                <a:gridCol w="2651760">
                  <a:extLst>
                    <a:ext uri="{9D8B030D-6E8A-4147-A177-3AD203B41FA5}">
                      <a16:colId xmlns:a16="http://schemas.microsoft.com/office/drawing/2014/main" val="20003"/>
                    </a:ext>
                  </a:extLst>
                </a:gridCol>
                <a:gridCol w="1926242">
                  <a:extLst>
                    <a:ext uri="{9D8B030D-6E8A-4147-A177-3AD203B41FA5}">
                      <a16:colId xmlns:a16="http://schemas.microsoft.com/office/drawing/2014/main" val="2599717032"/>
                    </a:ext>
                  </a:extLst>
                </a:gridCol>
                <a:gridCol w="1846730">
                  <a:extLst>
                    <a:ext uri="{9D8B030D-6E8A-4147-A177-3AD203B41FA5}">
                      <a16:colId xmlns:a16="http://schemas.microsoft.com/office/drawing/2014/main" val="2591348643"/>
                    </a:ext>
                  </a:extLst>
                </a:gridCol>
              </a:tblGrid>
              <a:tr h="2515594">
                <a:tc>
                  <a:txBody>
                    <a:bodyPr/>
                    <a:lstStyle/>
                    <a:p>
                      <a:pPr algn="ct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Fiscal Year 2021 </a:t>
                      </a:r>
                    </a:p>
                    <a:p>
                      <a:pPr algn="ctr"/>
                      <a:r>
                        <a:rPr lang="en-US" sz="2800" b="1" dirty="0">
                          <a:solidFill>
                            <a:schemeClr val="bg1"/>
                          </a:solidFill>
                          <a:latin typeface="Arial" panose="020B0604020202020204" pitchFamily="34" charset="0"/>
                          <a:cs typeface="Arial" panose="020B0604020202020204" pitchFamily="34" charset="0"/>
                        </a:rPr>
                        <a:t>Enacted</a:t>
                      </a:r>
                    </a:p>
                  </a:txBody>
                  <a:tcPr marL="68580" marR="68580" marT="34290" marB="34290" anchor="ctr"/>
                </a:tc>
                <a:tc>
                  <a:txBody>
                    <a:bodyPr/>
                    <a:lstStyle/>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2022</a:t>
                      </a:r>
                    </a:p>
                    <a:p>
                      <a:pPr algn="ctr"/>
                      <a:r>
                        <a:rPr lang="en-US" sz="2800" b="1" i="0" dirty="0">
                          <a:latin typeface="Arial" panose="020B0604020202020204" pitchFamily="34" charset="0"/>
                          <a:cs typeface="Arial" panose="020B0604020202020204" pitchFamily="34" charset="0"/>
                        </a:rPr>
                        <a:t>President’s Budget Outline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 </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633222">
                <a:tc>
                  <a:txBody>
                    <a:bodyPr/>
                    <a:lstStyle/>
                    <a:p>
                      <a:pPr algn="ctr"/>
                      <a:r>
                        <a:rPr lang="en-US" sz="2800" b="1" dirty="0">
                          <a:solidFill>
                            <a:schemeClr val="bg1"/>
                          </a:solidFill>
                          <a:latin typeface="Arial" panose="020B0604020202020204" pitchFamily="34" charset="0"/>
                          <a:cs typeface="Arial" panose="020B0604020202020204" pitchFamily="34" charset="0"/>
                        </a:rPr>
                        <a:t>HHS</a:t>
                      </a:r>
                    </a:p>
                  </a:txBody>
                  <a:tcPr marL="68580" marR="68580" marT="34290" marB="34290" anchor="ctr"/>
                </a:tc>
                <a:tc>
                  <a:txBody>
                    <a:bodyPr/>
                    <a:lstStyle/>
                    <a:p>
                      <a:pPr algn="ctr"/>
                      <a:r>
                        <a:rPr lang="en-US" sz="2800" dirty="0">
                          <a:solidFill>
                            <a:schemeClr val="bg1"/>
                          </a:solidFill>
                        </a:rPr>
                        <a:t>$108.6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rPr>
                        <a:t>$133.7 B </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$25.1 B</a:t>
                      </a: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23.1%</a:t>
                      </a:r>
                    </a:p>
                  </a:txBody>
                  <a:tcPr marL="68580" marR="68580" marT="34290" marB="34290" anchor="ctr"/>
                </a:tc>
                <a:extLst>
                  <a:ext uri="{0D108BD9-81ED-4DB2-BD59-A6C34878D82A}">
                    <a16:rowId xmlns:a16="http://schemas.microsoft.com/office/drawing/2014/main" val="10001"/>
                  </a:ext>
                </a:extLst>
              </a:tr>
              <a:tr h="690660">
                <a:tc>
                  <a:txBody>
                    <a:bodyPr/>
                    <a:lstStyle/>
                    <a:p>
                      <a:pPr algn="ctr"/>
                      <a:r>
                        <a:rPr lang="en-US" sz="2800" dirty="0">
                          <a:solidFill>
                            <a:schemeClr val="bg1"/>
                          </a:solidFill>
                        </a:rPr>
                        <a:t>NIH</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$41.7 B</a:t>
                      </a:r>
                      <a:endParaRPr lang="en-US" sz="2800" b="0" dirty="0">
                        <a:solidFill>
                          <a:srgbClr val="FF0066"/>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rPr>
                        <a:t>$51.0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$9.0 B </a:t>
                      </a:r>
                      <a:r>
                        <a:rPr lang="en-US" sz="2800" b="1" dirty="0">
                          <a:solidFill>
                            <a:schemeClr val="tx2">
                              <a:lumMod val="50000"/>
                            </a:schemeClr>
                          </a:solidFill>
                          <a:latin typeface="Arial" panose="020B0604020202020204" pitchFamily="34" charset="0"/>
                          <a:cs typeface="Arial" panose="020B0604020202020204" pitchFamily="34" charset="0"/>
                        </a:rPr>
                        <a:t>*</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21.6%</a:t>
                      </a:r>
                    </a:p>
                  </a:txBody>
                  <a:tcPr marL="68580" marR="68580" marT="34290" marB="34290" anchor="ctr"/>
                </a:tc>
                <a:extLst>
                  <a:ext uri="{0D108BD9-81ED-4DB2-BD59-A6C34878D82A}">
                    <a16:rowId xmlns:a16="http://schemas.microsoft.com/office/drawing/2014/main" val="3935094876"/>
                  </a:ext>
                </a:extLst>
              </a:tr>
              <a:tr h="690660">
                <a:tc>
                  <a:txBody>
                    <a:bodyPr/>
                    <a:lstStyle/>
                    <a:p>
                      <a:pPr algn="ctr"/>
                      <a:r>
                        <a:rPr lang="en-US" sz="2800" b="1" dirty="0">
                          <a:solidFill>
                            <a:schemeClr val="bg1"/>
                          </a:solidFill>
                          <a:latin typeface="Arial" panose="020B0604020202020204" pitchFamily="34" charset="0"/>
                          <a:cs typeface="Arial" panose="020B0604020202020204" pitchFamily="34" charset="0"/>
                        </a:rPr>
                        <a:t>NHGRI</a:t>
                      </a:r>
                    </a:p>
                  </a:txBody>
                  <a:tcPr marL="68580" marR="68580" marT="34290" marB="34290"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800" dirty="0">
                          <a:solidFill>
                            <a:schemeClr val="bg1"/>
                          </a:solidFill>
                        </a:rPr>
                        <a:t>$606.3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TBD</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TBD</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TBD</a:t>
                      </a:r>
                    </a:p>
                  </a:txBody>
                  <a:tcPr marL="68580" marR="68580" marT="34290" marB="34290" anchor="ctr"/>
                </a:tc>
                <a:extLst>
                  <a:ext uri="{0D108BD9-81ED-4DB2-BD59-A6C34878D82A}">
                    <a16:rowId xmlns:a16="http://schemas.microsoft.com/office/drawing/2014/main" val="1964697310"/>
                  </a:ext>
                </a:extLst>
              </a:tr>
            </a:tbl>
          </a:graphicData>
        </a:graphic>
      </p:graphicFrame>
      <p:sp>
        <p:nvSpPr>
          <p:cNvPr id="5" name="Rectangle 4">
            <a:extLst>
              <a:ext uri="{FF2B5EF4-FFF2-40B4-BE49-F238E27FC236}">
                <a16:creationId xmlns:a16="http://schemas.microsoft.com/office/drawing/2014/main" id="{D6FD7CE1-39C1-4D9D-8E9F-95C0A514066D}"/>
              </a:ext>
            </a:extLst>
          </p:cNvPr>
          <p:cNvSpPr/>
          <p:nvPr/>
        </p:nvSpPr>
        <p:spPr>
          <a:xfrm>
            <a:off x="0" y="5577548"/>
            <a:ext cx="12192000" cy="837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a:ea typeface="+mn-ea"/>
                <a:cs typeface="+mn-cs"/>
              </a:rPr>
              <a:t>* ARPA-H would receive $6.5 billion of the $9 billion increase for NIH</a:t>
            </a:r>
          </a:p>
        </p:txBody>
      </p:sp>
      <p:sp>
        <p:nvSpPr>
          <p:cNvPr id="7" name="TextBox 6">
            <a:extLst>
              <a:ext uri="{FF2B5EF4-FFF2-40B4-BE49-F238E27FC236}">
                <a16:creationId xmlns:a16="http://schemas.microsoft.com/office/drawing/2014/main" id="{016563B0-896E-4AD3-B003-FF72FE9601CA}"/>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8</a:t>
            </a:r>
          </a:p>
        </p:txBody>
      </p:sp>
    </p:spTree>
    <p:extLst>
      <p:ext uri="{BB962C8B-B14F-4D97-AF65-F5344CB8AC3E}">
        <p14:creationId xmlns:p14="http://schemas.microsoft.com/office/powerpoint/2010/main" val="2689272472"/>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7F8E84-ACF7-4D71-AC23-54FE2E3B3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93" y="861744"/>
            <a:ext cx="9889614" cy="5593900"/>
          </a:xfrm>
          <a:prstGeom prst="rect">
            <a:avLst/>
          </a:prstGeom>
        </p:spPr>
      </p:pic>
      <p:sp>
        <p:nvSpPr>
          <p:cNvPr id="12" name="Title 1">
            <a:extLst>
              <a:ext uri="{FF2B5EF4-FFF2-40B4-BE49-F238E27FC236}">
                <a16:creationId xmlns:a16="http://schemas.microsoft.com/office/drawing/2014/main" id="{19198AD9-27EC-446F-BB77-E8E1E77D82B3}"/>
              </a:ext>
            </a:extLst>
          </p:cNvPr>
          <p:cNvSpPr>
            <a:spLocks noGrp="1"/>
          </p:cNvSpPr>
          <p:nvPr>
            <p:ph type="title"/>
          </p:nvPr>
        </p:nvSpPr>
        <p:spPr>
          <a:xfrm>
            <a:off x="0" y="16577"/>
            <a:ext cx="12192000" cy="623455"/>
          </a:xfrm>
        </p:spPr>
        <p:txBody>
          <a:bodyPr>
            <a:normAutofit/>
          </a:bodyPr>
          <a:lstStyle/>
          <a:p>
            <a:pPr algn="ctr"/>
            <a:r>
              <a:rPr lang="en-US" sz="3600" dirty="0">
                <a:solidFill>
                  <a:srgbClr val="5FE0D4"/>
                </a:solidFill>
                <a:latin typeface="Arial" charset="0"/>
                <a:cs typeface="Arial" charset="0"/>
              </a:rPr>
              <a:t>NIH Feline-in-Chief and Head NIH Zoom Bomber</a:t>
            </a:r>
            <a:endParaRPr lang="en-US" sz="3600" b="1" dirty="0">
              <a:solidFill>
                <a:srgbClr val="5FE0D4"/>
              </a:solidFill>
            </a:endParaRPr>
          </a:p>
        </p:txBody>
      </p:sp>
    </p:spTree>
    <p:extLst>
      <p:ext uri="{BB962C8B-B14F-4D97-AF65-F5344CB8AC3E}">
        <p14:creationId xmlns:p14="http://schemas.microsoft.com/office/powerpoint/2010/main" val="1825981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60"/>
            <a:ext cx="12192000" cy="602673"/>
          </a:xfrm>
        </p:spPr>
        <p:txBody>
          <a:bodyPr/>
          <a:lstStyle/>
          <a:p>
            <a:pPr algn="ctr"/>
            <a:r>
              <a:rPr lang="en-US" sz="3600" dirty="0">
                <a:solidFill>
                  <a:srgbClr val="5FE0D4"/>
                </a:solidFill>
                <a:latin typeface="Arial" charset="0"/>
                <a:cs typeface="Arial" charset="0"/>
              </a:rPr>
              <a:t>Mourning the Loss of Mark Boguski</a:t>
            </a:r>
            <a:endParaRPr lang="en-US" sz="3600" b="1" dirty="0">
              <a:solidFill>
                <a:srgbClr val="5FE0D4"/>
              </a:solidFill>
            </a:endParaRPr>
          </a:p>
        </p:txBody>
      </p:sp>
      <p:sp>
        <p:nvSpPr>
          <p:cNvPr id="5" name="TextBox 4">
            <a:extLst>
              <a:ext uri="{FF2B5EF4-FFF2-40B4-BE49-F238E27FC236}">
                <a16:creationId xmlns:a16="http://schemas.microsoft.com/office/drawing/2014/main" id="{C022E495-65B9-480A-9854-6E69BF18077D}"/>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9</a:t>
            </a:r>
          </a:p>
        </p:txBody>
      </p:sp>
      <p:pic>
        <p:nvPicPr>
          <p:cNvPr id="1026" name="Picture 2" descr="Mark Boguski, Bio-IT World Conference &amp; Expo 2018 Plenary Keynote - YouTube">
            <a:extLst>
              <a:ext uri="{FF2B5EF4-FFF2-40B4-BE49-F238E27FC236}">
                <a16:creationId xmlns:a16="http://schemas.microsoft.com/office/drawing/2014/main" id="{01688516-8E76-43D2-9C0F-111CAC6F63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73" r="21930"/>
          <a:stretch/>
        </p:blipFill>
        <p:spPr bwMode="auto">
          <a:xfrm>
            <a:off x="868680" y="1093469"/>
            <a:ext cx="4602480" cy="5066679"/>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984BA2-34B8-4E5A-8EA4-77885E020A04}"/>
              </a:ext>
            </a:extLst>
          </p:cNvPr>
          <p:cNvPicPr>
            <a:picLocks noChangeAspect="1"/>
          </p:cNvPicPr>
          <p:nvPr/>
        </p:nvPicPr>
        <p:blipFill>
          <a:blip r:embed="rId4"/>
          <a:stretch>
            <a:fillRect/>
          </a:stretch>
        </p:blipFill>
        <p:spPr>
          <a:xfrm>
            <a:off x="6720842" y="1559883"/>
            <a:ext cx="4133850" cy="4133850"/>
          </a:xfrm>
          <a:prstGeom prst="roundRect">
            <a:avLst/>
          </a:prstGeom>
        </p:spPr>
      </p:pic>
    </p:spTree>
    <p:extLst>
      <p:ext uri="{BB962C8B-B14F-4D97-AF65-F5344CB8AC3E}">
        <p14:creationId xmlns:p14="http://schemas.microsoft.com/office/powerpoint/2010/main" val="3439462927"/>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604980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j-ea"/>
                <a:cs typeface="Arial" charset="0"/>
              </a:rPr>
              <a:t>genome.gov/DirectorsReport </a:t>
            </a:r>
          </a:p>
        </p:txBody>
      </p:sp>
      <p:sp>
        <p:nvSpPr>
          <p:cNvPr id="4" name="TextBox 3">
            <a:extLst>
              <a:ext uri="{FF2B5EF4-FFF2-40B4-BE49-F238E27FC236}">
                <a16:creationId xmlns:a16="http://schemas.microsoft.com/office/drawing/2014/main" id="{98038E73-79DF-4C0E-84F0-FFB48DD2C495}"/>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00C87624-D043-4886-AF45-3D3B17467845}"/>
              </a:ext>
            </a:extLst>
          </p:cNvPr>
          <p:cNvGrpSpPr/>
          <p:nvPr/>
        </p:nvGrpSpPr>
        <p:grpSpPr>
          <a:xfrm>
            <a:off x="1690681" y="346419"/>
            <a:ext cx="8810637" cy="5519242"/>
            <a:chOff x="1690681" y="346419"/>
            <a:chExt cx="8810637" cy="5519242"/>
          </a:xfrm>
        </p:grpSpPr>
        <p:pic>
          <p:nvPicPr>
            <p:cNvPr id="2" name="Picture 1">
              <a:extLst>
                <a:ext uri="{FF2B5EF4-FFF2-40B4-BE49-F238E27FC236}">
                  <a16:creationId xmlns:a16="http://schemas.microsoft.com/office/drawing/2014/main" id="{4C879B60-8747-4419-A932-66E56D8931DA}"/>
                </a:ext>
              </a:extLst>
            </p:cNvPr>
            <p:cNvPicPr>
              <a:picLocks noChangeAspect="1"/>
            </p:cNvPicPr>
            <p:nvPr/>
          </p:nvPicPr>
          <p:blipFill>
            <a:blip r:embed="rId3"/>
            <a:stretch>
              <a:fillRect/>
            </a:stretch>
          </p:blipFill>
          <p:spPr>
            <a:xfrm>
              <a:off x="1690681" y="346419"/>
              <a:ext cx="8810637" cy="5519242"/>
            </a:xfrm>
            <a:prstGeom prst="rect">
              <a:avLst/>
            </a:prstGeom>
          </p:spPr>
        </p:pic>
        <p:sp>
          <p:nvSpPr>
            <p:cNvPr id="3" name="Rectangle 2">
              <a:extLst>
                <a:ext uri="{FF2B5EF4-FFF2-40B4-BE49-F238E27FC236}">
                  <a16:creationId xmlns:a16="http://schemas.microsoft.com/office/drawing/2014/main" id="{9B9D9223-F59B-45B6-9F2C-4437207E0EB3}"/>
                </a:ext>
              </a:extLst>
            </p:cNvPr>
            <p:cNvSpPr/>
            <p:nvPr/>
          </p:nvSpPr>
          <p:spPr>
            <a:xfrm>
              <a:off x="6025660" y="3142007"/>
              <a:ext cx="1191065" cy="73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93D5E121-3303-4517-89E5-B460E38474C9}"/>
              </a:ext>
            </a:extLst>
          </p:cNvPr>
          <p:cNvSpPr/>
          <p:nvPr/>
        </p:nvSpPr>
        <p:spPr>
          <a:xfrm>
            <a:off x="4259555" y="3024864"/>
            <a:ext cx="2132531" cy="95629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832"/>
            <a:ext cx="12191999" cy="794978"/>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FFFF00"/>
                </a:solidFill>
                <a:latin typeface="Arial" charset="0"/>
                <a:cs typeface="Arial" charset="0"/>
              </a:rPr>
              <a:t> </a:t>
            </a:r>
            <a:r>
              <a:rPr lang="en-US" sz="3600" dirty="0">
                <a:solidFill>
                  <a:srgbClr val="5FE0D4"/>
                </a:solidFill>
                <a:latin typeface="Arial" charset="0"/>
                <a:cs typeface="Arial" charset="0"/>
              </a:rPr>
              <a:t>Elected to National Academy of Sciences</a:t>
            </a:r>
          </a:p>
        </p:txBody>
      </p:sp>
      <p:sp>
        <p:nvSpPr>
          <p:cNvPr id="9" name="Title 1"/>
          <p:cNvSpPr txBox="1">
            <a:spLocks/>
          </p:cNvSpPr>
          <p:nvPr/>
        </p:nvSpPr>
        <p:spPr bwMode="auto">
          <a:xfrm>
            <a:off x="1679575" y="1869974"/>
            <a:ext cx="5269865" cy="279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r>
              <a:rPr lang="en-US" sz="3200" dirty="0">
                <a:cs typeface="Arial" panose="020B0604020202020204" pitchFamily="34" charset="0"/>
              </a:rPr>
              <a:t>Katherine High</a:t>
            </a:r>
          </a:p>
          <a:p>
            <a:endParaRPr lang="en-US" sz="3200" dirty="0">
              <a:cs typeface="Arial" panose="020B0604020202020204" pitchFamily="34" charset="0"/>
            </a:endParaRPr>
          </a:p>
          <a:p>
            <a:pPr lvl="0"/>
            <a:r>
              <a:rPr lang="en-US" sz="3200" dirty="0">
                <a:cs typeface="Arial" panose="020B0604020202020204" pitchFamily="34" charset="0"/>
              </a:rPr>
              <a:t>Kenneth Lange </a:t>
            </a:r>
          </a:p>
          <a:p>
            <a:pPr lvl="0"/>
            <a:endParaRPr lang="en-US" sz="3200" dirty="0">
              <a:cs typeface="Arial" panose="020B0604020202020204" pitchFamily="34" charset="0"/>
            </a:endParaRPr>
          </a:p>
          <a:p>
            <a:r>
              <a:rPr lang="en-US" sz="3200" dirty="0">
                <a:cs typeface="Arial" panose="020B0604020202020204" pitchFamily="34" charset="0"/>
              </a:rPr>
              <a:t>David Liu</a:t>
            </a:r>
          </a:p>
          <a:p>
            <a:endParaRPr lang="en-US" sz="3200" dirty="0">
              <a:cs typeface="Arial" panose="020B0604020202020204" pitchFamily="34" charset="0"/>
            </a:endParaRPr>
          </a:p>
          <a:p>
            <a:pPr lvl="0"/>
            <a:r>
              <a:rPr lang="en-US" sz="3200" dirty="0">
                <a:cs typeface="Arial" panose="020B0604020202020204" pitchFamily="34" charset="0"/>
              </a:rPr>
              <a:t>Olufunmilayo Olopade</a:t>
            </a:r>
          </a:p>
          <a:p>
            <a:pPr lvl="0"/>
            <a:endParaRPr lang="en-US" sz="3200" dirty="0">
              <a:cs typeface="Arial" panose="020B0604020202020204" pitchFamily="34" charset="0"/>
            </a:endParaRPr>
          </a:p>
          <a:p>
            <a:pPr lvl="0"/>
            <a:endParaRPr lang="en-US" sz="3200" dirty="0">
              <a:cs typeface="Arial" panose="020B0604020202020204" pitchFamily="34" charset="0"/>
            </a:endParaRP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grpSp>
        <p:nvGrpSpPr>
          <p:cNvPr id="3" name="Group 2"/>
          <p:cNvGrpSpPr/>
          <p:nvPr/>
        </p:nvGrpSpPr>
        <p:grpSpPr>
          <a:xfrm>
            <a:off x="7453757" y="2178280"/>
            <a:ext cx="2901696" cy="2837949"/>
            <a:chOff x="3791308" y="2441787"/>
            <a:chExt cx="4594749" cy="4692622"/>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3563" t="4568" r="24713" b="4075"/>
            <a:stretch/>
          </p:blipFill>
          <p:spPr bwMode="auto">
            <a:xfrm>
              <a:off x="4628005" y="2441787"/>
              <a:ext cx="2763209" cy="2839965"/>
            </a:xfrm>
            <a:prstGeom prst="ellipse">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791308" y="5454984"/>
              <a:ext cx="4594749" cy="1679425"/>
            </a:xfrm>
            <a:prstGeom prst="rect">
              <a:avLst/>
            </a:prstGeom>
            <a:noFill/>
          </p:spPr>
          <p:txBody>
            <a:bodyPr wrap="square" rtlCol="0">
              <a:spAutoFit/>
            </a:bodyPr>
            <a:lstStyle/>
            <a:p>
              <a:pPr algn="ctr" defTabSz="914400">
                <a:defRPr/>
              </a:pPr>
              <a:r>
                <a:rPr lang="en-US" sz="2000" b="1" kern="0" dirty="0">
                  <a:solidFill>
                    <a:srgbClr val="CC9900"/>
                  </a:solidFill>
                </a:rPr>
                <a:t>NATIONAL </a:t>
              </a:r>
            </a:p>
            <a:p>
              <a:pPr algn="ctr" defTabSz="914400">
                <a:defRPr/>
              </a:pPr>
              <a:r>
                <a:rPr lang="en-US" sz="2000" b="1" kern="0" dirty="0">
                  <a:solidFill>
                    <a:srgbClr val="CC9900"/>
                  </a:solidFill>
                </a:rPr>
                <a:t>ACADEMY </a:t>
              </a:r>
            </a:p>
            <a:p>
              <a:pPr algn="ctr" defTabSz="914400">
                <a:defRPr/>
              </a:pPr>
              <a:r>
                <a:rPr lang="en-US" sz="2000" b="1" kern="0" dirty="0">
                  <a:solidFill>
                    <a:srgbClr val="CC9900"/>
                  </a:solidFill>
                </a:rPr>
                <a:t>OF SCIENCES</a:t>
              </a:r>
            </a:p>
          </p:txBody>
        </p:sp>
      </p:grpSp>
      <p:sp>
        <p:nvSpPr>
          <p:cNvPr id="14" name="TextBox 13">
            <a:extLst>
              <a:ext uri="{FF2B5EF4-FFF2-40B4-BE49-F238E27FC236}">
                <a16:creationId xmlns:a16="http://schemas.microsoft.com/office/drawing/2014/main" id="{17CF0E79-6ECA-415E-9782-177F865EA91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10</a:t>
            </a:r>
          </a:p>
        </p:txBody>
      </p:sp>
    </p:spTree>
    <p:extLst>
      <p:ext uri="{BB962C8B-B14F-4D97-AF65-F5344CB8AC3E}">
        <p14:creationId xmlns:p14="http://schemas.microsoft.com/office/powerpoint/2010/main" val="1535364830"/>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832"/>
            <a:ext cx="12191999" cy="794978"/>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FFFF00"/>
                </a:solidFill>
                <a:latin typeface="Arial" charset="0"/>
                <a:cs typeface="Arial" charset="0"/>
              </a:rPr>
              <a:t> </a:t>
            </a:r>
            <a:r>
              <a:rPr lang="en-US" sz="3600" dirty="0">
                <a:solidFill>
                  <a:srgbClr val="5FE0D4"/>
                </a:solidFill>
                <a:latin typeface="Arial" charset="0"/>
                <a:cs typeface="Arial" charset="0"/>
              </a:rPr>
              <a:t>Elected to American Academy of Arts &amp; Sciences</a:t>
            </a:r>
          </a:p>
        </p:txBody>
      </p:sp>
      <p:sp>
        <p:nvSpPr>
          <p:cNvPr id="9" name="Title 1"/>
          <p:cNvSpPr txBox="1">
            <a:spLocks/>
          </p:cNvSpPr>
          <p:nvPr/>
        </p:nvSpPr>
        <p:spPr bwMode="auto">
          <a:xfrm>
            <a:off x="1454487" y="2543742"/>
            <a:ext cx="5269865" cy="171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lvl="0"/>
            <a:r>
              <a:rPr lang="en-US" sz="3200" dirty="0">
                <a:cs typeface="Arial" panose="020B0604020202020204" pitchFamily="34" charset="0"/>
              </a:rPr>
              <a:t>Charles Rotimi</a:t>
            </a:r>
          </a:p>
          <a:p>
            <a:pPr lvl="0"/>
            <a:endParaRPr lang="en-US" sz="3200" dirty="0">
              <a:cs typeface="Arial" panose="020B0604020202020204" pitchFamily="34" charset="0"/>
            </a:endParaRPr>
          </a:p>
          <a:p>
            <a:pPr lvl="0"/>
            <a:r>
              <a:rPr lang="en-US" sz="3200" dirty="0">
                <a:cs typeface="Arial" panose="020B0604020202020204" pitchFamily="34" charset="0"/>
              </a:rPr>
              <a:t>Sarah Tishkoff </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14" name="TextBox 13">
            <a:extLst>
              <a:ext uri="{FF2B5EF4-FFF2-40B4-BE49-F238E27FC236}">
                <a16:creationId xmlns:a16="http://schemas.microsoft.com/office/drawing/2014/main" id="{17CF0E79-6ECA-415E-9782-177F865EA910}"/>
              </a:ext>
            </a:extLst>
          </p:cNvPr>
          <p:cNvSpPr txBox="1"/>
          <p:nvPr/>
        </p:nvSpPr>
        <p:spPr>
          <a:xfrm>
            <a:off x="10379998" y="6457890"/>
            <a:ext cx="1781513"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11</a:t>
            </a:r>
          </a:p>
        </p:txBody>
      </p:sp>
      <p:pic>
        <p:nvPicPr>
          <p:cNvPr id="7" name="Picture 6">
            <a:extLst>
              <a:ext uri="{FF2B5EF4-FFF2-40B4-BE49-F238E27FC236}">
                <a16:creationId xmlns:a16="http://schemas.microsoft.com/office/drawing/2014/main" id="{FD2A064A-38FD-4DCD-817E-681FAA8AF0F4}"/>
              </a:ext>
            </a:extLst>
          </p:cNvPr>
          <p:cNvPicPr>
            <a:picLocks noChangeAspect="1"/>
          </p:cNvPicPr>
          <p:nvPr/>
        </p:nvPicPr>
        <p:blipFill>
          <a:blip r:embed="rId3"/>
          <a:stretch>
            <a:fillRect/>
          </a:stretch>
        </p:blipFill>
        <p:spPr>
          <a:xfrm>
            <a:off x="6097931" y="2192941"/>
            <a:ext cx="4414494" cy="247211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4076549051"/>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213"/>
            <a:ext cx="12191999" cy="1265992"/>
          </a:xfrm>
        </p:spPr>
        <p:txBody>
          <a:bodyPr vert="horz" wrap="square" lIns="91440" tIns="45720" rIns="91440" bIns="45720" numCol="1" rtlCol="0" anchor="ctr" anchorCtr="0" compatLnSpc="1">
            <a:prstTxWarp prst="textNoShape">
              <a:avLst/>
            </a:prstTxWarp>
            <a:normAutofit/>
          </a:bodyPr>
          <a:lstStyle/>
          <a:p>
            <a:pPr algn="ctr">
              <a:defRPr/>
            </a:pPr>
            <a:r>
              <a:rPr lang="en-US" sz="3500" dirty="0">
                <a:solidFill>
                  <a:srgbClr val="5FE0D4"/>
                </a:solidFill>
                <a:latin typeface="Arial" charset="0"/>
                <a:cs typeface="Arial" charset="0"/>
              </a:rPr>
              <a:t>2021 ACMG David L. </a:t>
            </a:r>
            <a:r>
              <a:rPr lang="en-US" sz="3500" dirty="0" err="1">
                <a:solidFill>
                  <a:srgbClr val="5FE0D4"/>
                </a:solidFill>
                <a:latin typeface="Arial" charset="0"/>
                <a:cs typeface="Arial" charset="0"/>
              </a:rPr>
              <a:t>Rimoin</a:t>
            </a:r>
            <a:r>
              <a:rPr lang="en-US" sz="3500" dirty="0">
                <a:solidFill>
                  <a:srgbClr val="5FE0D4"/>
                </a:solidFill>
                <a:latin typeface="Arial" charset="0"/>
                <a:cs typeface="Arial" charset="0"/>
              </a:rPr>
              <a:t> Lifetime Achievement </a:t>
            </a:r>
            <a:br>
              <a:rPr lang="en-US" sz="3500" dirty="0">
                <a:solidFill>
                  <a:srgbClr val="5FE0D4"/>
                </a:solidFill>
                <a:latin typeface="Arial" charset="0"/>
                <a:cs typeface="Arial" charset="0"/>
              </a:rPr>
            </a:br>
            <a:r>
              <a:rPr lang="en-US" sz="3500" dirty="0">
                <a:solidFill>
                  <a:srgbClr val="5FE0D4"/>
                </a:solidFill>
                <a:latin typeface="Arial" charset="0"/>
                <a:cs typeface="Arial" charset="0"/>
              </a:rPr>
              <a:t>Award in Medical Genetics</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8" name="Title 1">
            <a:extLst>
              <a:ext uri="{FF2B5EF4-FFF2-40B4-BE49-F238E27FC236}">
                <a16:creationId xmlns:a16="http://schemas.microsoft.com/office/drawing/2014/main" id="{EE525F31-5292-41CD-BDEA-6C279EF7051D}"/>
              </a:ext>
            </a:extLst>
          </p:cNvPr>
          <p:cNvSpPr txBox="1">
            <a:spLocks/>
          </p:cNvSpPr>
          <p:nvPr/>
        </p:nvSpPr>
        <p:spPr>
          <a:xfrm>
            <a:off x="116614" y="5871476"/>
            <a:ext cx="7213826" cy="653567"/>
          </a:xfrm>
          <a:prstGeom prst="rect">
            <a:avLst/>
          </a:prstGeom>
        </p:spPr>
        <p:txBody>
          <a:bodyPr/>
          <a:lstStyle/>
          <a:p>
            <a:pPr algn="ctr" eaLnBrk="0" hangingPunct="0">
              <a:defRPr/>
            </a:pPr>
            <a:r>
              <a:rPr lang="en-US" sz="3200" b="1" spc="-100" dirty="0">
                <a:ea typeface="+mj-ea"/>
                <a:cs typeface="Arial" charset="0"/>
              </a:rPr>
              <a:t>Ada Hamosh, M.D., M.P.H, FACMG</a:t>
            </a:r>
          </a:p>
        </p:txBody>
      </p:sp>
      <p:sp>
        <p:nvSpPr>
          <p:cNvPr id="11" name="TextBox 10">
            <a:extLst>
              <a:ext uri="{FF2B5EF4-FFF2-40B4-BE49-F238E27FC236}">
                <a16:creationId xmlns:a16="http://schemas.microsoft.com/office/drawing/2014/main" id="{D06A68A6-7244-455A-97B5-3F02D25E476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12</a:t>
            </a:r>
          </a:p>
        </p:txBody>
      </p:sp>
      <p:pic>
        <p:nvPicPr>
          <p:cNvPr id="7" name="Picture 6">
            <a:extLst>
              <a:ext uri="{FF2B5EF4-FFF2-40B4-BE49-F238E27FC236}">
                <a16:creationId xmlns:a16="http://schemas.microsoft.com/office/drawing/2014/main" id="{3BA382D9-E147-4E2C-BC78-2D245CB98489}"/>
              </a:ext>
            </a:extLst>
          </p:cNvPr>
          <p:cNvPicPr>
            <a:picLocks noChangeAspect="1"/>
          </p:cNvPicPr>
          <p:nvPr/>
        </p:nvPicPr>
        <p:blipFill>
          <a:blip r:embed="rId3"/>
          <a:stretch>
            <a:fillRect/>
          </a:stretch>
        </p:blipFill>
        <p:spPr>
          <a:xfrm>
            <a:off x="1901451" y="1268455"/>
            <a:ext cx="3644152" cy="4555190"/>
          </a:xfrm>
          <a:prstGeom prst="roundRect">
            <a:avLst/>
          </a:prstGeom>
        </p:spPr>
      </p:pic>
      <p:pic>
        <p:nvPicPr>
          <p:cNvPr id="9" name="Picture 8">
            <a:extLst>
              <a:ext uri="{FF2B5EF4-FFF2-40B4-BE49-F238E27FC236}">
                <a16:creationId xmlns:a16="http://schemas.microsoft.com/office/drawing/2014/main" id="{CBD6161A-44D8-4CC3-8E45-8DA15E8D0824}"/>
              </a:ext>
            </a:extLst>
          </p:cNvPr>
          <p:cNvPicPr>
            <a:picLocks noChangeAspect="1"/>
          </p:cNvPicPr>
          <p:nvPr/>
        </p:nvPicPr>
        <p:blipFill>
          <a:blip r:embed="rId4"/>
          <a:stretch>
            <a:fillRect/>
          </a:stretch>
        </p:blipFill>
        <p:spPr>
          <a:xfrm>
            <a:off x="6096000" y="2822096"/>
            <a:ext cx="5327399" cy="881223"/>
          </a:xfrm>
          <a:prstGeom prst="rect">
            <a:avLst/>
          </a:prstGeom>
          <a:ln w="28575">
            <a:solidFill>
              <a:srgbClr val="FFFFFF"/>
            </a:solidFill>
          </a:ln>
          <a:effectLst>
            <a:glow rad="228600">
              <a:schemeClr val="accent3">
                <a:satMod val="175000"/>
                <a:alpha val="40000"/>
              </a:schemeClr>
            </a:glow>
          </a:effectLst>
        </p:spPr>
      </p:pic>
    </p:spTree>
    <p:extLst>
      <p:ext uri="{BB962C8B-B14F-4D97-AF65-F5344CB8AC3E}">
        <p14:creationId xmlns:p14="http://schemas.microsoft.com/office/powerpoint/2010/main" val="1954319629"/>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222954" y="1921115"/>
            <a:ext cx="6094476" cy="932626"/>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158750" marR="0" lvl="2" indent="0" algn="l" defTabSz="627063" rtl="0" eaLnBrk="0" fontAlgn="auto" latinLnBrk="0" hangingPunct="0">
              <a:lnSpc>
                <a:spcPct val="90000"/>
              </a:lnSpc>
              <a:spcBef>
                <a:spcPts val="1800"/>
              </a:spcBef>
              <a:spcAft>
                <a:spcPts val="0"/>
              </a:spcAft>
              <a:buClr>
                <a:srgbClr val="FFFFFF"/>
              </a:buClr>
              <a:buSzPct val="95000"/>
              <a:buFont typeface="Arial"/>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Final GSP datasets in </a:t>
            </a:r>
            <a:r>
              <a:rPr kumimoji="0" lang="en-US" sz="3200" b="1" i="0" u="none" strike="noStrike" kern="1200" cap="none" spc="0" normalizeH="0" baseline="0" noProof="0" dirty="0" err="1">
                <a:ln>
                  <a:noFill/>
                </a:ln>
                <a:solidFill>
                  <a:prstClr val="white"/>
                </a:solidFill>
                <a:effectLst/>
                <a:uLnTx/>
                <a:uFillTx/>
                <a:latin typeface="Arial" charset="0"/>
                <a:ea typeface="+mn-ea"/>
                <a:cs typeface="+mn-cs"/>
              </a:rPr>
              <a:t>AnVIL</a:t>
            </a:r>
            <a:endParaRPr kumimoji="0" lang="en-US" sz="2400" b="1" i="0" u="none" strike="noStrike" kern="1200" cap="none" spc="0" normalizeH="0" baseline="0" noProof="0" dirty="0">
              <a:ln>
                <a:noFill/>
              </a:ln>
              <a:solidFill>
                <a:srgbClr val="5EDFD3">
                  <a:lumMod val="40000"/>
                  <a:lumOff val="60000"/>
                </a:srgbClr>
              </a:solidFill>
              <a:effectLst/>
              <a:uLnTx/>
              <a:uFillTx/>
              <a:latin typeface="Arial" panose="020B0604020202020204"/>
              <a:ea typeface="+mn-ea"/>
              <a:cs typeface="+mn-cs"/>
            </a:endParaRPr>
          </a:p>
          <a:p>
            <a:pPr marL="615950" marR="0" lvl="2" indent="-457200" algn="l" defTabSz="627063" rtl="0" eaLnBrk="0" fontAlgn="auto" latinLnBrk="0" hangingPunct="0">
              <a:lnSpc>
                <a:spcPct val="90000"/>
              </a:lnSpc>
              <a:spcBef>
                <a:spcPts val="1800"/>
              </a:spcBef>
              <a:spcAft>
                <a:spcPts val="0"/>
              </a:spcAft>
              <a:buClr>
                <a:srgbClr val="FFFFFF"/>
              </a:buClr>
              <a:buSzPct val="95000"/>
              <a:buFont typeface="Wingdings" panose="05000000000000000000" pitchFamily="2" charset="2"/>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609585" marR="0" lvl="1" indent="0" algn="l" defTabSz="1219170" rtl="0" eaLnBrk="1" fontAlgn="auto" latinLnBrk="0" hangingPunct="1">
              <a:lnSpc>
                <a:spcPct val="90000"/>
              </a:lnSpc>
              <a:spcBef>
                <a:spcPts val="667"/>
              </a:spcBef>
              <a:spcAft>
                <a:spcPts val="0"/>
              </a:spcAft>
              <a:buClrTx/>
              <a:buSzTx/>
              <a:buFont typeface="Arial"/>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E8B9FA7-E65D-4A00-A529-081D35D2EB74}"/>
              </a:ext>
            </a:extLst>
          </p:cNvPr>
          <p:cNvSpPr/>
          <p:nvPr/>
        </p:nvSpPr>
        <p:spPr>
          <a:xfrm>
            <a:off x="0" y="-17336"/>
            <a:ext cx="12192000" cy="646331"/>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Genome Sequencing Program</a:t>
            </a:r>
            <a:endParaRPr kumimoji="0" lang="en-US" sz="3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BE2436FF-19D7-4D2C-B0EC-4494AA39496C}"/>
              </a:ext>
            </a:extLst>
          </p:cNvPr>
          <p:cNvSpPr/>
          <p:nvPr/>
        </p:nvSpPr>
        <p:spPr>
          <a:xfrm>
            <a:off x="222954" y="3429000"/>
            <a:ext cx="6725241" cy="1785104"/>
          </a:xfrm>
          <a:prstGeom prst="rect">
            <a:avLst/>
          </a:prstGeom>
        </p:spPr>
        <p:txBody>
          <a:bodyPr wrap="square">
            <a:spAutoFit/>
          </a:bodyPr>
          <a:lstStyle/>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Joint GSP-</a:t>
            </a:r>
            <a:r>
              <a:rPr kumimoji="0" lang="en-US" sz="3200" b="1" i="0" u="none" strike="noStrike" kern="1200" cap="none" spc="0" normalizeH="0" baseline="0" noProof="0" dirty="0" err="1">
                <a:ln>
                  <a:noFill/>
                </a:ln>
                <a:solidFill>
                  <a:prstClr val="white"/>
                </a:solidFill>
                <a:effectLst/>
                <a:uLnTx/>
                <a:uFillTx/>
                <a:latin typeface="Arial" charset="0"/>
                <a:ea typeface="+mn-ea"/>
                <a:cs typeface="+mn-cs"/>
              </a:rPr>
              <a:t>TOPMed</a:t>
            </a:r>
            <a:r>
              <a:rPr lang="en-US" sz="3200" b="1" dirty="0">
                <a:solidFill>
                  <a:prstClr val="white"/>
                </a:solidFill>
                <a:latin typeface="Arial" charset="0"/>
              </a:rPr>
              <a:t> </a:t>
            </a:r>
            <a:r>
              <a:rPr kumimoji="0" lang="en-US" sz="3200" b="1" i="0" u="none" strike="noStrike" kern="1200" cap="none" spc="0" normalizeH="0" baseline="0" noProof="0" dirty="0">
                <a:ln>
                  <a:noFill/>
                </a:ln>
                <a:solidFill>
                  <a:prstClr val="white"/>
                </a:solidFill>
                <a:effectLst/>
                <a:uLnTx/>
                <a:uFillTx/>
                <a:latin typeface="Arial" charset="0"/>
                <a:ea typeface="+mn-ea"/>
                <a:cs typeface="+mn-cs"/>
              </a:rPr>
              <a:t>Workshop</a:t>
            </a:r>
          </a:p>
          <a:p>
            <a:pPr marL="615950" lvl="2" indent="-215900" defTabSz="627063" eaLnBrk="0" hangingPunct="0">
              <a:spcBef>
                <a:spcPts val="1800"/>
              </a:spcBef>
              <a:buClr>
                <a:srgbClr val="FFFFFF"/>
              </a:buClr>
              <a:buSzPct val="95000"/>
              <a:buFont typeface="Wingdings" panose="05000000000000000000" pitchFamily="2" charset="2"/>
              <a:buChar char="§"/>
              <a:defRPr/>
            </a:pPr>
            <a:r>
              <a:rPr lang="en-US" b="1" dirty="0">
                <a:solidFill>
                  <a:schemeClr val="bg2">
                    <a:lumMod val="40000"/>
                    <a:lumOff val="60000"/>
                  </a:schemeClr>
                </a:solidFill>
                <a:cs typeface="Arial" pitchFamily="34" charset="0"/>
              </a:rPr>
              <a:t>Data sharing</a:t>
            </a:r>
            <a:endParaRPr kumimoji="0" lang="en-US" sz="2400" b="1" i="0" u="none" strike="noStrike" kern="1200" cap="none" spc="0" normalizeH="0" baseline="0" noProof="0" dirty="0">
              <a:ln>
                <a:noFill/>
              </a:ln>
              <a:solidFill>
                <a:schemeClr val="bg2">
                  <a:lumMod val="40000"/>
                  <a:lumOff val="60000"/>
                </a:schemeClr>
              </a:solidFill>
              <a:effectLst/>
              <a:uLnTx/>
              <a:uFillTx/>
              <a:latin typeface="Arial" panose="020B0604020202020204"/>
            </a:endParaRPr>
          </a:p>
          <a:p>
            <a:pPr marL="615950" marR="0" lvl="2" indent="-215900" defTabSz="627063" eaLnBrk="0" fontAlgn="auto" hangingPunct="0">
              <a:lnSpc>
                <a:spcPct val="100000"/>
              </a:lnSpc>
              <a:spcBef>
                <a:spcPts val="1800"/>
              </a:spcBef>
              <a:spcAft>
                <a:spcPts val="0"/>
              </a:spcAft>
              <a:buClr>
                <a:srgbClr val="FFFFFF"/>
              </a:buClr>
              <a:buSzPct val="95000"/>
              <a:buFont typeface="Wingdings" panose="05000000000000000000" pitchFamily="2" charset="2"/>
              <a:buChar char="§"/>
              <a:tabLst/>
              <a:defRPr/>
            </a:pPr>
            <a:r>
              <a:rPr lang="en-US" b="1" dirty="0">
                <a:solidFill>
                  <a:schemeClr val="bg2">
                    <a:lumMod val="40000"/>
                    <a:lumOff val="60000"/>
                  </a:schemeClr>
                </a:solidFill>
                <a:cs typeface="Arial" pitchFamily="34" charset="0"/>
              </a:rPr>
              <a:t>Data analysis</a:t>
            </a:r>
          </a:p>
        </p:txBody>
      </p:sp>
      <p:pic>
        <p:nvPicPr>
          <p:cNvPr id="8" name="Picture 2" descr="Home">
            <a:extLst>
              <a:ext uri="{FF2B5EF4-FFF2-40B4-BE49-F238E27FC236}">
                <a16:creationId xmlns:a16="http://schemas.microsoft.com/office/drawing/2014/main" id="{F972962B-8192-427C-BB71-D5747066D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255" y="4163955"/>
            <a:ext cx="4201348" cy="2139694"/>
          </a:xfrm>
          <a:prstGeom prst="rect">
            <a:avLst/>
          </a:prstGeom>
          <a:noFill/>
          <a:effectLst>
            <a:glow rad="165100">
              <a:schemeClr val="bg2">
                <a:alpha val="91000"/>
              </a:schemeClr>
            </a:glo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2833403-FDC7-451C-9A4F-0073FEE191DB}"/>
              </a:ext>
            </a:extLst>
          </p:cNvPr>
          <p:cNvPicPr>
            <a:picLocks noChangeAspect="1"/>
          </p:cNvPicPr>
          <p:nvPr/>
        </p:nvPicPr>
        <p:blipFill>
          <a:blip r:embed="rId4"/>
          <a:stretch>
            <a:fillRect/>
          </a:stretch>
        </p:blipFill>
        <p:spPr>
          <a:xfrm>
            <a:off x="3519761" y="5227669"/>
            <a:ext cx="3428434" cy="1075980"/>
          </a:xfrm>
          <a:prstGeom prst="rect">
            <a:avLst/>
          </a:prstGeom>
          <a:effectLst>
            <a:glow rad="165100">
              <a:schemeClr val="accent3">
                <a:alpha val="91000"/>
              </a:schemeClr>
            </a:glow>
          </a:effectLst>
        </p:spPr>
      </p:pic>
      <p:sp>
        <p:nvSpPr>
          <p:cNvPr id="11" name="TextBox 10">
            <a:extLst>
              <a:ext uri="{FF2B5EF4-FFF2-40B4-BE49-F238E27FC236}">
                <a16:creationId xmlns:a16="http://schemas.microsoft.com/office/drawing/2014/main" id="{BE4C6A64-C591-4444-8FEC-ABCE51BFC2E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13</a:t>
            </a:r>
          </a:p>
        </p:txBody>
      </p:sp>
      <p:pic>
        <p:nvPicPr>
          <p:cNvPr id="5" name="Picture 4" descr="Diagram&#10;&#10;Description automatically generated">
            <a:extLst>
              <a:ext uri="{FF2B5EF4-FFF2-40B4-BE49-F238E27FC236}">
                <a16:creationId xmlns:a16="http://schemas.microsoft.com/office/drawing/2014/main" id="{B3EF3A01-DE43-4907-8A74-83DCF2B1AC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256" y="1053355"/>
            <a:ext cx="4150759" cy="2766497"/>
          </a:xfrm>
          <a:prstGeom prst="rect">
            <a:avLst/>
          </a:prstGeom>
          <a:noFill/>
          <a:ln>
            <a:noFill/>
          </a:ln>
          <a:effectLst>
            <a:glow rad="165100">
              <a:srgbClr val="5FE0D4">
                <a:alpha val="91000"/>
              </a:srgbClr>
            </a:glow>
          </a:effectLst>
        </p:spPr>
      </p:pic>
    </p:spTree>
    <p:extLst>
      <p:ext uri="{BB962C8B-B14F-4D97-AF65-F5344CB8AC3E}">
        <p14:creationId xmlns:p14="http://schemas.microsoft.com/office/powerpoint/2010/main" val="2309513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342900" y="4645931"/>
            <a:ext cx="11506200" cy="1677199"/>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Study gene-expression patterns in non-human</a:t>
            </a:r>
            <a:r>
              <a:rPr kumimoji="0" lang="en-US" sz="2800" b="1" i="0" u="none" strike="noStrike" kern="1200" cap="none" spc="0" normalizeH="0" noProof="0" dirty="0">
                <a:ln>
                  <a:noFill/>
                </a:ln>
                <a:solidFill>
                  <a:prstClr val="white"/>
                </a:solidFill>
                <a:effectLst/>
                <a:uLnTx/>
                <a:uFillTx/>
                <a:latin typeface="Arial" charset="0"/>
                <a:ea typeface="+mn-ea"/>
                <a:cs typeface="+mn-cs"/>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primates and 	compare to humans</a:t>
            </a:r>
          </a:p>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r>
              <a:rPr lang="en-US" sz="2800" b="1" dirty="0">
                <a:solidFill>
                  <a:prstClr val="white"/>
                </a:solidFill>
                <a:latin typeface="Arial" charset="0"/>
              </a:rPr>
              <a:t>Expected due date</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Summer 2021</a:t>
            </a:r>
          </a:p>
          <a:p>
            <a:pPr marL="387350" marR="0" lvl="2" indent="-228600" algn="l" defTabSz="627063" rtl="0" eaLnBrk="0" fontAlgn="auto" latinLnBrk="0" hangingPunct="0">
              <a:lnSpc>
                <a:spcPct val="90000"/>
              </a:lnSpc>
              <a:spcBef>
                <a:spcPts val="1800"/>
              </a:spcBef>
              <a:spcAft>
                <a:spcPts val="0"/>
              </a:spcAft>
              <a:buClr>
                <a:srgbClr val="FFFFFF"/>
              </a:buClr>
              <a:buSzPct val="95000"/>
              <a:buFont typeface="Wingdings" pitchFamily="2" charset="2"/>
              <a:buChar char=""/>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914377" marR="0" lvl="1" indent="-304792" algn="l" defTabSz="1219170" rtl="0" eaLnBrk="1" fontAlgn="auto" latinLnBrk="0" hangingPunct="1">
              <a:lnSpc>
                <a:spcPct val="90000"/>
              </a:lnSpc>
              <a:spcBef>
                <a:spcPts val="667"/>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609585" marR="0" lvl="1" indent="0" algn="l" defTabSz="1219170" rtl="0" eaLnBrk="1" fontAlgn="auto" latinLnBrk="0" hangingPunct="1">
              <a:lnSpc>
                <a:spcPct val="90000"/>
              </a:lnSpc>
              <a:spcBef>
                <a:spcPts val="667"/>
              </a:spcBef>
              <a:spcAft>
                <a:spcPts val="0"/>
              </a:spcAft>
              <a:buClrTx/>
              <a:buSzTx/>
              <a:buFont typeface="Arial"/>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E8B9FA7-E65D-4A00-A529-081D35D2EB74}"/>
              </a:ext>
            </a:extLst>
          </p:cNvPr>
          <p:cNvSpPr/>
          <p:nvPr/>
        </p:nvSpPr>
        <p:spPr>
          <a:xfrm>
            <a:off x="0" y="-21670"/>
            <a:ext cx="12192000" cy="646331"/>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Comparative Genomics</a:t>
            </a:r>
            <a:endParaRPr kumimoji="0" lang="en-US" sz="36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EEC2BDC3-D3EE-41FA-80DE-CA5CDE96E7F1}"/>
              </a:ext>
            </a:extLst>
          </p:cNvPr>
          <p:cNvPicPr>
            <a:picLocks noChangeAspect="1"/>
          </p:cNvPicPr>
          <p:nvPr/>
        </p:nvPicPr>
        <p:blipFill>
          <a:blip r:embed="rId3"/>
          <a:stretch>
            <a:fillRect/>
          </a:stretch>
        </p:blipFill>
        <p:spPr>
          <a:xfrm>
            <a:off x="1514475" y="827265"/>
            <a:ext cx="9163050" cy="3076575"/>
          </a:xfrm>
          <a:prstGeom prst="rect">
            <a:avLst/>
          </a:prstGeom>
          <a:effectLst>
            <a:glow rad="177800">
              <a:srgbClr val="5FE0D4"/>
            </a:glow>
          </a:effectLst>
        </p:spPr>
      </p:pic>
      <p:sp>
        <p:nvSpPr>
          <p:cNvPr id="6" name="TextBox 5">
            <a:extLst>
              <a:ext uri="{FF2B5EF4-FFF2-40B4-BE49-F238E27FC236}">
                <a16:creationId xmlns:a16="http://schemas.microsoft.com/office/drawing/2014/main" id="{FE5A88F0-01C4-4499-823B-858570BC1894}"/>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14</a:t>
            </a:r>
          </a:p>
        </p:txBody>
      </p:sp>
    </p:spTree>
    <p:extLst>
      <p:ext uri="{BB962C8B-B14F-4D97-AF65-F5344CB8AC3E}">
        <p14:creationId xmlns:p14="http://schemas.microsoft.com/office/powerpoint/2010/main" val="23878386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Technology Development Program</a:t>
            </a:r>
            <a:endParaRPr lang="en-US" sz="3600" dirty="0">
              <a:solidFill>
                <a:srgbClr val="5FE0D4"/>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F8959B8F-B054-47F7-8DF1-60C2FE011C1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15</a:t>
            </a:r>
          </a:p>
        </p:txBody>
      </p:sp>
      <p:sp>
        <p:nvSpPr>
          <p:cNvPr id="25" name="Title 3">
            <a:extLst>
              <a:ext uri="{FF2B5EF4-FFF2-40B4-BE49-F238E27FC236}">
                <a16:creationId xmlns:a16="http://schemas.microsoft.com/office/drawing/2014/main" id="{F234AE60-7874-464B-A79D-2870C1C50A03}"/>
              </a:ext>
            </a:extLst>
          </p:cNvPr>
          <p:cNvSpPr>
            <a:spLocks noGrp="1"/>
          </p:cNvSpPr>
          <p:nvPr/>
        </p:nvSpPr>
        <p:spPr>
          <a:xfrm>
            <a:off x="0" y="226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Technology Development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27" name="Title 3">
            <a:extLst>
              <a:ext uri="{FF2B5EF4-FFF2-40B4-BE49-F238E27FC236}">
                <a16:creationId xmlns:a16="http://schemas.microsoft.com/office/drawing/2014/main" id="{4C9073FF-B1B7-41EA-8643-56D42F581ED6}"/>
              </a:ext>
            </a:extLst>
          </p:cNvPr>
          <p:cNvSpPr txBox="1">
            <a:spLocks/>
          </p:cNvSpPr>
          <p:nvPr/>
        </p:nvSpPr>
        <p:spPr>
          <a:xfrm>
            <a:off x="0" y="1079355"/>
            <a:ext cx="12192000" cy="639763"/>
          </a:xfrm>
          <a:prstGeom prst="rect">
            <a:avLst/>
          </a:prstGeom>
        </p:spPr>
        <p:txBody>
          <a:bodyPr vert="horz" lIns="0" tIns="45720" rIns="91440" bIns="45720" rtlCol="0" anchor="ctr" anchorCtr="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Funding Opportunities:</a:t>
            </a:r>
          </a:p>
        </p:txBody>
      </p:sp>
      <p:sp>
        <p:nvSpPr>
          <p:cNvPr id="28" name="Freeform: Shape 27">
            <a:extLst>
              <a:ext uri="{FF2B5EF4-FFF2-40B4-BE49-F238E27FC236}">
                <a16:creationId xmlns:a16="http://schemas.microsoft.com/office/drawing/2014/main" id="{5401AD57-A117-4980-AA3E-9ACA7D545303}"/>
              </a:ext>
            </a:extLst>
          </p:cNvPr>
          <p:cNvSpPr/>
          <p:nvPr/>
        </p:nvSpPr>
        <p:spPr>
          <a:xfrm>
            <a:off x="4055164" y="1597465"/>
            <a:ext cx="7620000" cy="2441366"/>
          </a:xfrm>
          <a:custGeom>
            <a:avLst/>
            <a:gdLst>
              <a:gd name="connsiteX0" fmla="*/ 0 w 5061803"/>
              <a:gd name="connsiteY0" fmla="*/ 0 h 2332342"/>
              <a:gd name="connsiteX1" fmla="*/ 5061803 w 5061803"/>
              <a:gd name="connsiteY1" fmla="*/ 0 h 2332342"/>
              <a:gd name="connsiteX2" fmla="*/ 5061803 w 5061803"/>
              <a:gd name="connsiteY2" fmla="*/ 2332342 h 2332342"/>
              <a:gd name="connsiteX3" fmla="*/ 0 w 5061803"/>
              <a:gd name="connsiteY3" fmla="*/ 2332342 h 2332342"/>
              <a:gd name="connsiteX4" fmla="*/ 0 w 5061803"/>
              <a:gd name="connsiteY4" fmla="*/ 0 h 233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803" h="2332342">
                <a:moveTo>
                  <a:pt x="0" y="0"/>
                </a:moveTo>
                <a:lnTo>
                  <a:pt x="5061803" y="0"/>
                </a:lnTo>
                <a:lnTo>
                  <a:pt x="5061803" y="2332342"/>
                </a:lnTo>
                <a:lnTo>
                  <a:pt x="0" y="2332342"/>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Notice of Special Interest: Advancing Genomic Technology Development for Research and Clinical Application</a:t>
            </a:r>
          </a:p>
          <a:p>
            <a:pPr marL="342900" marR="0" lvl="0" indent="-174625" algn="l" defTabSz="889000" rtl="0" eaLnBrk="1" fontAlgn="auto" latinLnBrk="0" hangingPunct="1">
              <a:lnSpc>
                <a:spcPct val="90000"/>
              </a:lnSpc>
              <a:spcBef>
                <a:spcPct val="0"/>
              </a:spcBef>
              <a:spcAft>
                <a:spcPct val="35000"/>
              </a:spcAft>
              <a:buClr>
                <a:prstClr val="white"/>
              </a:buClr>
              <a:buSzPct val="95000"/>
              <a:buFont typeface="Wingdings" panose="05000000000000000000" pitchFamily="2" charset="2"/>
              <a:buChar char="§"/>
              <a:tabLst/>
              <a:defRPr/>
            </a:pPr>
            <a:r>
              <a:rPr kumimoji="0" lang="en-US" sz="24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Arial" pitchFamily="34" charset="0"/>
              </a:rPr>
              <a:t>NOT-HG-21-018</a:t>
            </a:r>
          </a:p>
        </p:txBody>
      </p:sp>
      <p:sp>
        <p:nvSpPr>
          <p:cNvPr id="29" name="Freeform: Shape 28">
            <a:extLst>
              <a:ext uri="{FF2B5EF4-FFF2-40B4-BE49-F238E27FC236}">
                <a16:creationId xmlns:a16="http://schemas.microsoft.com/office/drawing/2014/main" id="{F671F3C7-6221-48E1-9DDF-D4B598DF4898}"/>
              </a:ext>
            </a:extLst>
          </p:cNvPr>
          <p:cNvSpPr/>
          <p:nvPr/>
        </p:nvSpPr>
        <p:spPr>
          <a:xfrm>
            <a:off x="4055164" y="4036453"/>
            <a:ext cx="7527233" cy="2079029"/>
          </a:xfrm>
          <a:custGeom>
            <a:avLst/>
            <a:gdLst>
              <a:gd name="connsiteX0" fmla="*/ 0 w 5061803"/>
              <a:gd name="connsiteY0" fmla="*/ 0 h 2332342"/>
              <a:gd name="connsiteX1" fmla="*/ 5061803 w 5061803"/>
              <a:gd name="connsiteY1" fmla="*/ 0 h 2332342"/>
              <a:gd name="connsiteX2" fmla="*/ 5061803 w 5061803"/>
              <a:gd name="connsiteY2" fmla="*/ 2332342 h 2332342"/>
              <a:gd name="connsiteX3" fmla="*/ 0 w 5061803"/>
              <a:gd name="connsiteY3" fmla="*/ 2332342 h 2332342"/>
              <a:gd name="connsiteX4" fmla="*/ 0 w 5061803"/>
              <a:gd name="connsiteY4" fmla="*/ 0 h 233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803" h="2332342">
                <a:moveTo>
                  <a:pt x="0" y="0"/>
                </a:moveTo>
                <a:lnTo>
                  <a:pt x="5061803" y="0"/>
                </a:lnTo>
                <a:lnTo>
                  <a:pt x="5061803" y="2332342"/>
                </a:lnTo>
                <a:lnTo>
                  <a:pt x="0" y="2332342"/>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l" defTabSz="889000" rtl="0" eaLnBrk="1" fontAlgn="auto" latinLnBrk="0" hangingPunct="1">
              <a:lnSpc>
                <a:spcPct val="90000"/>
              </a:lnSpc>
              <a:spcBef>
                <a:spcPct val="0"/>
              </a:spcBef>
              <a:spcAft>
                <a:spcPct val="35000"/>
              </a:spcAft>
              <a:buClr>
                <a:prstClr val="white"/>
              </a:buClr>
              <a:buSzPct val="95000"/>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Transformative Nucleic Acid Sequencing Technology Innovation and Early Development </a:t>
            </a:r>
          </a:p>
          <a:p>
            <a:pPr marL="342900" marR="0" lvl="0" indent="-174625" algn="l" defTabSz="889000" rtl="0" eaLnBrk="1" fontAlgn="auto" latinLnBrk="0" hangingPunct="1">
              <a:lnSpc>
                <a:spcPct val="90000"/>
              </a:lnSpc>
              <a:spcBef>
                <a:spcPct val="0"/>
              </a:spcBef>
              <a:spcAft>
                <a:spcPct val="35000"/>
              </a:spcAft>
              <a:buClr>
                <a:prstClr val="white"/>
              </a:buClr>
              <a:buSzPct val="95000"/>
              <a:buFont typeface="Wingdings" panose="05000000000000000000" pitchFamily="2" charset="2"/>
              <a:buChar char="§"/>
              <a:tabLst/>
              <a:defRPr/>
            </a:pPr>
            <a:r>
              <a:rPr kumimoji="0" lang="en-US" sz="24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Arial" pitchFamily="34" charset="0"/>
              </a:rPr>
              <a:t>RFA-HG-21-007 </a:t>
            </a:r>
            <a:r>
              <a:rPr kumimoji="0" lang="en-US" sz="24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rPr>
              <a:t>(R01, also linked R21 and R43/44)</a:t>
            </a:r>
            <a:endParaRPr kumimoji="0" lang="en-US" sz="24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Arial" pitchFamily="34" charset="0"/>
            </a:endParaRPr>
          </a:p>
          <a:p>
            <a:pPr marL="342900" marR="0" lvl="0" indent="-174625" algn="l" defTabSz="889000" rtl="0" eaLnBrk="1" fontAlgn="auto" latinLnBrk="0" hangingPunct="1">
              <a:lnSpc>
                <a:spcPct val="90000"/>
              </a:lnSpc>
              <a:spcBef>
                <a:spcPct val="0"/>
              </a:spcBef>
              <a:spcAft>
                <a:spcPct val="35000"/>
              </a:spcAft>
              <a:buClr>
                <a:prstClr val="white"/>
              </a:buClr>
              <a:buSzPct val="95000"/>
              <a:buFont typeface="Wingdings" panose="05000000000000000000" pitchFamily="2" charset="2"/>
              <a:buChar char="§"/>
              <a:tabLst/>
              <a:defRPr/>
            </a:pPr>
            <a:r>
              <a:rPr kumimoji="0" lang="en-US" sz="24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Arial" pitchFamily="34" charset="0"/>
              </a:rPr>
              <a:t>First due date: June 25, 2021</a:t>
            </a:r>
          </a:p>
        </p:txBody>
      </p:sp>
      <p:pic>
        <p:nvPicPr>
          <p:cNvPr id="30" name="Picture 29">
            <a:extLst>
              <a:ext uri="{FF2B5EF4-FFF2-40B4-BE49-F238E27FC236}">
                <a16:creationId xmlns:a16="http://schemas.microsoft.com/office/drawing/2014/main" id="{5DB00277-7E06-421F-8CC8-6BB7A830D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94" r="21071"/>
          <a:stretch/>
        </p:blipFill>
        <p:spPr>
          <a:xfrm>
            <a:off x="940905" y="767921"/>
            <a:ext cx="2449909" cy="5592721"/>
          </a:xfrm>
          <a:prstGeom prst="roundRect">
            <a:avLst>
              <a:gd name="adj" fmla="val 8594"/>
            </a:avLst>
          </a:prstGeom>
          <a:solidFill>
            <a:srgbClr val="FFFFFF">
              <a:shade val="85000"/>
            </a:srgbClr>
          </a:solidFill>
          <a:ln>
            <a:noFill/>
          </a:ln>
          <a:effectLst>
            <a:glow rad="101600">
              <a:schemeClr val="accent1">
                <a:satMod val="175000"/>
                <a:alpha val="40000"/>
              </a:schemeClr>
            </a:glow>
          </a:effectLst>
        </p:spPr>
      </p:pic>
    </p:spTree>
    <p:extLst>
      <p:ext uri="{BB962C8B-B14F-4D97-AF65-F5344CB8AC3E}">
        <p14:creationId xmlns:p14="http://schemas.microsoft.com/office/powerpoint/2010/main" val="1605491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FB48FC-9E02-4009-93E8-E23CAA227F7C}"/>
              </a:ext>
            </a:extLst>
          </p:cNvPr>
          <p:cNvSpPr>
            <a:spLocks noGrp="1"/>
          </p:cNvSpPr>
          <p:nvPr>
            <p:ph idx="1"/>
          </p:nvPr>
        </p:nvSpPr>
        <p:spPr>
          <a:xfrm>
            <a:off x="188723" y="1707479"/>
            <a:ext cx="9445134" cy="5693866"/>
          </a:xfrm>
          <a:prstGeom prst="rect">
            <a:avLst/>
          </a:prstGeom>
        </p:spPr>
        <p:txBody>
          <a:bodyPr wrap="square" anchor="t">
            <a:spAutoFit/>
          </a:bodyPr>
          <a:lstStyle/>
          <a:p>
            <a:pPr marL="0" indent="0">
              <a:lnSpc>
                <a:spcPct val="100000"/>
              </a:lnSpc>
              <a:spcBef>
                <a:spcPts val="1800"/>
              </a:spcBef>
              <a:buClr>
                <a:srgbClr val="FFFFFF"/>
              </a:buClr>
              <a:buSzPct val="95000"/>
              <a:buNone/>
            </a:pPr>
            <a:r>
              <a:rPr lang="en-US" sz="3200" b="1" dirty="0">
                <a:ea typeface="+mn-lt"/>
                <a:cs typeface="+mn-lt"/>
              </a:rPr>
              <a:t>Genomic Data Science Community Network </a:t>
            </a:r>
          </a:p>
          <a:p>
            <a:pPr marL="914400" lvl="3" indent="-277813" defTabSz="627063" eaLnBrk="0" hangingPunct="0">
              <a:lnSpc>
                <a:spcPct val="100000"/>
              </a:lnSpc>
              <a:spcBef>
                <a:spcPts val="1800"/>
              </a:spcBef>
              <a:buClr>
                <a:srgbClr val="FFFFFF"/>
              </a:buClr>
              <a:buSzPct val="95000"/>
              <a:buFont typeface="Wingdings" panose="05000000000000000000" pitchFamily="2" charset="2"/>
              <a:buChar char="§"/>
              <a:defRPr/>
            </a:pPr>
            <a:r>
              <a:rPr lang="en-US" b="1" dirty="0">
                <a:solidFill>
                  <a:schemeClr val="bg2">
                    <a:lumMod val="40000"/>
                    <a:lumOff val="60000"/>
                  </a:schemeClr>
                </a:solidFill>
                <a:cs typeface="Arial" pitchFamily="34" charset="0"/>
              </a:rPr>
              <a:t>Partnerships from diverse spectrum of institutions</a:t>
            </a:r>
          </a:p>
          <a:p>
            <a:pPr marL="914400" lvl="3" indent="-277813" defTabSz="627063" eaLnBrk="0" hangingPunct="0">
              <a:lnSpc>
                <a:spcPct val="100000"/>
              </a:lnSpc>
              <a:spcBef>
                <a:spcPts val="1800"/>
              </a:spcBef>
              <a:buClr>
                <a:srgbClr val="FFFFFF"/>
              </a:buClr>
              <a:buSzPct val="95000"/>
              <a:buFont typeface="Wingdings" panose="05000000000000000000" pitchFamily="2" charset="2"/>
              <a:buChar char="§"/>
              <a:defRPr/>
            </a:pPr>
            <a:r>
              <a:rPr lang="en-US" b="1" dirty="0">
                <a:solidFill>
                  <a:schemeClr val="bg2">
                    <a:lumMod val="40000"/>
                    <a:lumOff val="60000"/>
                  </a:schemeClr>
                </a:solidFill>
                <a:cs typeface="Arial" pitchFamily="34" charset="0"/>
              </a:rPr>
              <a:t>Develop curricula for undergraduate students</a:t>
            </a:r>
          </a:p>
          <a:p>
            <a:pPr marL="609600" lvl="1" indent="0">
              <a:lnSpc>
                <a:spcPct val="100000"/>
              </a:lnSpc>
              <a:spcBef>
                <a:spcPts val="1800"/>
              </a:spcBef>
              <a:buClr>
                <a:srgbClr val="FFFFFF"/>
              </a:buClr>
              <a:buSzPct val="95000"/>
              <a:buNone/>
            </a:pPr>
            <a:r>
              <a:rPr lang="en-US" sz="2400" b="1" dirty="0">
                <a:ea typeface="+mn-lt"/>
                <a:cs typeface="+mn-lt"/>
              </a:rPr>
              <a:t> </a:t>
            </a:r>
            <a:endParaRPr lang="en-US" sz="2800" b="1" dirty="0">
              <a:solidFill>
                <a:srgbClr val="FFFFFF"/>
              </a:solidFill>
              <a:ea typeface="+mn-lt"/>
              <a:cs typeface="+mn-lt"/>
            </a:endParaRPr>
          </a:p>
          <a:p>
            <a:pPr marL="0" indent="0" eaLnBrk="0" hangingPunct="0">
              <a:lnSpc>
                <a:spcPct val="100000"/>
              </a:lnSpc>
              <a:spcBef>
                <a:spcPts val="1800"/>
              </a:spcBef>
              <a:buClr>
                <a:srgbClr val="FFFFFF"/>
              </a:buClr>
              <a:buSzPct val="95000"/>
              <a:buNone/>
            </a:pPr>
            <a:r>
              <a:rPr lang="en-US" sz="3200" b="1" dirty="0">
                <a:solidFill>
                  <a:srgbClr val="FFFFFF"/>
                </a:solidFill>
                <a:ea typeface="+mn-lt"/>
                <a:cs typeface="+mn-lt"/>
              </a:rPr>
              <a:t>Virtual Applied Data Science Training Institute </a:t>
            </a:r>
            <a:endParaRPr lang="en-US" sz="3200" b="1" dirty="0">
              <a:ea typeface="+mn-lt"/>
              <a:cs typeface="+mn-lt"/>
            </a:endParaRPr>
          </a:p>
          <a:p>
            <a:pPr marL="913765" lvl="1" indent="-304165">
              <a:lnSpc>
                <a:spcPct val="100000"/>
              </a:lnSpc>
              <a:spcBef>
                <a:spcPts val="1800"/>
              </a:spcBef>
              <a:buClr>
                <a:srgbClr val="FFFFFF"/>
              </a:buClr>
              <a:buSzPct val="95000"/>
              <a:buFont typeface="Wingdings"/>
              <a:buChar char="§"/>
            </a:pPr>
            <a:r>
              <a:rPr lang="en-US" sz="2400" b="1" dirty="0">
                <a:solidFill>
                  <a:schemeClr val="bg2">
                    <a:lumMod val="40000"/>
                    <a:lumOff val="60000"/>
                  </a:schemeClr>
                </a:solidFill>
                <a:cs typeface="Arial" pitchFamily="34" charset="0"/>
              </a:rPr>
              <a:t>Free eight-week training series</a:t>
            </a:r>
          </a:p>
          <a:p>
            <a:pPr marL="913765" lvl="1" indent="-304165">
              <a:lnSpc>
                <a:spcPct val="100000"/>
              </a:lnSpc>
              <a:spcBef>
                <a:spcPts val="1800"/>
              </a:spcBef>
              <a:buClr>
                <a:srgbClr val="FFFFFF"/>
              </a:buClr>
              <a:buSzPct val="95000"/>
              <a:buFont typeface="Wingdings"/>
              <a:buChar char="§"/>
            </a:pPr>
            <a:r>
              <a:rPr lang="en-US" sz="2400" b="1" dirty="0" err="1">
                <a:solidFill>
                  <a:schemeClr val="bg2">
                    <a:lumMod val="40000"/>
                    <a:lumOff val="60000"/>
                  </a:schemeClr>
                </a:solidFill>
                <a:cs typeface="Arial" pitchFamily="34" charset="0"/>
              </a:rPr>
              <a:t>AnVIL</a:t>
            </a:r>
            <a:r>
              <a:rPr lang="en-US" sz="2400" b="1" dirty="0">
                <a:solidFill>
                  <a:schemeClr val="bg2">
                    <a:lumMod val="40000"/>
                    <a:lumOff val="60000"/>
                  </a:schemeClr>
                </a:solidFill>
                <a:cs typeface="Arial" pitchFamily="34" charset="0"/>
              </a:rPr>
              <a:t>-led session on cloud computing</a:t>
            </a:r>
          </a:p>
          <a:p>
            <a:pPr marL="304165" indent="-304165">
              <a:lnSpc>
                <a:spcPct val="100000"/>
              </a:lnSpc>
              <a:spcBef>
                <a:spcPts val="1800"/>
              </a:spcBef>
              <a:buClr>
                <a:srgbClr val="FFFFFF"/>
              </a:buClr>
              <a:buSzPct val="95000"/>
            </a:pPr>
            <a:endParaRPr lang="en-US" sz="3000" b="1" i="0" u="none" strike="noStrike" kern="1200" cap="none" spc="0" normalizeH="0" baseline="0" noProof="0" dirty="0">
              <a:ln>
                <a:noFill/>
              </a:ln>
              <a:solidFill>
                <a:srgbClr val="FFFFFF"/>
              </a:solidFill>
              <a:effectLst/>
              <a:uLnTx/>
              <a:uFillTx/>
              <a:latin typeface="Arial"/>
              <a:cs typeface="Arial"/>
            </a:endParaRPr>
          </a:p>
          <a:p>
            <a:pPr marL="0" lvl="1" indent="0" eaLnBrk="0" hangingPunct="0">
              <a:lnSpc>
                <a:spcPct val="100000"/>
              </a:lnSpc>
              <a:spcBef>
                <a:spcPts val="1800"/>
              </a:spcBef>
              <a:buClr>
                <a:srgbClr val="FFFFFF"/>
              </a:buClr>
              <a:buSzPct val="95000"/>
              <a:buNone/>
            </a:pPr>
            <a:endParaRPr lang="en-US" sz="3000" b="1" dirty="0">
              <a:solidFill>
                <a:srgbClr val="FFFFFF"/>
              </a:solidFill>
              <a:latin typeface="Arial"/>
              <a:cs typeface="Arial"/>
            </a:endParaRPr>
          </a:p>
        </p:txBody>
      </p:sp>
      <p:sp>
        <p:nvSpPr>
          <p:cNvPr id="4" name="Title 3">
            <a:extLst>
              <a:ext uri="{FF2B5EF4-FFF2-40B4-BE49-F238E27FC236}">
                <a16:creationId xmlns:a16="http://schemas.microsoft.com/office/drawing/2014/main" id="{748BBE6F-143E-4CA1-9521-5298998E7C76}"/>
              </a:ext>
            </a:extLst>
          </p:cNvPr>
          <p:cNvSpPr>
            <a:spLocks noGrp="1"/>
          </p:cNvSpPr>
          <p:nvPr>
            <p:ph type="title"/>
          </p:nvPr>
        </p:nvSpPr>
        <p:spPr>
          <a:xfrm>
            <a:off x="0" y="-1483"/>
            <a:ext cx="12192000" cy="1164191"/>
          </a:xfrm>
        </p:spPr>
        <p:txBody>
          <a:bodyPr>
            <a:noAutofit/>
          </a:bodyPr>
          <a:lstStyle/>
          <a:p>
            <a:pPr algn="ctr">
              <a:defRPr/>
            </a:pPr>
            <a:r>
              <a:rPr lang="en-US" sz="3600" dirty="0">
                <a:solidFill>
                  <a:srgbClr val="5FE0D4"/>
                </a:solidFill>
                <a:latin typeface="Arial" charset="0"/>
                <a:cs typeface="Arial" charset="0"/>
              </a:rPr>
              <a:t>NHGRI Analysis, Visualization, and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Informatics Lab-space (</a:t>
            </a:r>
            <a:r>
              <a:rPr lang="en-US" sz="3600" dirty="0" err="1">
                <a:solidFill>
                  <a:srgbClr val="5FE0D4"/>
                </a:solidFill>
                <a:latin typeface="Arial" charset="0"/>
                <a:cs typeface="Arial" charset="0"/>
              </a:rPr>
              <a:t>AnVIL</a:t>
            </a:r>
            <a:r>
              <a:rPr lang="en-US" sz="3600" dirty="0">
                <a:solidFill>
                  <a:srgbClr val="5FE0D4"/>
                </a:solidFill>
                <a:latin typeface="Arial" charset="0"/>
                <a:cs typeface="Arial" charset="0"/>
              </a:rPr>
              <a:t>)</a:t>
            </a:r>
          </a:p>
        </p:txBody>
      </p:sp>
      <p:pic>
        <p:nvPicPr>
          <p:cNvPr id="6" name="Picture 4" descr="/var/folders/lr/b9gzh9694ps537nvvmlysw84g1d5zy/T/com.microsoft.Powerpoint/WebArchiveCopyPasteTempFiles/fY8AAAAASUVORK5CYII=">
            <a:extLst>
              <a:ext uri="{FF2B5EF4-FFF2-40B4-BE49-F238E27FC236}">
                <a16:creationId xmlns:a16="http://schemas.microsoft.com/office/drawing/2014/main" id="{52C74EAE-0F4D-4355-899F-63E165F8B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656" y="1518597"/>
            <a:ext cx="2284457" cy="19104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776D7A-AE65-4A81-B34C-2B2670EBD58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16</a:t>
            </a:r>
          </a:p>
        </p:txBody>
      </p:sp>
      <p:pic>
        <p:nvPicPr>
          <p:cNvPr id="7" name="Picture 6">
            <a:extLst>
              <a:ext uri="{FF2B5EF4-FFF2-40B4-BE49-F238E27FC236}">
                <a16:creationId xmlns:a16="http://schemas.microsoft.com/office/drawing/2014/main" id="{3F7B1572-4F3B-7046-AFFB-A0452AE25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5766" y="4924025"/>
            <a:ext cx="4246605" cy="1164191"/>
          </a:xfrm>
          <a:prstGeom prst="rect">
            <a:avLst/>
          </a:prstGeom>
        </p:spPr>
      </p:pic>
    </p:spTree>
    <p:extLst>
      <p:ext uri="{BB962C8B-B14F-4D97-AF65-F5344CB8AC3E}">
        <p14:creationId xmlns:p14="http://schemas.microsoft.com/office/powerpoint/2010/main" val="11455814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00CDF7-98DC-47CA-AAD0-41E1072DD8EE}"/>
              </a:ext>
            </a:extLst>
          </p:cNvPr>
          <p:cNvSpPr>
            <a:spLocks noGrp="1"/>
          </p:cNvSpPr>
          <p:nvPr>
            <p:ph type="title"/>
          </p:nvPr>
        </p:nvSpPr>
        <p:spPr>
          <a:xfrm>
            <a:off x="0" y="-17335"/>
            <a:ext cx="12191999" cy="701039"/>
          </a:xfrm>
        </p:spPr>
        <p:txBody>
          <a:bodyPr>
            <a:noAutofit/>
          </a:bodyPr>
          <a:lstStyle/>
          <a:p>
            <a:pPr algn="ctr">
              <a:defRPr/>
            </a:pPr>
            <a:r>
              <a:rPr lang="en-US" sz="3600" dirty="0">
                <a:solidFill>
                  <a:srgbClr val="5FE0D4"/>
                </a:solidFill>
                <a:latin typeface="Arial"/>
                <a:cs typeface="Arial"/>
              </a:rPr>
              <a:t>NHGRI Genomic Data Science Working Group</a:t>
            </a:r>
          </a:p>
        </p:txBody>
      </p:sp>
      <p:pic>
        <p:nvPicPr>
          <p:cNvPr id="5" name="Picture 4">
            <a:extLst>
              <a:ext uri="{FF2B5EF4-FFF2-40B4-BE49-F238E27FC236}">
                <a16:creationId xmlns:a16="http://schemas.microsoft.com/office/drawing/2014/main" id="{B574D0EB-041D-4ADB-A28E-8EE4AC9BF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66" y="1051805"/>
            <a:ext cx="4578049" cy="2534739"/>
          </a:xfrm>
          <a:prstGeom prst="rect">
            <a:avLst/>
          </a:prstGeom>
          <a:effectLst>
            <a:glow rad="228600">
              <a:schemeClr val="accent3">
                <a:satMod val="175000"/>
                <a:alpha val="40000"/>
              </a:schemeClr>
            </a:glow>
          </a:effectLst>
        </p:spPr>
      </p:pic>
      <p:pic>
        <p:nvPicPr>
          <p:cNvPr id="6" name="Picture 5">
            <a:extLst>
              <a:ext uri="{FF2B5EF4-FFF2-40B4-BE49-F238E27FC236}">
                <a16:creationId xmlns:a16="http://schemas.microsoft.com/office/drawing/2014/main" id="{09C067CE-8034-4EC4-898C-EF30CEAC5427}"/>
              </a:ext>
            </a:extLst>
          </p:cNvPr>
          <p:cNvPicPr>
            <a:picLocks noChangeAspect="1"/>
          </p:cNvPicPr>
          <p:nvPr/>
        </p:nvPicPr>
        <p:blipFill rotWithShape="1">
          <a:blip r:embed="rId4">
            <a:extLst>
              <a:ext uri="{28A0092B-C50C-407E-A947-70E740481C1C}">
                <a14:useLocalDpi xmlns:a14="http://schemas.microsoft.com/office/drawing/2010/main" val="0"/>
              </a:ext>
            </a:extLst>
          </a:blip>
          <a:srcRect l="1902" b="35618"/>
          <a:stretch/>
        </p:blipFill>
        <p:spPr>
          <a:xfrm>
            <a:off x="228599" y="1054841"/>
            <a:ext cx="6889526" cy="2534739"/>
          </a:xfrm>
          <a:prstGeom prst="rect">
            <a:avLst/>
          </a:prstGeom>
          <a:effectLst>
            <a:glow rad="228600">
              <a:schemeClr val="accent3">
                <a:satMod val="175000"/>
                <a:alpha val="40000"/>
              </a:schemeClr>
            </a:glow>
          </a:effectLst>
        </p:spPr>
      </p:pic>
      <p:sp>
        <p:nvSpPr>
          <p:cNvPr id="7" name="Content Placeholder 4">
            <a:extLst>
              <a:ext uri="{FF2B5EF4-FFF2-40B4-BE49-F238E27FC236}">
                <a16:creationId xmlns:a16="http://schemas.microsoft.com/office/drawing/2014/main" id="{D92DF08C-503C-41ED-89BC-71A7074CA8D4}"/>
              </a:ext>
            </a:extLst>
          </p:cNvPr>
          <p:cNvSpPr txBox="1">
            <a:spLocks/>
          </p:cNvSpPr>
          <p:nvPr/>
        </p:nvSpPr>
        <p:spPr>
          <a:xfrm>
            <a:off x="-146087" y="4060211"/>
            <a:ext cx="11778319" cy="2246769"/>
          </a:xfrm>
          <a:prstGeom prst="rect">
            <a:avLst/>
          </a:prstGeom>
        </p:spPr>
        <p:txBody>
          <a:bodyPr vert="horz" wrap="square" lIns="91440" tIns="45720" rIns="91440" bIns="45720" rtlCol="0" anchor="t">
            <a:sp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615950" marR="0" lvl="2" indent="-2794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Define key areas in genomics for machine learning analysis and 			NHGRI’s role in machine learning research for both genomic 			medicine and genomic sciences</a:t>
            </a:r>
          </a:p>
          <a:p>
            <a:pPr marL="615950" marR="0" lvl="2" indent="-279400" algn="l" defTabSz="627063"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Nearly 1,800 participants</a:t>
            </a:r>
          </a:p>
          <a:p>
            <a:pPr marL="615950" marR="0" lvl="2" indent="-279400" algn="l" defTabSz="627063"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Video recordings and presentations available on workshop webpage</a:t>
            </a:r>
            <a:endParaRPr kumimoji="0" lang="en-US" sz="265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endParaRPr>
          </a:p>
        </p:txBody>
      </p:sp>
      <p:sp>
        <p:nvSpPr>
          <p:cNvPr id="8" name="TextBox 7">
            <a:extLst>
              <a:ext uri="{FF2B5EF4-FFF2-40B4-BE49-F238E27FC236}">
                <a16:creationId xmlns:a16="http://schemas.microsoft.com/office/drawing/2014/main" id="{D880741B-096E-4F6C-A75A-78F25D6A0EA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17</a:t>
            </a:r>
          </a:p>
        </p:txBody>
      </p:sp>
    </p:spTree>
    <p:extLst>
      <p:ext uri="{BB962C8B-B14F-4D97-AF65-F5344CB8AC3E}">
        <p14:creationId xmlns:p14="http://schemas.microsoft.com/office/powerpoint/2010/main" val="6642115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AB8687A-0EB9-DE4E-AFFE-A7082371CA4E}"/>
              </a:ext>
            </a:extLst>
          </p:cNvPr>
          <p:cNvSpPr txBox="1">
            <a:spLocks/>
          </p:cNvSpPr>
          <p:nvPr/>
        </p:nvSpPr>
        <p:spPr>
          <a:xfrm>
            <a:off x="1968649" y="-12915"/>
            <a:ext cx="10223351"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5FE0D3"/>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77B29EEF-7BC7-4436-8EC3-7112D1917F0C}"/>
              </a:ext>
            </a:extLst>
          </p:cNvPr>
          <p:cNvPicPr>
            <a:picLocks noChangeAspect="1"/>
          </p:cNvPicPr>
          <p:nvPr/>
        </p:nvPicPr>
        <p:blipFill>
          <a:blip r:embed="rId3"/>
          <a:stretch>
            <a:fillRect/>
          </a:stretch>
        </p:blipFill>
        <p:spPr>
          <a:xfrm>
            <a:off x="155007" y="162441"/>
            <a:ext cx="1620274" cy="1036510"/>
          </a:xfrm>
          <a:prstGeom prst="rect">
            <a:avLst/>
          </a:prstGeom>
        </p:spPr>
      </p:pic>
      <p:sp>
        <p:nvSpPr>
          <p:cNvPr id="14" name="Rectangle 13">
            <a:extLst>
              <a:ext uri="{FF2B5EF4-FFF2-40B4-BE49-F238E27FC236}">
                <a16:creationId xmlns:a16="http://schemas.microsoft.com/office/drawing/2014/main" id="{0407CFF7-3775-3A4F-BF2B-4DEECC73FDEA}"/>
              </a:ext>
            </a:extLst>
          </p:cNvPr>
          <p:cNvSpPr/>
          <p:nvPr/>
        </p:nvSpPr>
        <p:spPr>
          <a:xfrm>
            <a:off x="7264831" y="1849261"/>
            <a:ext cx="4897746" cy="1754326"/>
          </a:xfrm>
          <a:prstGeom prst="rect">
            <a:avLst/>
          </a:prstGeom>
        </p:spPr>
        <p:txBody>
          <a:bodyPr wrap="square" lIns="91440" tIns="45720" rIns="91440" bIns="45720" anchor="t">
            <a:spAutoFit/>
          </a:bodyPr>
          <a:lstStyle/>
          <a:p>
            <a:pPr defTabSz="223838">
              <a:defRPr/>
            </a:pPr>
            <a:r>
              <a:rPr lang="en-US" sz="2700" b="1" dirty="0">
                <a:solidFill>
                  <a:srgbClr val="FFFFFF"/>
                </a:solidFill>
                <a:latin typeface="Arial"/>
                <a:ea typeface="Helvetica Neue" charset="0"/>
                <a:cs typeface="Arial"/>
              </a:rPr>
              <a:t>Complex Disease Working 	Group publishes reporting 	standards for polygenic 	scores</a:t>
            </a:r>
          </a:p>
        </p:txBody>
      </p:sp>
      <p:grpSp>
        <p:nvGrpSpPr>
          <p:cNvPr id="7" name="Group 6">
            <a:extLst>
              <a:ext uri="{FF2B5EF4-FFF2-40B4-BE49-F238E27FC236}">
                <a16:creationId xmlns:a16="http://schemas.microsoft.com/office/drawing/2014/main" id="{C58799B6-ACCA-A94E-95DA-8F0CAB9BD5BB}"/>
              </a:ext>
            </a:extLst>
          </p:cNvPr>
          <p:cNvGrpSpPr/>
          <p:nvPr/>
        </p:nvGrpSpPr>
        <p:grpSpPr>
          <a:xfrm>
            <a:off x="250133" y="1436862"/>
            <a:ext cx="6850755" cy="5178242"/>
            <a:chOff x="250133" y="1618037"/>
            <a:chExt cx="7028347" cy="5239963"/>
          </a:xfrm>
          <a:effectLst>
            <a:glow rad="228600">
              <a:schemeClr val="accent3">
                <a:satMod val="175000"/>
                <a:alpha val="40000"/>
              </a:schemeClr>
            </a:glow>
            <a:outerShdw blurRad="558800" dist="50800" dir="4440000" algn="ctr" rotWithShape="0">
              <a:srgbClr val="000000">
                <a:alpha val="61000"/>
              </a:srgbClr>
            </a:outerShdw>
          </a:effectLst>
        </p:grpSpPr>
        <p:pic>
          <p:nvPicPr>
            <p:cNvPr id="4" name="Picture 3" descr="Text&#10;&#10;Description automatically generated">
              <a:extLst>
                <a:ext uri="{FF2B5EF4-FFF2-40B4-BE49-F238E27FC236}">
                  <a16:creationId xmlns:a16="http://schemas.microsoft.com/office/drawing/2014/main" id="{ED13E7DA-8EDB-B04E-AAC8-25EBDF3FC86F}"/>
                </a:ext>
              </a:extLst>
            </p:cNvPr>
            <p:cNvPicPr>
              <a:picLocks noChangeAspect="1"/>
            </p:cNvPicPr>
            <p:nvPr/>
          </p:nvPicPr>
          <p:blipFill rotWithShape="1">
            <a:blip r:embed="rId4"/>
            <a:srcRect t="30037"/>
            <a:stretch/>
          </p:blipFill>
          <p:spPr>
            <a:xfrm>
              <a:off x="250136" y="2286000"/>
              <a:ext cx="7028344" cy="4572000"/>
            </a:xfrm>
            <a:prstGeom prst="rect">
              <a:avLst/>
            </a:prstGeom>
          </p:spPr>
        </p:pic>
        <p:pic>
          <p:nvPicPr>
            <p:cNvPr id="11" name="Picture 10" descr="Text&#10;&#10;Description automatically generated">
              <a:extLst>
                <a:ext uri="{FF2B5EF4-FFF2-40B4-BE49-F238E27FC236}">
                  <a16:creationId xmlns:a16="http://schemas.microsoft.com/office/drawing/2014/main" id="{BF0B7540-2ADC-1C40-8C50-C0F4C227234E}"/>
                </a:ext>
              </a:extLst>
            </p:cNvPr>
            <p:cNvPicPr>
              <a:picLocks noChangeAspect="1"/>
            </p:cNvPicPr>
            <p:nvPr/>
          </p:nvPicPr>
          <p:blipFill rotWithShape="1">
            <a:blip r:embed="rId4"/>
            <a:srcRect r="27689" b="92369"/>
            <a:stretch/>
          </p:blipFill>
          <p:spPr>
            <a:xfrm>
              <a:off x="250133" y="1618037"/>
              <a:ext cx="5294451" cy="523355"/>
            </a:xfrm>
            <a:prstGeom prst="rect">
              <a:avLst/>
            </a:prstGeom>
          </p:spPr>
        </p:pic>
        <p:pic>
          <p:nvPicPr>
            <p:cNvPr id="12" name="Picture 11" descr="Text&#10;&#10;Description automatically generated">
              <a:extLst>
                <a:ext uri="{FF2B5EF4-FFF2-40B4-BE49-F238E27FC236}">
                  <a16:creationId xmlns:a16="http://schemas.microsoft.com/office/drawing/2014/main" id="{9DEE2204-DC13-904D-AC26-02229B1BC0F7}"/>
                </a:ext>
              </a:extLst>
            </p:cNvPr>
            <p:cNvPicPr>
              <a:picLocks noChangeAspect="1"/>
            </p:cNvPicPr>
            <p:nvPr/>
          </p:nvPicPr>
          <p:blipFill rotWithShape="1">
            <a:blip r:embed="rId4"/>
            <a:srcRect t="16110" b="80846"/>
            <a:stretch/>
          </p:blipFill>
          <p:spPr>
            <a:xfrm>
              <a:off x="250135" y="2085631"/>
              <a:ext cx="7028343" cy="200369"/>
            </a:xfrm>
            <a:prstGeom prst="rect">
              <a:avLst/>
            </a:prstGeom>
          </p:spPr>
        </p:pic>
        <p:sp>
          <p:nvSpPr>
            <p:cNvPr id="5" name="Rectangle 4">
              <a:extLst>
                <a:ext uri="{FF2B5EF4-FFF2-40B4-BE49-F238E27FC236}">
                  <a16:creationId xmlns:a16="http://schemas.microsoft.com/office/drawing/2014/main" id="{7164FA99-6F8A-794E-B99A-F7CDF7C63633}"/>
                </a:ext>
              </a:extLst>
            </p:cNvPr>
            <p:cNvSpPr/>
            <p:nvPr/>
          </p:nvSpPr>
          <p:spPr>
            <a:xfrm>
              <a:off x="5221225" y="1618038"/>
              <a:ext cx="2057254" cy="4639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3">
            <a:extLst>
              <a:ext uri="{FF2B5EF4-FFF2-40B4-BE49-F238E27FC236}">
                <a16:creationId xmlns:a16="http://schemas.microsoft.com/office/drawing/2014/main" id="{2B3C975C-0B0B-0141-B4E6-D9C8D050FC6A}"/>
              </a:ext>
            </a:extLst>
          </p:cNvPr>
          <p:cNvSpPr txBox="1">
            <a:spLocks/>
          </p:cNvSpPr>
          <p:nvPr/>
        </p:nvSpPr>
        <p:spPr>
          <a:xfrm>
            <a:off x="1775281" y="-68499"/>
            <a:ext cx="10416719" cy="795586"/>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a:cs typeface="Arial"/>
              </a:rPr>
              <a:t>Clinical Genome Resource (ClinGen)</a:t>
            </a:r>
          </a:p>
        </p:txBody>
      </p:sp>
      <p:sp>
        <p:nvSpPr>
          <p:cNvPr id="16" name="TextBox 15">
            <a:extLst>
              <a:ext uri="{FF2B5EF4-FFF2-40B4-BE49-F238E27FC236}">
                <a16:creationId xmlns:a16="http://schemas.microsoft.com/office/drawing/2014/main" id="{ACA5F459-D634-DA48-96E4-1323CB7E287F}"/>
              </a:ext>
            </a:extLst>
          </p:cNvPr>
          <p:cNvSpPr txBox="1"/>
          <p:nvPr/>
        </p:nvSpPr>
        <p:spPr>
          <a:xfrm>
            <a:off x="7294254" y="3826617"/>
            <a:ext cx="4897746" cy="1985159"/>
          </a:xfrm>
          <a:prstGeom prst="rect">
            <a:avLst/>
          </a:prstGeom>
          <a:noFill/>
        </p:spPr>
        <p:txBody>
          <a:bodyPr wrap="square" rtlCol="0">
            <a:spAutoFit/>
          </a:bodyPr>
          <a:lstStyle/>
          <a:p>
            <a:r>
              <a:rPr lang="en-US" sz="2700" b="1" i="0" kern="1200" baseline="0" dirty="0">
                <a:effectLst/>
                <a:ea typeface="Helvetica Neue" charset="0"/>
                <a:cs typeface="Helvetica Neue" charset="0"/>
              </a:rPr>
              <a:t>Includes guidance for:</a:t>
            </a:r>
          </a:p>
          <a:p>
            <a:pPr marL="288925" lvl="1" indent="-219075">
              <a:buClr>
                <a:schemeClr val="tx1"/>
              </a:buClr>
              <a:buFont typeface="Wingdings" panose="05000000000000000000" pitchFamily="2" charset="2"/>
              <a:buChar char="§"/>
            </a:pPr>
            <a:r>
              <a:rPr lang="en-US" b="1" dirty="0">
                <a:solidFill>
                  <a:schemeClr val="bg2">
                    <a:lumMod val="40000"/>
                    <a:lumOff val="60000"/>
                  </a:schemeClr>
                </a:solidFill>
                <a:cs typeface="Arial" pitchFamily="34" charset="0"/>
              </a:rPr>
              <a:t>Score development</a:t>
            </a:r>
            <a:endParaRPr lang="en-US" b="1" dirty="0">
              <a:solidFill>
                <a:schemeClr val="bg2">
                  <a:lumMod val="40000"/>
                  <a:lumOff val="60000"/>
                </a:schemeClr>
              </a:solidFill>
              <a:ea typeface="Helvetica Neue" charset="0"/>
              <a:cs typeface="Helvetica Neue" charset="0"/>
            </a:endParaRPr>
          </a:p>
          <a:p>
            <a:pPr marL="288925" lvl="1" indent="-219075">
              <a:buClr>
                <a:schemeClr val="tx1"/>
              </a:buClr>
              <a:buFont typeface="Wingdings" panose="05000000000000000000" pitchFamily="2" charset="2"/>
              <a:buChar char="§"/>
            </a:pPr>
            <a:r>
              <a:rPr lang="en-US" b="1" dirty="0">
                <a:solidFill>
                  <a:schemeClr val="bg2">
                    <a:lumMod val="40000"/>
                    <a:lumOff val="60000"/>
                  </a:schemeClr>
                </a:solidFill>
                <a:cs typeface="Arial" pitchFamily="34" charset="0"/>
              </a:rPr>
              <a:t>Describing study populations</a:t>
            </a:r>
          </a:p>
          <a:p>
            <a:pPr marL="288925" lvl="1" indent="-219075">
              <a:buClr>
                <a:schemeClr val="tx1"/>
              </a:buClr>
              <a:buFont typeface="Wingdings" panose="05000000000000000000" pitchFamily="2" charset="2"/>
              <a:buChar char="§"/>
            </a:pPr>
            <a:r>
              <a:rPr lang="en-US" b="1" dirty="0">
                <a:solidFill>
                  <a:schemeClr val="bg2">
                    <a:lumMod val="40000"/>
                    <a:lumOff val="60000"/>
                  </a:schemeClr>
                </a:solidFill>
                <a:cs typeface="Arial" pitchFamily="34" charset="0"/>
              </a:rPr>
              <a:t>Score evaluation</a:t>
            </a:r>
          </a:p>
          <a:p>
            <a:pPr marL="288925" lvl="1" indent="-219075">
              <a:buClr>
                <a:schemeClr val="tx1"/>
              </a:buClr>
              <a:buFont typeface="Wingdings" panose="05000000000000000000" pitchFamily="2" charset="2"/>
              <a:buChar char="§"/>
            </a:pPr>
            <a:r>
              <a:rPr lang="en-US" b="1" dirty="0">
                <a:solidFill>
                  <a:schemeClr val="bg2">
                    <a:lumMod val="40000"/>
                    <a:lumOff val="60000"/>
                  </a:schemeClr>
                </a:solidFill>
                <a:cs typeface="Arial" pitchFamily="34" charset="0"/>
              </a:rPr>
              <a:t>Clinical applications</a:t>
            </a:r>
          </a:p>
        </p:txBody>
      </p:sp>
      <p:sp>
        <p:nvSpPr>
          <p:cNvPr id="2" name="Rectangle: Rounded Corners 1">
            <a:extLst>
              <a:ext uri="{FF2B5EF4-FFF2-40B4-BE49-F238E27FC236}">
                <a16:creationId xmlns:a16="http://schemas.microsoft.com/office/drawing/2014/main" id="{12B41B3F-64BC-49F4-8462-EF260D4C528E}"/>
              </a:ext>
            </a:extLst>
          </p:cNvPr>
          <p:cNvSpPr/>
          <p:nvPr/>
        </p:nvSpPr>
        <p:spPr>
          <a:xfrm>
            <a:off x="2987040" y="3375660"/>
            <a:ext cx="1386840" cy="228489"/>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15DA0EC-9B9D-4580-AAED-2EC4968A92AB}"/>
              </a:ext>
            </a:extLst>
          </p:cNvPr>
          <p:cNvSpPr/>
          <p:nvPr/>
        </p:nvSpPr>
        <p:spPr>
          <a:xfrm>
            <a:off x="1165860" y="3661410"/>
            <a:ext cx="1253490" cy="228489"/>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1666DA4-78CB-4279-9D1A-C4A3B5ACE05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18</a:t>
            </a:r>
          </a:p>
        </p:txBody>
      </p:sp>
    </p:spTree>
    <p:extLst>
      <p:ext uri="{BB962C8B-B14F-4D97-AF65-F5344CB8AC3E}">
        <p14:creationId xmlns:p14="http://schemas.microsoft.com/office/powerpoint/2010/main" val="31598437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ppt_w*0.70"/>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animEffect transition="in" filter="fade">
                                      <p:cBhvr>
                                        <p:cTn id="21" dur="500"/>
                                        <p:tgtEl>
                                          <p:spTgt spid="2"/>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strVal val="#ppt_w*0.7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320840" y="862011"/>
            <a:ext cx="11470826" cy="6070352"/>
          </a:xfrm>
          <a:prstGeom prst="rect">
            <a:avLst/>
          </a:prstGeom>
          <a:noFill/>
          <a:ln w="9525" algn="ctr">
            <a:noFill/>
            <a:miter lim="800000"/>
            <a:headEnd/>
            <a:tailEnd/>
          </a:ln>
        </p:spPr>
        <p:txBody>
          <a:bodyPr/>
          <a:lstStyle/>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 Presentations:</a:t>
            </a:r>
          </a:p>
          <a:p>
            <a:pPr marL="457200" marR="0" lvl="1" algn="l" defTabSz="685800" rtl="0" eaLnBrk="0" fontAlgn="auto" latinLnBrk="0" hangingPunct="0">
              <a:lnSpc>
                <a:spcPct val="100000"/>
              </a:lnSpc>
              <a:spcBef>
                <a:spcPts val="0"/>
              </a:spcBef>
              <a:spcAft>
                <a:spcPts val="600"/>
              </a:spcAft>
              <a:buClr>
                <a:prstClr val="white"/>
              </a:buClr>
              <a:buSzPct val="95000"/>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Genomics &amp; Society Working Group of NACHGR Annual Report</a:t>
            </a:r>
          </a:p>
          <a:p>
            <a:pPr marL="688975" lvl="2" defTabSz="457200"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Steven Joffe</a:t>
            </a:r>
          </a:p>
          <a:p>
            <a:pPr marL="688975" lvl="2" defTabSz="457200" eaLnBrk="0" hangingPunct="0">
              <a:buClr>
                <a:prstClr val="white"/>
              </a:buClr>
              <a:buSzPct val="95000"/>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8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Genomic Medicine Working Group of NACHGR Annual Report</a:t>
            </a:r>
          </a:p>
          <a:p>
            <a:pPr marL="688975" lvl="2" defTabSz="457200" eaLnBrk="0" hangingPunct="0">
              <a:buClr>
                <a:prstClr val="white"/>
              </a:buClr>
              <a:buSzPct val="95000"/>
              <a:defRPr/>
            </a:pPr>
            <a:r>
              <a:rPr lang="en-US" sz="2700" b="1" dirty="0">
                <a:solidFill>
                  <a:srgbClr val="E57200"/>
                </a:solidFill>
              </a:rPr>
              <a:t>		Teri Manolio</a:t>
            </a:r>
          </a:p>
          <a:p>
            <a:pPr marL="688975" lvl="2" defTabSz="550863" eaLnBrk="0" hangingPunct="0">
              <a:buClr>
                <a:prstClr val="white"/>
              </a:buClr>
              <a:buSzPct val="95000"/>
              <a:defRPr/>
            </a:pPr>
            <a:endParaRPr lang="en-US" sz="1400" b="1" dirty="0">
              <a:solidFill>
                <a:srgbClr val="E57200"/>
              </a:solidFill>
            </a:endParaRPr>
          </a:p>
          <a:p>
            <a:pPr marL="688975" lvl="2" defTabSz="550863" eaLnBrk="0" hangingPunct="0">
              <a:buClr>
                <a:prstClr val="white"/>
              </a:buClr>
              <a:buSzPct val="95000"/>
              <a:defRPr/>
            </a:pPr>
            <a:endParaRPr lang="en-US" sz="1400" b="1" dirty="0">
              <a:solidFill>
                <a:srgbClr val="E57200"/>
              </a:solidFill>
            </a:endParaRPr>
          </a:p>
          <a:p>
            <a:pPr marL="688975" lvl="2" defTabSz="550863" eaLnBrk="0" hangingPunct="0">
              <a:buClr>
                <a:prstClr val="white"/>
              </a:buClr>
              <a:buSzPct val="95000"/>
              <a:defRPr/>
            </a:pPr>
            <a:endParaRPr lang="en-US" sz="1400" b="1" dirty="0">
              <a:solidFill>
                <a:srgbClr val="E57200"/>
              </a:solidFill>
            </a:endParaRPr>
          </a:p>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0DF686-882E-4AF2-826A-00C5D4472C14}"/>
              </a:ext>
            </a:extLst>
          </p:cNvPr>
          <p:cNvPicPr>
            <a:picLocks noChangeAspect="1"/>
          </p:cNvPicPr>
          <p:nvPr/>
        </p:nvPicPr>
        <p:blipFill>
          <a:blip r:embed="rId3"/>
          <a:stretch>
            <a:fillRect/>
          </a:stretch>
        </p:blipFill>
        <p:spPr>
          <a:xfrm>
            <a:off x="629219" y="2194427"/>
            <a:ext cx="6450672" cy="3203343"/>
          </a:xfrm>
          <a:prstGeom prst="rect">
            <a:avLst/>
          </a:prstGeom>
          <a:effectLst>
            <a:glow rad="228600">
              <a:schemeClr val="accent1">
                <a:satMod val="175000"/>
                <a:alpha val="40000"/>
              </a:schemeClr>
            </a:glow>
          </a:effectLst>
        </p:spPr>
      </p:pic>
      <p:pic>
        <p:nvPicPr>
          <p:cNvPr id="6" name="Picture 5">
            <a:extLst>
              <a:ext uri="{FF2B5EF4-FFF2-40B4-BE49-F238E27FC236}">
                <a16:creationId xmlns:a16="http://schemas.microsoft.com/office/drawing/2014/main" id="{07888BDC-1976-634F-8BC5-D830B0FE8773}"/>
              </a:ext>
            </a:extLst>
          </p:cNvPr>
          <p:cNvPicPr>
            <a:picLocks noChangeAspect="1"/>
          </p:cNvPicPr>
          <p:nvPr/>
        </p:nvPicPr>
        <p:blipFill>
          <a:blip r:embed="rId4"/>
          <a:stretch>
            <a:fillRect/>
          </a:stretch>
        </p:blipFill>
        <p:spPr>
          <a:xfrm>
            <a:off x="155007" y="162441"/>
            <a:ext cx="1620274" cy="1036510"/>
          </a:xfrm>
          <a:prstGeom prst="rect">
            <a:avLst/>
          </a:prstGeom>
        </p:spPr>
      </p:pic>
      <p:sp>
        <p:nvSpPr>
          <p:cNvPr id="7" name="Rectangle 6">
            <a:extLst>
              <a:ext uri="{FF2B5EF4-FFF2-40B4-BE49-F238E27FC236}">
                <a16:creationId xmlns:a16="http://schemas.microsoft.com/office/drawing/2014/main" id="{6CC95A1C-CEB7-0C49-9761-6EDBB951CAE9}"/>
              </a:ext>
            </a:extLst>
          </p:cNvPr>
          <p:cNvSpPr/>
          <p:nvPr/>
        </p:nvSpPr>
        <p:spPr>
          <a:xfrm>
            <a:off x="2783186" y="671849"/>
            <a:ext cx="9015663" cy="523220"/>
          </a:xfrm>
          <a:prstGeom prst="rect">
            <a:avLst/>
          </a:prstGeom>
        </p:spPr>
        <p:txBody>
          <a:bodyPr wrap="square" lIns="91440" tIns="45720" rIns="91440" bIns="45720" anchor="t">
            <a:spAutoFit/>
          </a:bodyPr>
          <a:lstStyle/>
          <a:p>
            <a:pPr defTabSz="1219170">
              <a:defRPr/>
            </a:pPr>
            <a:r>
              <a:rPr lang="en-US" sz="2800" b="1" dirty="0" err="1">
                <a:solidFill>
                  <a:srgbClr val="FFFFFF"/>
                </a:solidFill>
                <a:latin typeface="Arial"/>
                <a:ea typeface="Helvetica Neue" charset="0"/>
                <a:cs typeface="Arial"/>
              </a:rPr>
              <a:t>ClinGen</a:t>
            </a:r>
            <a:r>
              <a:rPr lang="en-US" sz="2800" b="1" dirty="0">
                <a:solidFill>
                  <a:srgbClr val="FFFFFF"/>
                </a:solidFill>
                <a:latin typeface="Arial"/>
                <a:ea typeface="Helvetica Neue" charset="0"/>
                <a:cs typeface="Arial"/>
              </a:rPr>
              <a:t> and DECIPHER Host Annual Conference</a:t>
            </a:r>
          </a:p>
        </p:txBody>
      </p:sp>
      <p:sp>
        <p:nvSpPr>
          <p:cNvPr id="8" name="TextBox 7">
            <a:extLst>
              <a:ext uri="{FF2B5EF4-FFF2-40B4-BE49-F238E27FC236}">
                <a16:creationId xmlns:a16="http://schemas.microsoft.com/office/drawing/2014/main" id="{8A7AF633-F80A-45B3-B368-DBED1ED02E9B}"/>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18</a:t>
            </a:r>
          </a:p>
        </p:txBody>
      </p:sp>
      <p:sp>
        <p:nvSpPr>
          <p:cNvPr id="9" name="Title 3">
            <a:extLst>
              <a:ext uri="{FF2B5EF4-FFF2-40B4-BE49-F238E27FC236}">
                <a16:creationId xmlns:a16="http://schemas.microsoft.com/office/drawing/2014/main" id="{6DF03953-9804-458E-8821-D1B2E3651CD7}"/>
              </a:ext>
            </a:extLst>
          </p:cNvPr>
          <p:cNvSpPr txBox="1">
            <a:spLocks/>
          </p:cNvSpPr>
          <p:nvPr/>
        </p:nvSpPr>
        <p:spPr>
          <a:xfrm>
            <a:off x="1775281" y="-64165"/>
            <a:ext cx="10416719" cy="795586"/>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3600" dirty="0">
                <a:solidFill>
                  <a:srgbClr val="5FE0D4"/>
                </a:solidFill>
                <a:cs typeface="Arial"/>
              </a:rPr>
              <a:t> Curating the Clinical Genome (CCG)</a:t>
            </a:r>
          </a:p>
        </p:txBody>
      </p:sp>
      <p:sp>
        <p:nvSpPr>
          <p:cNvPr id="10" name="TextBox 9">
            <a:extLst>
              <a:ext uri="{FF2B5EF4-FFF2-40B4-BE49-F238E27FC236}">
                <a16:creationId xmlns:a16="http://schemas.microsoft.com/office/drawing/2014/main" id="{78394D58-5D04-4E89-8423-4C6214CDA819}"/>
              </a:ext>
            </a:extLst>
          </p:cNvPr>
          <p:cNvSpPr txBox="1"/>
          <p:nvPr/>
        </p:nvSpPr>
        <p:spPr>
          <a:xfrm>
            <a:off x="7291018" y="2258449"/>
            <a:ext cx="4647610" cy="2893100"/>
          </a:xfrm>
          <a:prstGeom prst="rect">
            <a:avLst/>
          </a:prstGeom>
          <a:noFill/>
        </p:spPr>
        <p:txBody>
          <a:bodyPr wrap="square" rtlCol="0">
            <a:spAutoFit/>
          </a:bodyPr>
          <a:lstStyle/>
          <a:p>
            <a:r>
              <a:rPr lang="en-US" sz="2800" b="1" i="0" kern="1200" baseline="0" dirty="0">
                <a:effectLst/>
                <a:ea typeface="Helvetica Neue" charset="0"/>
                <a:cs typeface="Helvetica Neue" charset="0"/>
              </a:rPr>
              <a:t>Topics included:</a:t>
            </a:r>
          </a:p>
          <a:p>
            <a:pPr marL="457200" lvl="1" indent="-219075">
              <a:buClr>
                <a:schemeClr val="tx1"/>
              </a:buClr>
              <a:buFont typeface="Wingdings" panose="05000000000000000000" pitchFamily="2" charset="2"/>
              <a:buChar char="§"/>
              <a:tabLst>
                <a:tab pos="738188" algn="l"/>
              </a:tabLst>
            </a:pPr>
            <a:r>
              <a:rPr lang="en-US" sz="2200" b="1" dirty="0">
                <a:solidFill>
                  <a:schemeClr val="bg2">
                    <a:lumMod val="40000"/>
                    <a:lumOff val="60000"/>
                  </a:schemeClr>
                </a:solidFill>
                <a:cs typeface="Arial" pitchFamily="34" charset="0"/>
              </a:rPr>
              <a:t>Polygenic risk scores across 	populations</a:t>
            </a:r>
          </a:p>
          <a:p>
            <a:pPr marL="457200" lvl="1" indent="-219075">
              <a:buClr>
                <a:schemeClr val="tx1"/>
              </a:buClr>
              <a:buFont typeface="Wingdings" panose="05000000000000000000" pitchFamily="2" charset="2"/>
              <a:buChar char="§"/>
              <a:tabLst>
                <a:tab pos="738188" algn="l"/>
              </a:tabLst>
            </a:pPr>
            <a:r>
              <a:rPr lang="en-US" sz="2200" b="1" dirty="0">
                <a:solidFill>
                  <a:schemeClr val="bg2">
                    <a:lumMod val="40000"/>
                    <a:lumOff val="60000"/>
                  </a:schemeClr>
                </a:solidFill>
                <a:cs typeface="Arial" pitchFamily="34" charset="0"/>
              </a:rPr>
              <a:t>Estimating penetrance</a:t>
            </a:r>
          </a:p>
          <a:p>
            <a:pPr marL="457200" lvl="1" indent="-219075">
              <a:buClr>
                <a:schemeClr val="tx1"/>
              </a:buClr>
              <a:buFont typeface="Wingdings" panose="05000000000000000000" pitchFamily="2" charset="2"/>
              <a:buChar char="§"/>
              <a:tabLst>
                <a:tab pos="738188" algn="l"/>
              </a:tabLst>
            </a:pPr>
            <a:r>
              <a:rPr lang="en-US" sz="2200" b="1" dirty="0">
                <a:solidFill>
                  <a:schemeClr val="bg2">
                    <a:lumMod val="40000"/>
                    <a:lumOff val="60000"/>
                  </a:schemeClr>
                </a:solidFill>
                <a:cs typeface="Arial" pitchFamily="34" charset="0"/>
              </a:rPr>
              <a:t>Non-invasive prenatal testing</a:t>
            </a:r>
          </a:p>
          <a:p>
            <a:pPr marL="457200" lvl="1" indent="-219075">
              <a:buClr>
                <a:schemeClr val="tx1"/>
              </a:buClr>
              <a:buFont typeface="Wingdings" panose="05000000000000000000" pitchFamily="2" charset="2"/>
              <a:buChar char="§"/>
              <a:tabLst>
                <a:tab pos="738188" algn="l"/>
              </a:tabLst>
            </a:pPr>
            <a:r>
              <a:rPr lang="en-US" sz="2200" b="1" dirty="0">
                <a:solidFill>
                  <a:schemeClr val="bg2">
                    <a:lumMod val="40000"/>
                    <a:lumOff val="60000"/>
                  </a:schemeClr>
                </a:solidFill>
                <a:cs typeface="Arial" pitchFamily="34" charset="0"/>
              </a:rPr>
              <a:t>Precision oncology</a:t>
            </a:r>
          </a:p>
          <a:p>
            <a:pPr marL="457200" lvl="1" indent="-219075">
              <a:buClr>
                <a:schemeClr val="tx1"/>
              </a:buClr>
              <a:buFont typeface="Wingdings" panose="05000000000000000000" pitchFamily="2" charset="2"/>
              <a:buChar char="§"/>
              <a:tabLst>
                <a:tab pos="738188" algn="l"/>
              </a:tabLst>
            </a:pPr>
            <a:r>
              <a:rPr lang="en-US" sz="2200" b="1" dirty="0">
                <a:solidFill>
                  <a:schemeClr val="bg2">
                    <a:lumMod val="40000"/>
                    <a:lumOff val="60000"/>
                  </a:schemeClr>
                </a:solidFill>
                <a:cs typeface="Arial" pitchFamily="34" charset="0"/>
              </a:rPr>
              <a:t>Sharing data and associated 	clinical phenotypes </a:t>
            </a:r>
          </a:p>
        </p:txBody>
      </p:sp>
    </p:spTree>
    <p:extLst>
      <p:ext uri="{BB962C8B-B14F-4D97-AF65-F5344CB8AC3E}">
        <p14:creationId xmlns:p14="http://schemas.microsoft.com/office/powerpoint/2010/main" val="36423882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798982" y="47674"/>
            <a:ext cx="10423477" cy="1069860"/>
          </a:xfrm>
        </p:spPr>
        <p:txBody>
          <a:bodyPr>
            <a:noAutofit/>
          </a:bodyPr>
          <a:lstStyle/>
          <a:p>
            <a:pPr algn="ctr">
              <a:defRPr/>
            </a:pPr>
            <a:r>
              <a:rPr lang="en-US" sz="3600" dirty="0">
                <a:solidFill>
                  <a:srgbClr val="5FE0D4"/>
                </a:solidFill>
                <a:latin typeface="Arial" charset="0"/>
                <a:cs typeface="Arial" charset="0"/>
              </a:rPr>
              <a:t>Clinical Sequencing Evidence-Generating</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 Research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1" y="4118276"/>
            <a:ext cx="11839073" cy="3970318"/>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Phillips et al.: affordability and value are key to precision medicine 	implementation</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Biesecker et al.: definition of “usual care” in genetic counseling </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ACMG 2021: challenges and strategies for reporting findings in 	young patients</a:t>
            </a:r>
          </a:p>
          <a:p>
            <a:pPr marL="387350" lvl="2" indent="-228600" defTabSz="627063" eaLnBrk="0" hangingPunct="0">
              <a:spcBef>
                <a:spcPts val="1800"/>
              </a:spcBef>
              <a:buClr>
                <a:schemeClr val="tx1"/>
              </a:buClr>
              <a:buSzPct val="95000"/>
              <a:buFont typeface="Wingdings" pitchFamily="2" charset="2"/>
              <a:buChar char=""/>
              <a:defRPr/>
            </a:pPr>
            <a:endParaRPr lang="en-US"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p:txBody>
      </p:sp>
      <p:pic>
        <p:nvPicPr>
          <p:cNvPr id="7" name="Graphic 6">
            <a:extLst>
              <a:ext uri="{FF2B5EF4-FFF2-40B4-BE49-F238E27FC236}">
                <a16:creationId xmlns:a16="http://schemas.microsoft.com/office/drawing/2014/main" id="{57F069FE-B6C3-41B4-A402-C69C121DA0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580" y="106443"/>
            <a:ext cx="1678403" cy="88975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70A406B4-21E3-4BC2-8FCE-CC0AB7812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422" y="1148487"/>
            <a:ext cx="4120606" cy="2916729"/>
          </a:xfrm>
          <a:prstGeom prst="rect">
            <a:avLst/>
          </a:prstGeom>
        </p:spPr>
      </p:pic>
      <p:pic>
        <p:nvPicPr>
          <p:cNvPr id="11" name="Picture 10">
            <a:extLst>
              <a:ext uri="{FF2B5EF4-FFF2-40B4-BE49-F238E27FC236}">
                <a16:creationId xmlns:a16="http://schemas.microsoft.com/office/drawing/2014/main" id="{10C5E3E7-9EEB-408B-B0C8-F6EF851BB7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516" y="1148488"/>
            <a:ext cx="3575263" cy="2911561"/>
          </a:xfrm>
          <a:prstGeom prst="rect">
            <a:avLst/>
          </a:prstGeom>
        </p:spPr>
      </p:pic>
      <p:sp>
        <p:nvSpPr>
          <p:cNvPr id="13" name="TextBox 12">
            <a:extLst>
              <a:ext uri="{FF2B5EF4-FFF2-40B4-BE49-F238E27FC236}">
                <a16:creationId xmlns:a16="http://schemas.microsoft.com/office/drawing/2014/main" id="{E61D0204-5E6D-4B8A-8A08-EBAA23CA93B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19</a:t>
            </a:r>
          </a:p>
        </p:txBody>
      </p:sp>
    </p:spTree>
    <p:extLst>
      <p:ext uri="{BB962C8B-B14F-4D97-AF65-F5344CB8AC3E}">
        <p14:creationId xmlns:p14="http://schemas.microsoft.com/office/powerpoint/2010/main" val="2341357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E6EF4CF-B401-8F46-A655-259867F07DF7}"/>
              </a:ext>
            </a:extLst>
          </p:cNvPr>
          <p:cNvSpPr txBox="1">
            <a:spLocks/>
          </p:cNvSpPr>
          <p:nvPr/>
        </p:nvSpPr>
        <p:spPr>
          <a:xfrm>
            <a:off x="984324" y="6647"/>
            <a:ext cx="10223351"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Implementing Genomics in Practice (IGNITE)</a:t>
            </a:r>
          </a:p>
        </p:txBody>
      </p:sp>
      <p:sp>
        <p:nvSpPr>
          <p:cNvPr id="9" name="TextBox 8">
            <a:extLst>
              <a:ext uri="{FF2B5EF4-FFF2-40B4-BE49-F238E27FC236}">
                <a16:creationId xmlns:a16="http://schemas.microsoft.com/office/drawing/2014/main" id="{2D256A52-15DD-4274-BA6C-AA6B7FFEC0A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20</a:t>
            </a:r>
          </a:p>
        </p:txBody>
      </p:sp>
      <p:pic>
        <p:nvPicPr>
          <p:cNvPr id="3" name="Picture 2" descr="Logo&#10;&#10;Description automatically generated">
            <a:extLst>
              <a:ext uri="{FF2B5EF4-FFF2-40B4-BE49-F238E27FC236}">
                <a16:creationId xmlns:a16="http://schemas.microsoft.com/office/drawing/2014/main" id="{6B1449C5-9DF2-0E44-AC3B-4A12BA4FF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777" y="2629338"/>
            <a:ext cx="2319681" cy="1599324"/>
          </a:xfrm>
          <a:prstGeom prst="rect">
            <a:avLst/>
          </a:prstGeom>
          <a:solidFill>
            <a:schemeClr val="accent1"/>
          </a:solidFill>
          <a:effectLst>
            <a:glow rad="139700">
              <a:schemeClr val="accent3">
                <a:satMod val="175000"/>
                <a:alpha val="40000"/>
              </a:schemeClr>
            </a:glow>
            <a:outerShdw blurRad="50800" dist="38100" dir="2700000" algn="tl" rotWithShape="0">
              <a:schemeClr val="tx1">
                <a:alpha val="40000"/>
              </a:schemeClr>
            </a:outerShdw>
          </a:effectLst>
        </p:spPr>
      </p:pic>
      <p:pic>
        <p:nvPicPr>
          <p:cNvPr id="6" name="Picture 5" descr="Graphical user interface, text, application, letter&#10;&#10;Description automatically generated">
            <a:extLst>
              <a:ext uri="{FF2B5EF4-FFF2-40B4-BE49-F238E27FC236}">
                <a16:creationId xmlns:a16="http://schemas.microsoft.com/office/drawing/2014/main" id="{46BD8B29-0565-BC4C-BD91-DD6D9F73A6BE}"/>
              </a:ext>
            </a:extLst>
          </p:cNvPr>
          <p:cNvPicPr>
            <a:picLocks noChangeAspect="1"/>
          </p:cNvPicPr>
          <p:nvPr/>
        </p:nvPicPr>
        <p:blipFill rotWithShape="1">
          <a:blip r:embed="rId4">
            <a:extLst>
              <a:ext uri="{28A0092B-C50C-407E-A947-70E740481C1C}">
                <a14:useLocalDpi xmlns:a14="http://schemas.microsoft.com/office/drawing/2010/main" val="0"/>
              </a:ext>
            </a:extLst>
          </a:blip>
          <a:srcRect t="6855" b="37316"/>
          <a:stretch/>
        </p:blipFill>
        <p:spPr>
          <a:xfrm>
            <a:off x="1457196" y="4460836"/>
            <a:ext cx="6722395" cy="2175586"/>
          </a:xfrm>
          <a:prstGeom prst="rect">
            <a:avLst/>
          </a:prstGeom>
          <a:effectLst>
            <a:glow rad="139700">
              <a:schemeClr val="accent3">
                <a:satMod val="175000"/>
                <a:alpha val="40000"/>
              </a:schemeClr>
            </a:glow>
          </a:effectLst>
        </p:spPr>
      </p:pic>
      <p:pic>
        <p:nvPicPr>
          <p:cNvPr id="13" name="Picture 12" descr="A picture containing text&#10;&#10;Description automatically generated">
            <a:extLst>
              <a:ext uri="{FF2B5EF4-FFF2-40B4-BE49-F238E27FC236}">
                <a16:creationId xmlns:a16="http://schemas.microsoft.com/office/drawing/2014/main" id="{FD2891FB-525F-A844-AD56-F800ADFC36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896" y="1015318"/>
            <a:ext cx="3713893" cy="1001755"/>
          </a:xfrm>
          <a:prstGeom prst="rect">
            <a:avLst/>
          </a:prstGeom>
          <a:effectLst>
            <a:glow rad="139700">
              <a:schemeClr val="accent3">
                <a:satMod val="175000"/>
                <a:alpha val="40000"/>
              </a:schemeClr>
            </a:glow>
          </a:effectLst>
        </p:spPr>
      </p:pic>
      <p:sp>
        <p:nvSpPr>
          <p:cNvPr id="20" name="Rectangle 19">
            <a:extLst>
              <a:ext uri="{FF2B5EF4-FFF2-40B4-BE49-F238E27FC236}">
                <a16:creationId xmlns:a16="http://schemas.microsoft.com/office/drawing/2014/main" id="{0F311DEA-6AFA-584F-AE3E-E027D3C58BE7}"/>
              </a:ext>
            </a:extLst>
          </p:cNvPr>
          <p:cNvSpPr/>
          <p:nvPr/>
        </p:nvSpPr>
        <p:spPr>
          <a:xfrm>
            <a:off x="-112294" y="879056"/>
            <a:ext cx="8291886" cy="3308598"/>
          </a:xfrm>
          <a:prstGeom prst="rect">
            <a:avLst/>
          </a:prstGeom>
        </p:spPr>
        <p:txBody>
          <a:bodyPr wrap="square">
            <a:spAutoFit/>
          </a:bodyPr>
          <a:lstStyle/>
          <a:p>
            <a:pPr marL="158750" lvl="2" defTabSz="627063" eaLnBrk="0" hangingPunct="0">
              <a:spcBef>
                <a:spcPts val="1800"/>
              </a:spcBef>
              <a:buClr>
                <a:srgbClr val="FFFFFF"/>
              </a:buClr>
              <a:buSzPct val="95000"/>
              <a:defRPr/>
            </a:pPr>
            <a:r>
              <a:rPr lang="en-US" b="1" dirty="0">
                <a:latin typeface="Arial" charset="0"/>
              </a:rPr>
              <a:t>GUARDD-US assesses knowledge of </a:t>
            </a:r>
            <a:r>
              <a:rPr lang="en-US" b="1" i="1" dirty="0">
                <a:latin typeface="Arial" charset="0"/>
              </a:rPr>
              <a:t>APOL1</a:t>
            </a:r>
            <a:r>
              <a:rPr lang="en-US" b="1" dirty="0">
                <a:latin typeface="Arial" charset="0"/>
              </a:rPr>
              <a:t> variants 	on blood pressure management</a:t>
            </a:r>
            <a:endParaRPr lang="en-US" b="1" strike="sngStrike" dirty="0">
              <a:latin typeface="Arial" charset="0"/>
            </a:endParaRPr>
          </a:p>
          <a:p>
            <a:pPr marL="996934" lvl="3" indent="-228600" defTabSz="627063" eaLnBrk="0" hangingPunct="0">
              <a:spcBef>
                <a:spcPts val="1800"/>
              </a:spcBef>
              <a:buClr>
                <a:srgbClr val="FFFFFF"/>
              </a:buClr>
              <a:buSzPct val="95000"/>
              <a:buFont typeface="Wingdings" pitchFamily="2" charset="2"/>
              <a:buChar char=""/>
              <a:defRPr/>
            </a:pPr>
            <a:r>
              <a:rPr lang="en-US" b="1" dirty="0">
                <a:solidFill>
                  <a:schemeClr val="bg2">
                    <a:lumMod val="40000"/>
                    <a:lumOff val="60000"/>
                  </a:schemeClr>
                </a:solidFill>
                <a:cs typeface="Arial" pitchFamily="34" charset="0"/>
              </a:rPr>
              <a:t>Over 1,850 of 5,435 participants enrolled</a:t>
            </a:r>
          </a:p>
          <a:p>
            <a:pPr marL="158750" marR="0" lvl="2" algn="l" defTabSz="627063" rtl="0" eaLnBrk="0" fontAlgn="auto" latinLnBrk="0" hangingPunct="0">
              <a:lnSpc>
                <a:spcPct val="100000"/>
              </a:lnSpc>
              <a:spcBef>
                <a:spcPts val="1800"/>
              </a:spcBef>
              <a:spcAft>
                <a:spcPts val="0"/>
              </a:spcAft>
              <a:buClr>
                <a:srgbClr val="FFFFFF"/>
              </a:buClr>
              <a:buSzPct val="95000"/>
              <a:tabLst/>
              <a:defRPr/>
            </a:pPr>
            <a:endParaRPr kumimoji="0" lang="en-US" sz="100" b="1" i="0" u="none" strike="noStrike" kern="1200" cap="none" spc="0" normalizeH="0" baseline="0" noProof="0" dirty="0">
              <a:ln>
                <a:noFill/>
              </a:ln>
              <a:effectLst/>
              <a:uLnTx/>
              <a:uFillTx/>
              <a:latin typeface="Arial" charset="0"/>
              <a:ea typeface="+mn-ea"/>
              <a:cs typeface="+mn-cs"/>
            </a:endParaRPr>
          </a:p>
          <a:p>
            <a:pPr marL="158750" marR="0" lvl="2" algn="l" defTabSz="627063" rtl="0" eaLnBrk="0" fontAlgn="auto" latinLnBrk="0" hangingPunct="0">
              <a:lnSpc>
                <a:spcPct val="100000"/>
              </a:lnSpc>
              <a:spcBef>
                <a:spcPts val="1800"/>
              </a:spcBef>
              <a:spcAft>
                <a:spcPts val="0"/>
              </a:spcAft>
              <a:buClr>
                <a:srgbClr val="FFFFFF"/>
              </a:buClr>
              <a:buSzPct val="95000"/>
              <a:tabLst/>
              <a:defRPr/>
            </a:pPr>
            <a:r>
              <a:rPr kumimoji="0" lang="en-US" b="1" i="0" u="none" strike="noStrike" kern="1200" cap="none" spc="0" normalizeH="0" baseline="0" noProof="0" dirty="0">
                <a:ln>
                  <a:noFill/>
                </a:ln>
                <a:effectLst/>
                <a:uLnTx/>
                <a:uFillTx/>
                <a:latin typeface="Arial" charset="0"/>
                <a:ea typeface="+mn-ea"/>
                <a:cs typeface="+mn-cs"/>
              </a:rPr>
              <a:t>ADOPT</a:t>
            </a:r>
            <a:r>
              <a:rPr kumimoji="0" lang="en-US" b="1" i="0" u="none" strike="noStrike" kern="1200" cap="none" spc="0" normalizeH="0" noProof="0" dirty="0">
                <a:ln>
                  <a:noFill/>
                </a:ln>
                <a:effectLst/>
                <a:uLnTx/>
                <a:uFillTx/>
                <a:latin typeface="Arial" charset="0"/>
                <a:ea typeface="+mn-ea"/>
                <a:cs typeface="+mn-cs"/>
              </a:rPr>
              <a:t> PGx </a:t>
            </a:r>
            <a:r>
              <a:rPr kumimoji="0" lang="en-US" b="1" i="0" u="none" kern="1200" cap="none" spc="0" normalizeH="0" noProof="0" dirty="0">
                <a:ln>
                  <a:noFill/>
                </a:ln>
                <a:effectLst/>
                <a:uLnTx/>
                <a:uFillTx/>
                <a:latin typeface="Arial" charset="0"/>
                <a:ea typeface="+mn-ea"/>
                <a:cs typeface="+mn-cs"/>
              </a:rPr>
              <a:t>investigates genotype-guided therapy on 	</a:t>
            </a:r>
            <a:r>
              <a:rPr lang="en-US" b="1" dirty="0">
                <a:latin typeface="Arial" charset="0"/>
              </a:rPr>
              <a:t>a</a:t>
            </a:r>
            <a:r>
              <a:rPr kumimoji="0" lang="en-US" b="1" i="0" u="none" strike="noStrike" kern="1200" cap="none" spc="0" normalizeH="0" noProof="0" dirty="0">
                <a:ln>
                  <a:noFill/>
                </a:ln>
                <a:effectLst/>
                <a:uLnTx/>
                <a:uFillTx/>
                <a:latin typeface="Arial" charset="0"/>
                <a:ea typeface="+mn-ea"/>
                <a:cs typeface="+mn-cs"/>
              </a:rPr>
              <a:t>cute </a:t>
            </a:r>
            <a:r>
              <a:rPr lang="en-US" b="1" dirty="0">
                <a:latin typeface="Arial" charset="0"/>
              </a:rPr>
              <a:t>p</a:t>
            </a:r>
            <a:r>
              <a:rPr kumimoji="0" lang="en-US" b="1" i="0" u="none" strike="noStrike" kern="1200" cap="none" spc="0" normalizeH="0" noProof="0" dirty="0" err="1">
                <a:ln>
                  <a:noFill/>
                </a:ln>
                <a:effectLst/>
                <a:uLnTx/>
                <a:uFillTx/>
                <a:latin typeface="Arial" charset="0"/>
                <a:ea typeface="+mn-ea"/>
                <a:cs typeface="+mn-cs"/>
              </a:rPr>
              <a:t>ain</a:t>
            </a:r>
            <a:r>
              <a:rPr kumimoji="0" lang="en-US" b="1" i="0" u="none" strike="noStrike" kern="1200" cap="none" spc="0" normalizeH="0" noProof="0" dirty="0">
                <a:ln>
                  <a:noFill/>
                </a:ln>
                <a:effectLst/>
                <a:uLnTx/>
                <a:uFillTx/>
                <a:latin typeface="Arial" charset="0"/>
                <a:ea typeface="+mn-ea"/>
                <a:cs typeface="+mn-cs"/>
              </a:rPr>
              <a:t>, chroni</a:t>
            </a:r>
            <a:r>
              <a:rPr lang="en-US" b="1" noProof="0" dirty="0">
                <a:latin typeface="Arial" charset="0"/>
              </a:rPr>
              <a:t>c</a:t>
            </a:r>
            <a:r>
              <a:rPr lang="en-US" b="1" dirty="0">
                <a:latin typeface="Arial" charset="0"/>
              </a:rPr>
              <a:t> pain, and depression</a:t>
            </a:r>
          </a:p>
          <a:p>
            <a:pPr marL="996934" lvl="3" indent="-228600" defTabSz="627063" eaLnBrk="0" hangingPunct="0">
              <a:spcBef>
                <a:spcPts val="1800"/>
              </a:spcBef>
              <a:buClr>
                <a:srgbClr val="FFFFFF"/>
              </a:buClr>
              <a:buSzPct val="95000"/>
              <a:buFont typeface="Wingdings" pitchFamily="2" charset="2"/>
              <a:buChar char=""/>
              <a:defRPr/>
            </a:pPr>
            <a:r>
              <a:rPr lang="en-US" b="1" dirty="0">
                <a:solidFill>
                  <a:schemeClr val="bg2">
                    <a:lumMod val="40000"/>
                    <a:lumOff val="60000"/>
                  </a:schemeClr>
                </a:solidFill>
                <a:cs typeface="Arial" pitchFamily="34" charset="0"/>
              </a:rPr>
              <a:t>Over 50 of 4,500 participants enrolled</a:t>
            </a:r>
          </a:p>
        </p:txBody>
      </p:sp>
    </p:spTree>
    <p:extLst>
      <p:ext uri="{BB962C8B-B14F-4D97-AF65-F5344CB8AC3E}">
        <p14:creationId xmlns:p14="http://schemas.microsoft.com/office/powerpoint/2010/main" val="609406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342900" y="4786928"/>
            <a:ext cx="11506200" cy="1975627"/>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Incorporated as not-for-profit “GA4GH, Inc.”</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U24 Community Resource (NHGRI, NCI, NHLBI, All of Us, ODSS)</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NIH Cloud Commons adopting GA4GH standards</a:t>
            </a:r>
          </a:p>
          <a:p>
            <a:endParaRPr lang="en-US" sz="2800" dirty="0"/>
          </a:p>
          <a:p>
            <a:pPr lvl="1"/>
            <a:endParaRPr lang="en-US" sz="2800" dirty="0"/>
          </a:p>
          <a:p>
            <a:endParaRPr lang="en-US" sz="2800" dirty="0"/>
          </a:p>
          <a:p>
            <a:endParaRPr lang="en-US" sz="2800" dirty="0"/>
          </a:p>
          <a:p>
            <a:pPr marL="609585" lvl="1" indent="0">
              <a:buFont typeface="Arial"/>
              <a:buNone/>
            </a:pPr>
            <a:endParaRPr lang="en-US" sz="2800" dirty="0"/>
          </a:p>
        </p:txBody>
      </p:sp>
      <p:sp>
        <p:nvSpPr>
          <p:cNvPr id="2" name="Rectangle 1">
            <a:extLst>
              <a:ext uri="{FF2B5EF4-FFF2-40B4-BE49-F238E27FC236}">
                <a16:creationId xmlns:a16="http://schemas.microsoft.com/office/drawing/2014/main" id="{BE8B9FA7-E65D-4A00-A529-081D35D2EB74}"/>
              </a:ext>
            </a:extLst>
          </p:cNvPr>
          <p:cNvSpPr/>
          <p:nvPr/>
        </p:nvSpPr>
        <p:spPr>
          <a:xfrm>
            <a:off x="0" y="-15411"/>
            <a:ext cx="12192000" cy="646331"/>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Genomics in Healthcare: GA4GH in 2025</a:t>
            </a:r>
            <a:endParaRPr lang="en-US" sz="3600" b="1" dirty="0">
              <a:solidFill>
                <a:prstClr val="white"/>
              </a:solidFill>
              <a:latin typeface="Arial" charset="0"/>
            </a:endParaRPr>
          </a:p>
        </p:txBody>
      </p:sp>
      <p:pic>
        <p:nvPicPr>
          <p:cNvPr id="1026" name="Picture 2">
            <a:extLst>
              <a:ext uri="{FF2B5EF4-FFF2-40B4-BE49-F238E27FC236}">
                <a16:creationId xmlns:a16="http://schemas.microsoft.com/office/drawing/2014/main" id="{C49BDF47-1044-674A-BC2B-0BF778CB8A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328" y="952906"/>
            <a:ext cx="6246576" cy="351370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5A4AA0-6976-4BD5-BDB1-D6B72F83E35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21</a:t>
            </a:r>
          </a:p>
        </p:txBody>
      </p:sp>
    </p:spTree>
    <p:extLst>
      <p:ext uri="{BB962C8B-B14F-4D97-AF65-F5344CB8AC3E}">
        <p14:creationId xmlns:p14="http://schemas.microsoft.com/office/powerpoint/2010/main" val="19301149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362181" y="1598993"/>
            <a:ext cx="11636273" cy="1366050"/>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defTabSz="223838">
              <a:spcBef>
                <a:spcPts val="1500"/>
              </a:spcBef>
              <a:buNone/>
            </a:pPr>
            <a:r>
              <a:rPr lang="en-US" sz="2800" b="1" dirty="0"/>
              <a:t>To develop a research strategy for using genomic-based clinical 	informatics tools and resources to improve the detection, 	treatment, and reporting of genetic disorders in clinical settings</a:t>
            </a:r>
          </a:p>
        </p:txBody>
      </p:sp>
      <p:sp>
        <p:nvSpPr>
          <p:cNvPr id="2" name="Rectangle 1">
            <a:extLst>
              <a:ext uri="{FF2B5EF4-FFF2-40B4-BE49-F238E27FC236}">
                <a16:creationId xmlns:a16="http://schemas.microsoft.com/office/drawing/2014/main" id="{BE8B9FA7-E65D-4A00-A529-081D35D2EB74}"/>
              </a:ext>
            </a:extLst>
          </p:cNvPr>
          <p:cNvSpPr/>
          <p:nvPr/>
        </p:nvSpPr>
        <p:spPr>
          <a:xfrm>
            <a:off x="-38020" y="-25969"/>
            <a:ext cx="12192000" cy="646331"/>
          </a:xfrm>
          <a:prstGeom prst="rect">
            <a:avLst/>
          </a:prstGeom>
        </p:spPr>
        <p:txBody>
          <a:bodyPr wrap="square">
            <a:spAutoFit/>
          </a:bodyPr>
          <a:lstStyle/>
          <a:p>
            <a:pPr marL="158750" lvl="2" algn="ctr" defTabSz="627063" eaLnBrk="0" hangingPunct="0">
              <a:buClr>
                <a:schemeClr val="tx1"/>
              </a:buClr>
              <a:buSzPct val="95000"/>
              <a:defRPr/>
            </a:pPr>
            <a:r>
              <a:rPr lang="en-US" sz="3600" b="1" dirty="0">
                <a:solidFill>
                  <a:srgbClr val="5FE0D4"/>
                </a:solidFill>
                <a:latin typeface="Arial" charset="0"/>
                <a:cs typeface="Arial" charset="0"/>
              </a:rPr>
              <a:t>Genomic Medicine Meeting XIII</a:t>
            </a:r>
          </a:p>
        </p:txBody>
      </p:sp>
      <p:pic>
        <p:nvPicPr>
          <p:cNvPr id="12" name="Picture 11">
            <a:extLst>
              <a:ext uri="{FF2B5EF4-FFF2-40B4-BE49-F238E27FC236}">
                <a16:creationId xmlns:a16="http://schemas.microsoft.com/office/drawing/2014/main" id="{5D89A153-53DB-C644-AC85-39F0990AC2F7}"/>
              </a:ext>
            </a:extLst>
          </p:cNvPr>
          <p:cNvPicPr>
            <a:picLocks noChangeAspect="1"/>
          </p:cNvPicPr>
          <p:nvPr/>
        </p:nvPicPr>
        <p:blipFill>
          <a:blip r:embed="rId3"/>
          <a:stretch>
            <a:fillRect/>
          </a:stretch>
        </p:blipFill>
        <p:spPr>
          <a:xfrm>
            <a:off x="9201075" y="3429000"/>
            <a:ext cx="2357845" cy="2749912"/>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2207C92E-7B57-47E8-A723-193F8ECEDE3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22</a:t>
            </a:r>
          </a:p>
        </p:txBody>
      </p:sp>
      <p:sp>
        <p:nvSpPr>
          <p:cNvPr id="7" name="Rectangle 6">
            <a:extLst>
              <a:ext uri="{FF2B5EF4-FFF2-40B4-BE49-F238E27FC236}">
                <a16:creationId xmlns:a16="http://schemas.microsoft.com/office/drawing/2014/main" id="{1BF551F9-124F-4ABB-A64A-84A750BA8E73}"/>
              </a:ext>
            </a:extLst>
          </p:cNvPr>
          <p:cNvSpPr/>
          <p:nvPr/>
        </p:nvSpPr>
        <p:spPr>
          <a:xfrm>
            <a:off x="15400" y="664602"/>
            <a:ext cx="12176600" cy="523220"/>
          </a:xfrm>
          <a:prstGeom prst="rect">
            <a:avLst/>
          </a:prstGeom>
        </p:spPr>
        <p:txBody>
          <a:bodyPr wrap="square">
            <a:spAutoFit/>
          </a:bodyPr>
          <a:lstStyle/>
          <a:p>
            <a:pPr marL="158750" lvl="2" algn="ctr" defTabSz="627063" eaLnBrk="0" hangingPunct="0">
              <a:buClr>
                <a:schemeClr val="tx1"/>
              </a:buClr>
              <a:buSzPct val="95000"/>
              <a:defRPr/>
            </a:pPr>
            <a:r>
              <a:rPr lang="en-US" sz="2800" b="1" dirty="0">
                <a:solidFill>
                  <a:srgbClr val="FFFFFF"/>
                </a:solidFill>
                <a:latin typeface="Arial" charset="0"/>
                <a:cs typeface="Arial" charset="0"/>
              </a:rPr>
              <a:t>Developing a Clinical Genomic Informatics Research Agenda</a:t>
            </a:r>
          </a:p>
        </p:txBody>
      </p:sp>
      <p:sp>
        <p:nvSpPr>
          <p:cNvPr id="8" name="Content Placeholder 1">
            <a:extLst>
              <a:ext uri="{FF2B5EF4-FFF2-40B4-BE49-F238E27FC236}">
                <a16:creationId xmlns:a16="http://schemas.microsoft.com/office/drawing/2014/main" id="{85AA0E6C-1E4F-4D71-90F5-5B03628C6CEE}"/>
              </a:ext>
            </a:extLst>
          </p:cNvPr>
          <p:cNvSpPr txBox="1">
            <a:spLocks/>
          </p:cNvSpPr>
          <p:nvPr/>
        </p:nvSpPr>
        <p:spPr>
          <a:xfrm>
            <a:off x="362181" y="3251479"/>
            <a:ext cx="8926958" cy="3366552"/>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a:spcBef>
                <a:spcPts val="1500"/>
              </a:spcBef>
              <a:buNone/>
            </a:pPr>
            <a:r>
              <a:rPr lang="en-US" sz="2800" b="1" dirty="0"/>
              <a:t>Key recommendations included: </a:t>
            </a:r>
          </a:p>
          <a:p>
            <a:pPr marL="303213" indent="-188913" defTabSz="512763">
              <a:spcBef>
                <a:spcPts val="1500"/>
              </a:spcBef>
              <a:buClr>
                <a:schemeClr val="accent1"/>
              </a:buClr>
              <a:buFont typeface="Wingdings" pitchFamily="2" charset="2"/>
              <a:buChar char="§"/>
            </a:pPr>
            <a:r>
              <a:rPr lang="en-US" sz="2400" b="1" dirty="0">
                <a:solidFill>
                  <a:schemeClr val="bg2">
                    <a:lumMod val="40000"/>
                    <a:lumOff val="60000"/>
                  </a:schemeClr>
                </a:solidFill>
                <a:cs typeface="Arial" pitchFamily="34" charset="0"/>
              </a:rPr>
              <a:t>Incorporate an implementation component within the 	overall clinical informatics research framework</a:t>
            </a:r>
          </a:p>
          <a:p>
            <a:pPr marL="303213" indent="-188913" defTabSz="512763">
              <a:spcBef>
                <a:spcPts val="1500"/>
              </a:spcBef>
              <a:buClr>
                <a:schemeClr val="accent1"/>
              </a:buClr>
              <a:buFont typeface="Wingdings" pitchFamily="2" charset="2"/>
              <a:buChar char="§"/>
            </a:pPr>
            <a:r>
              <a:rPr lang="en-US" sz="2400" b="1" dirty="0">
                <a:solidFill>
                  <a:schemeClr val="bg2">
                    <a:lumMod val="40000"/>
                    <a:lumOff val="60000"/>
                  </a:schemeClr>
                </a:solidFill>
                <a:cs typeface="Arial" pitchFamily="34" charset="0"/>
              </a:rPr>
              <a:t>Advance research to better understand the interface 	between human cognition and information technology </a:t>
            </a:r>
          </a:p>
          <a:p>
            <a:pPr marL="303213" indent="-188913" defTabSz="512763">
              <a:spcBef>
                <a:spcPts val="1500"/>
              </a:spcBef>
              <a:buClr>
                <a:schemeClr val="accent1"/>
              </a:buClr>
              <a:buFont typeface="Wingdings" pitchFamily="2" charset="2"/>
              <a:buChar char="§"/>
            </a:pPr>
            <a:r>
              <a:rPr lang="en-US" sz="2400" b="1" dirty="0">
                <a:solidFill>
                  <a:schemeClr val="bg2">
                    <a:lumMod val="40000"/>
                    <a:lumOff val="60000"/>
                  </a:schemeClr>
                </a:solidFill>
                <a:cs typeface="Arial" pitchFamily="34" charset="0"/>
              </a:rPr>
              <a:t>Develop methods to identify and mitigate inherent and 	pervasive biases</a:t>
            </a:r>
          </a:p>
          <a:p>
            <a:pPr marL="0" indent="0">
              <a:spcBef>
                <a:spcPts val="1500"/>
              </a:spcBef>
              <a:buNone/>
            </a:pPr>
            <a:r>
              <a:rPr lang="en-US" sz="2800" b="1" dirty="0"/>
              <a:t> </a:t>
            </a:r>
          </a:p>
          <a:p>
            <a:pPr marL="609585" lvl="1" indent="0">
              <a:spcBef>
                <a:spcPts val="1500"/>
              </a:spcBef>
              <a:buFont typeface="Arial"/>
              <a:buNone/>
            </a:pPr>
            <a:endParaRPr lang="en-US" sz="2800" b="1" dirty="0"/>
          </a:p>
        </p:txBody>
      </p:sp>
    </p:spTree>
    <p:extLst>
      <p:ext uri="{BB962C8B-B14F-4D97-AF65-F5344CB8AC3E}">
        <p14:creationId xmlns:p14="http://schemas.microsoft.com/office/powerpoint/2010/main" val="11006829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3009"/>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EDFD3"/>
                </a:solidFill>
                <a:effectLst/>
                <a:uLnTx/>
                <a:uFillTx/>
                <a:latin typeface="Arial" charset="0"/>
                <a:ea typeface="+mj-ea"/>
                <a:cs typeface="Arial" charset="0"/>
              </a:rPr>
              <a:t>Training and Career Development</a:t>
            </a:r>
            <a:endParaRPr kumimoji="0" lang="en-US" sz="3600" b="1" i="0" u="none" strike="noStrike" kern="1200" cap="none" spc="0" normalizeH="0" baseline="0" noProof="0" dirty="0">
              <a:ln>
                <a:noFill/>
              </a:ln>
              <a:solidFill>
                <a:srgbClr val="5EDFD3"/>
              </a:solidFill>
              <a:effectLst/>
              <a:uLnTx/>
              <a:uFillTx/>
              <a:latin typeface="Arial" pitchFamily="34" charset="0"/>
              <a:ea typeface="+mj-ea"/>
              <a:cs typeface="Arial" pitchFamily="34" charset="0"/>
            </a:endParaRPr>
          </a:p>
        </p:txBody>
      </p:sp>
      <p:sp>
        <p:nvSpPr>
          <p:cNvPr id="6" name="Rectangle 5">
            <a:extLst>
              <a:ext uri="{FF2B5EF4-FFF2-40B4-BE49-F238E27FC236}">
                <a16:creationId xmlns:a16="http://schemas.microsoft.com/office/drawing/2014/main" id="{3862FAD5-1530-499B-B8D4-9AF332A8D971}"/>
              </a:ext>
            </a:extLst>
          </p:cNvPr>
          <p:cNvSpPr/>
          <p:nvPr/>
        </p:nvSpPr>
        <p:spPr>
          <a:xfrm>
            <a:off x="0" y="663244"/>
            <a:ext cx="12191999" cy="523220"/>
          </a:xfrm>
          <a:prstGeom prst="rect">
            <a:avLst/>
          </a:prstGeom>
        </p:spPr>
        <p:txBody>
          <a:bodyPr wrap="square">
            <a:spAutoFit/>
          </a:bodyPr>
          <a:lstStyle/>
          <a:p>
            <a:pPr marL="20638" marR="0" lvl="2" indent="0" algn="ctr" defTabSz="457200" rtl="0" eaLnBrk="0" fontAlgn="auto" latinLnBrk="0" hangingPunct="0">
              <a:lnSpc>
                <a:spcPct val="100000"/>
              </a:lnSpc>
              <a:spcBef>
                <a:spcPts val="600"/>
              </a:spcBef>
              <a:spcAft>
                <a:spcPts val="600"/>
              </a:spcAft>
              <a:buClr>
                <a:srgbClr val="FFFFFF"/>
              </a:buClr>
              <a:buSzPct val="95000"/>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Enhancing the Diversity of the Genomics Workforce</a:t>
            </a: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A53CD28-1FDB-FC40-9602-720C88A869AB}"/>
              </a:ext>
            </a:extLst>
          </p:cNvPr>
          <p:cNvSpPr txBox="1"/>
          <p:nvPr/>
        </p:nvSpPr>
        <p:spPr>
          <a:xfrm>
            <a:off x="0" y="1693921"/>
            <a:ext cx="12191999" cy="523220"/>
          </a:xfrm>
          <a:prstGeom prst="rect">
            <a:avLst/>
          </a:prstGeom>
        </p:spPr>
        <p:txBody>
          <a:bodyPr wrap="square">
            <a:spAutoFit/>
          </a:bodyPr>
          <a:lstStyle>
            <a:defPPr>
              <a:defRPr lang="en-US"/>
            </a:defPPr>
            <a:lvl3pPr marL="615950" lvl="2" indent="-328613" defTabSz="457200" eaLnBrk="0" hangingPunct="0">
              <a:spcBef>
                <a:spcPts val="600"/>
              </a:spcBef>
              <a:spcAft>
                <a:spcPts val="600"/>
              </a:spcAft>
              <a:buClr>
                <a:srgbClr val="FFFFFF"/>
              </a:buClr>
              <a:buSzPct val="95000"/>
              <a:buFont typeface="Wingdings" panose="05000000000000000000" pitchFamily="2" charset="2"/>
              <a:buChar char="§"/>
              <a:defRPr sz="2800" b="1">
                <a:solidFill>
                  <a:srgbClr val="FFFFFF"/>
                </a:solidFill>
                <a:latin typeface="Arial" charset="0"/>
              </a:defRPr>
            </a:lvl3pPr>
            <a:lvl4pPr marL="896921" lvl="3" defTabSz="457200" eaLnBrk="0" hangingPunct="0">
              <a:spcBef>
                <a:spcPts val="600"/>
              </a:spcBef>
              <a:spcAft>
                <a:spcPts val="600"/>
              </a:spcAft>
              <a:buClr>
                <a:srgbClr val="FFFFFF"/>
              </a:buClr>
              <a:buSzPct val="95000"/>
              <a:defRPr sz="2800" b="1">
                <a:solidFill>
                  <a:schemeClr val="bg2"/>
                </a:solidFill>
                <a:latin typeface="Arial" charset="0"/>
              </a:defRPr>
            </a:lvl4pPr>
          </a:lstStyle>
          <a:p>
            <a:pPr marL="457200" marR="0" lvl="0" indent="-4572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E9674ED0-4D41-4408-9E8E-D9E645AC4BFC}"/>
              </a:ext>
            </a:extLst>
          </p:cNvPr>
          <p:cNvSpPr txBox="1"/>
          <p:nvPr/>
        </p:nvSpPr>
        <p:spPr>
          <a:xfrm>
            <a:off x="4668651" y="1377503"/>
            <a:ext cx="7447148" cy="5389168"/>
          </a:xfrm>
          <a:prstGeom prst="rect">
            <a:avLst/>
          </a:prstGeom>
          <a:noFill/>
        </p:spPr>
        <p:txBody>
          <a:bodyPr wrap="square" rtlCol="0">
            <a:spAutoFit/>
          </a:bodyPr>
          <a:lstStyle/>
          <a:p>
            <a:pPr marR="0" lvl="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New FOAs: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342900" lvl="0" indent="-230188">
              <a:buClr>
                <a:srgbClr val="FFFFFF"/>
              </a:buClr>
              <a:buFont typeface="Wingdings" panose="05000000000000000000" pitchFamily="2" charset="2"/>
              <a:buChar char="§"/>
              <a:tabLst>
                <a:tab pos="693738" algn="l"/>
              </a:tabLst>
              <a:defRPr/>
            </a:pPr>
            <a:r>
              <a:rPr lang="en-US" sz="2200" b="1" dirty="0">
                <a:solidFill>
                  <a:schemeClr val="bg2">
                    <a:lumMod val="40000"/>
                    <a:lumOff val="60000"/>
                  </a:schemeClr>
                </a:solidFill>
                <a:cs typeface="Arial" pitchFamily="34" charset="0"/>
              </a:rPr>
              <a:t>PAR-21-143</a:t>
            </a:r>
            <a:endParaRPr lang="en-US" sz="2200" b="1" dirty="0">
              <a:solidFill>
                <a:schemeClr val="bg2">
                  <a:lumMod val="40000"/>
                  <a:lumOff val="60000"/>
                </a:schemeClr>
              </a:solidFill>
            </a:endParaRPr>
          </a:p>
          <a:p>
            <a:pPr marL="346075" lvl="0" defTabSz="1219170">
              <a:lnSpc>
                <a:spcPct val="90000"/>
              </a:lnSpc>
              <a:buClr>
                <a:srgbClr val="FFFFFF"/>
              </a:buClr>
              <a:tabLst>
                <a:tab pos="693738" algn="l"/>
              </a:tabLst>
              <a:defRPr/>
            </a:pPr>
            <a:r>
              <a:rPr lang="en-US" sz="2200" b="1" dirty="0">
                <a:solidFill>
                  <a:schemeClr val="bg2">
                    <a:lumMod val="40000"/>
                    <a:lumOff val="60000"/>
                  </a:schemeClr>
                </a:solidFill>
                <a:cs typeface="Arial" pitchFamily="34" charset="0"/>
              </a:rPr>
              <a:t>F99/K00 – NHGRI Predoctoral to Postdoctoral Transition Award to Promote Diversity </a:t>
            </a:r>
          </a:p>
          <a:p>
            <a:pPr marL="342900" indent="-230188" defTabSz="1219170">
              <a:buClr>
                <a:srgbClr val="FFFFFF"/>
              </a:buClr>
              <a:buFont typeface="Wingdings" panose="05000000000000000000" pitchFamily="2" charset="2"/>
              <a:buChar char="§"/>
              <a:tabLst>
                <a:tab pos="693738" algn="l"/>
              </a:tabLst>
              <a:defRPr/>
            </a:pPr>
            <a:endParaRPr lang="en-US" sz="1200" b="1" dirty="0">
              <a:solidFill>
                <a:schemeClr val="bg2">
                  <a:lumMod val="40000"/>
                  <a:lumOff val="60000"/>
                </a:schemeClr>
              </a:solidFill>
            </a:endParaRPr>
          </a:p>
          <a:p>
            <a:pPr marL="342900" indent="-230188">
              <a:buClr>
                <a:srgbClr val="FFFFFF"/>
              </a:buClr>
              <a:buFont typeface="Wingdings" panose="05000000000000000000" pitchFamily="2" charset="2"/>
              <a:buChar char="§"/>
              <a:tabLst>
                <a:tab pos="693738" algn="l"/>
              </a:tabLst>
              <a:defRPr/>
            </a:pPr>
            <a:r>
              <a:rPr lang="en-US" sz="2200" b="1" dirty="0">
                <a:solidFill>
                  <a:schemeClr val="bg2">
                    <a:lumMod val="40000"/>
                    <a:lumOff val="60000"/>
                  </a:schemeClr>
                </a:solidFill>
                <a:cs typeface="Arial" pitchFamily="34" charset="0"/>
              </a:rPr>
              <a:t>PAR-21-214 </a:t>
            </a:r>
          </a:p>
          <a:p>
            <a:pPr marL="346075">
              <a:lnSpc>
                <a:spcPct val="90000"/>
              </a:lnSpc>
              <a:buClr>
                <a:srgbClr val="FFFFFF"/>
              </a:buClr>
              <a:tabLst>
                <a:tab pos="693738" algn="l"/>
              </a:tabLst>
              <a:defRPr/>
            </a:pPr>
            <a:r>
              <a:rPr lang="en-US" sz="2200" b="1" dirty="0">
                <a:solidFill>
                  <a:schemeClr val="bg2">
                    <a:lumMod val="40000"/>
                    <a:lumOff val="60000"/>
                  </a:schemeClr>
                </a:solidFill>
                <a:cs typeface="Arial" pitchFamily="34" charset="0"/>
              </a:rPr>
              <a:t>K18 – Short-term Mentored Research Career Enhancement Award to Promote Diversity</a:t>
            </a:r>
          </a:p>
          <a:p>
            <a:pPr marL="112712" defTabSz="1219170">
              <a:buClr>
                <a:srgbClr val="FFFFFF"/>
              </a:buClr>
              <a:tabLst>
                <a:tab pos="693738" algn="l"/>
              </a:tabLst>
              <a:defRPr/>
            </a:pPr>
            <a:endParaRPr lang="en-US" sz="2400" b="1" dirty="0">
              <a:solidFill>
                <a:srgbClr val="FFFFFF"/>
              </a:solidFill>
            </a:endParaRPr>
          </a:p>
          <a:p>
            <a:pPr marL="112712" defTabSz="1219170">
              <a:buClr>
                <a:srgbClr val="FFFFFF"/>
              </a:buClr>
              <a:tabLst>
                <a:tab pos="693738" algn="l"/>
              </a:tabLst>
              <a:defRPr/>
            </a:pPr>
            <a:r>
              <a:rPr lang="en-US" sz="2400" b="1" dirty="0">
                <a:solidFill>
                  <a:srgbClr val="FFFFFF"/>
                </a:solidFill>
              </a:rPr>
              <a:t>FOAs Under Development:</a:t>
            </a:r>
          </a:p>
          <a:p>
            <a:pPr marL="112712" defTabSz="1219170">
              <a:buClr>
                <a:srgbClr val="FFFFFF"/>
              </a:buClr>
              <a:tabLst>
                <a:tab pos="693738" algn="l"/>
              </a:tabLst>
              <a:defRPr/>
            </a:pPr>
            <a:endParaRPr lang="en-US" sz="1050" b="1" dirty="0">
              <a:solidFill>
                <a:srgbClr val="5EDFD3">
                  <a:lumMod val="60000"/>
                  <a:lumOff val="40000"/>
                </a:srgbClr>
              </a:solidFill>
              <a:latin typeface="Arial" panose="020B0604020202020204"/>
            </a:endParaRPr>
          </a:p>
          <a:p>
            <a:pPr marL="342900" lvl="0" indent="-230188">
              <a:lnSpc>
                <a:spcPct val="90000"/>
              </a:lnSpc>
              <a:buClr>
                <a:srgbClr val="FFFFFF"/>
              </a:buClr>
              <a:buFont typeface="Wingdings" panose="05000000000000000000" pitchFamily="2" charset="2"/>
              <a:buChar char="§"/>
              <a:tabLst>
                <a:tab pos="693738" algn="l"/>
              </a:tabLst>
              <a:defRPr/>
            </a:pPr>
            <a:r>
              <a:rPr lang="en-US" sz="2200" b="1" dirty="0">
                <a:solidFill>
                  <a:schemeClr val="bg2">
                    <a:lumMod val="40000"/>
                    <a:lumOff val="60000"/>
                  </a:schemeClr>
                </a:solidFill>
                <a:cs typeface="Arial" pitchFamily="34" charset="0"/>
              </a:rPr>
              <a:t>R01 – Grants for New Investigators to Promote Diversity in Genomics Research</a:t>
            </a:r>
          </a:p>
          <a:p>
            <a:pPr marL="342900" lvl="0" indent="-230188">
              <a:buClr>
                <a:srgbClr val="FFFFFF"/>
              </a:buClr>
              <a:buFont typeface="Wingdings" panose="05000000000000000000" pitchFamily="2" charset="2"/>
              <a:buChar char="§"/>
              <a:tabLst>
                <a:tab pos="693738" algn="l"/>
              </a:tabLst>
              <a:defRPr/>
            </a:pPr>
            <a:endParaRPr lang="en-US" sz="1200" b="1" dirty="0">
              <a:solidFill>
                <a:schemeClr val="bg2">
                  <a:lumMod val="40000"/>
                  <a:lumOff val="60000"/>
                </a:schemeClr>
              </a:solidFill>
              <a:cs typeface="Arial" pitchFamily="34" charset="0"/>
            </a:endParaRPr>
          </a:p>
          <a:p>
            <a:pPr marL="342900" lvl="0" indent="-230188">
              <a:lnSpc>
                <a:spcPct val="90000"/>
              </a:lnSpc>
              <a:buClr>
                <a:srgbClr val="FFFFFF"/>
              </a:buClr>
              <a:buFont typeface="Wingdings" panose="05000000000000000000" pitchFamily="2" charset="2"/>
              <a:buChar char="§"/>
              <a:tabLst>
                <a:tab pos="693738" algn="l"/>
              </a:tabLst>
              <a:defRPr/>
            </a:pPr>
            <a:r>
              <a:rPr lang="en-US" sz="2200" b="1" dirty="0">
                <a:solidFill>
                  <a:schemeClr val="bg2">
                    <a:lumMod val="40000"/>
                    <a:lumOff val="60000"/>
                  </a:schemeClr>
                </a:solidFill>
                <a:cs typeface="Arial" pitchFamily="34" charset="0"/>
              </a:rPr>
              <a:t>R25 – Genome Research Experiences to Attract Talented Undergraduates into the Genomics Field to Promote Diversity (GREAT) </a:t>
            </a:r>
          </a:p>
        </p:txBody>
      </p:sp>
      <p:pic>
        <p:nvPicPr>
          <p:cNvPr id="16" name="Picture 15">
            <a:extLst>
              <a:ext uri="{FF2B5EF4-FFF2-40B4-BE49-F238E27FC236}">
                <a16:creationId xmlns:a16="http://schemas.microsoft.com/office/drawing/2014/main" id="{98311064-E38D-BF42-ADCA-7EC7EF8E7003}"/>
              </a:ext>
            </a:extLst>
          </p:cNvPr>
          <p:cNvPicPr>
            <a:picLocks noChangeAspect="1"/>
          </p:cNvPicPr>
          <p:nvPr/>
        </p:nvPicPr>
        <p:blipFill rotWithShape="1">
          <a:blip r:embed="rId3"/>
          <a:srcRect l="1345" r="968"/>
          <a:stretch/>
        </p:blipFill>
        <p:spPr>
          <a:xfrm>
            <a:off x="496389" y="1614457"/>
            <a:ext cx="3957320" cy="4607654"/>
          </a:xfrm>
          <a:prstGeom prst="rect">
            <a:avLst/>
          </a:prstGeom>
          <a:effectLst>
            <a:glow rad="228600">
              <a:schemeClr val="accent3">
                <a:satMod val="175000"/>
                <a:alpha val="40000"/>
              </a:schemeClr>
            </a:glow>
          </a:effectLst>
        </p:spPr>
      </p:pic>
      <p:sp>
        <p:nvSpPr>
          <p:cNvPr id="8" name="TextBox 7">
            <a:extLst>
              <a:ext uri="{FF2B5EF4-FFF2-40B4-BE49-F238E27FC236}">
                <a16:creationId xmlns:a16="http://schemas.microsoft.com/office/drawing/2014/main" id="{07BE659D-7F98-FD44-B987-E6F01FF20368}"/>
              </a:ext>
            </a:extLst>
          </p:cNvPr>
          <p:cNvSpPr txBox="1"/>
          <p:nvPr/>
        </p:nvSpPr>
        <p:spPr>
          <a:xfrm>
            <a:off x="13649739" y="636104"/>
            <a:ext cx="184731" cy="297454"/>
          </a:xfrm>
          <a:prstGeom prst="rect">
            <a:avLst/>
          </a:prstGeom>
          <a:noFill/>
        </p:spPr>
        <p:txBody>
          <a:bodyPr wrap="none" rtlCol="0">
            <a:spAutoFit/>
          </a:bodyPr>
          <a:lstStyle/>
          <a:p>
            <a:endParaRPr lang="en-US" sz="1333" b="0" i="0" kern="1200" baseline="0" dirty="0">
              <a:solidFill>
                <a:schemeClr val="bg1"/>
              </a:solidFill>
              <a:effectLst/>
              <a:latin typeface="+mj-lt"/>
              <a:ea typeface="Helvetica Neue" charset="0"/>
              <a:cs typeface="Helvetica Neue" charset="0"/>
            </a:endParaRPr>
          </a:p>
        </p:txBody>
      </p:sp>
      <p:sp>
        <p:nvSpPr>
          <p:cNvPr id="13" name="TextBox 12">
            <a:extLst>
              <a:ext uri="{FF2B5EF4-FFF2-40B4-BE49-F238E27FC236}">
                <a16:creationId xmlns:a16="http://schemas.microsoft.com/office/drawing/2014/main" id="{E5A82ED7-A08C-4FE7-B9CC-3A2C7DCCDE7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23</a:t>
            </a:r>
          </a:p>
        </p:txBody>
      </p:sp>
    </p:spTree>
    <p:extLst>
      <p:ext uri="{BB962C8B-B14F-4D97-AF65-F5344CB8AC3E}">
        <p14:creationId xmlns:p14="http://schemas.microsoft.com/office/powerpoint/2010/main" val="2049535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AB8687A-0EB9-DE4E-AFFE-A7082371CA4E}"/>
              </a:ext>
            </a:extLst>
          </p:cNvPr>
          <p:cNvSpPr txBox="1">
            <a:spLocks/>
          </p:cNvSpPr>
          <p:nvPr/>
        </p:nvSpPr>
        <p:spPr>
          <a:xfrm>
            <a:off x="1968649" y="-12915"/>
            <a:ext cx="10223351"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
        <p:nvSpPr>
          <p:cNvPr id="9" name="Title 3">
            <a:extLst>
              <a:ext uri="{FF2B5EF4-FFF2-40B4-BE49-F238E27FC236}">
                <a16:creationId xmlns:a16="http://schemas.microsoft.com/office/drawing/2014/main" id="{1384E208-3B2F-9245-A09F-DB4FF2F85927}"/>
              </a:ext>
            </a:extLst>
          </p:cNvPr>
          <p:cNvSpPr txBox="1">
            <a:spLocks/>
          </p:cNvSpPr>
          <p:nvPr/>
        </p:nvSpPr>
        <p:spPr>
          <a:xfrm>
            <a:off x="3048321" y="5941"/>
            <a:ext cx="9143679"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Undiagnosed Diseases Network (UDN)</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pic>
        <p:nvPicPr>
          <p:cNvPr id="12" name="Picture 11">
            <a:extLst>
              <a:ext uri="{FF2B5EF4-FFF2-40B4-BE49-F238E27FC236}">
                <a16:creationId xmlns:a16="http://schemas.microsoft.com/office/drawing/2014/main" id="{A9D93E67-1140-4C76-BB69-011E57A91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46" y="152283"/>
            <a:ext cx="2809875" cy="730198"/>
          </a:xfrm>
          <a:prstGeom prst="rect">
            <a:avLst/>
          </a:prstGeom>
        </p:spPr>
      </p:pic>
      <p:sp>
        <p:nvSpPr>
          <p:cNvPr id="2" name="TextBox 1">
            <a:extLst>
              <a:ext uri="{FF2B5EF4-FFF2-40B4-BE49-F238E27FC236}">
                <a16:creationId xmlns:a16="http://schemas.microsoft.com/office/drawing/2014/main" id="{E24916EE-9E40-4CDA-8793-95A9FB03FDCD}"/>
              </a:ext>
            </a:extLst>
          </p:cNvPr>
          <p:cNvSpPr txBox="1"/>
          <p:nvPr/>
        </p:nvSpPr>
        <p:spPr>
          <a:xfrm>
            <a:off x="238446" y="3582247"/>
            <a:ext cx="5857554" cy="2246769"/>
          </a:xfrm>
          <a:prstGeom prst="rect">
            <a:avLst/>
          </a:prstGeom>
          <a:noFill/>
        </p:spPr>
        <p:txBody>
          <a:bodyPr wrap="square" rtlCol="0">
            <a:spAutoFit/>
          </a:bodyPr>
          <a:lstStyle/>
          <a:p>
            <a:pPr marL="285750" marR="0" lvl="0" indent="-228600" algn="l" defTabSz="46513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Investigated commonalities across 	genome-sequencing processing workflows</a:t>
            </a:r>
          </a:p>
          <a:p>
            <a:pPr marL="285750" marR="0" lvl="0" indent="-228600" algn="l" defTabSz="46513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a:p>
            <a:pPr marL="285750" marR="0" lvl="0" indent="-228600" algn="l" defTabSz="46513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Advances in structural variant detection, 	noncoding variant interpretation, and 	integration of additional biomedical data 	promising for solving undiagnosed cases</a:t>
            </a:r>
          </a:p>
        </p:txBody>
      </p:sp>
      <p:pic>
        <p:nvPicPr>
          <p:cNvPr id="4" name="Picture 3">
            <a:extLst>
              <a:ext uri="{FF2B5EF4-FFF2-40B4-BE49-F238E27FC236}">
                <a16:creationId xmlns:a16="http://schemas.microsoft.com/office/drawing/2014/main" id="{56C1BCC9-C05B-4DD7-95F6-606BBC66A2EB}"/>
              </a:ext>
            </a:extLst>
          </p:cNvPr>
          <p:cNvPicPr>
            <a:picLocks noChangeAspect="1"/>
          </p:cNvPicPr>
          <p:nvPr/>
        </p:nvPicPr>
        <p:blipFill>
          <a:blip r:embed="rId4"/>
          <a:stretch>
            <a:fillRect/>
          </a:stretch>
        </p:blipFill>
        <p:spPr>
          <a:xfrm>
            <a:off x="6546660" y="1127833"/>
            <a:ext cx="5302444" cy="2297326"/>
          </a:xfrm>
          <a:prstGeom prst="rect">
            <a:avLst/>
          </a:prstGeom>
          <a:ln w="38100">
            <a:solidFill>
              <a:schemeClr val="bg2"/>
            </a:solidFill>
          </a:ln>
        </p:spPr>
      </p:pic>
      <p:pic>
        <p:nvPicPr>
          <p:cNvPr id="5" name="Picture 4">
            <a:extLst>
              <a:ext uri="{FF2B5EF4-FFF2-40B4-BE49-F238E27FC236}">
                <a16:creationId xmlns:a16="http://schemas.microsoft.com/office/drawing/2014/main" id="{E62BE6E3-02BA-4A10-ADDE-34938C64588C}"/>
              </a:ext>
            </a:extLst>
          </p:cNvPr>
          <p:cNvPicPr>
            <a:picLocks noChangeAspect="1"/>
          </p:cNvPicPr>
          <p:nvPr/>
        </p:nvPicPr>
        <p:blipFill>
          <a:blip r:embed="rId5"/>
          <a:stretch>
            <a:fillRect/>
          </a:stretch>
        </p:blipFill>
        <p:spPr>
          <a:xfrm>
            <a:off x="320034" y="1131673"/>
            <a:ext cx="5775966" cy="2297327"/>
          </a:xfrm>
          <a:prstGeom prst="rect">
            <a:avLst/>
          </a:prstGeom>
          <a:ln w="38100">
            <a:solidFill>
              <a:schemeClr val="bg2"/>
            </a:solidFill>
          </a:ln>
        </p:spPr>
      </p:pic>
      <p:sp>
        <p:nvSpPr>
          <p:cNvPr id="15" name="TextBox 14">
            <a:extLst>
              <a:ext uri="{FF2B5EF4-FFF2-40B4-BE49-F238E27FC236}">
                <a16:creationId xmlns:a16="http://schemas.microsoft.com/office/drawing/2014/main" id="{CA56BA85-6357-4CB1-B8F0-A642978AA157}"/>
              </a:ext>
            </a:extLst>
          </p:cNvPr>
          <p:cNvSpPr txBox="1"/>
          <p:nvPr/>
        </p:nvSpPr>
        <p:spPr>
          <a:xfrm>
            <a:off x="6532134" y="3567499"/>
            <a:ext cx="5302444" cy="2862322"/>
          </a:xfrm>
          <a:prstGeom prst="rect">
            <a:avLst/>
          </a:prstGeom>
          <a:noFill/>
        </p:spPr>
        <p:txBody>
          <a:bodyPr wrap="square" rtlCol="0">
            <a:spAutoFit/>
          </a:bodyPr>
          <a:lstStyle/>
          <a:p>
            <a:pPr marL="285750" lvl="0" indent="-228600" defTabSz="512763">
              <a:buFont typeface="Wingdings" panose="05000000000000000000" pitchFamily="2" charset="2"/>
              <a:buChar char="§"/>
              <a:defRPr/>
            </a:pP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Developed and evaluated machine 	learning model </a:t>
            </a:r>
            <a:r>
              <a:rPr lang="en-US" sz="2000" b="1" dirty="0">
                <a:solidFill>
                  <a:srgbClr val="FFFFFF"/>
                </a:solidFill>
                <a:ea typeface="Helvetica Neue" charset="0"/>
                <a:cs typeface="Helvetica Neue" charset="0"/>
              </a:rPr>
              <a:t>to prioritize evaluation 	of patients with undiagnosed 	diseases </a:t>
            </a:r>
            <a:r>
              <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by retrospective and 	prospective validation</a:t>
            </a:r>
          </a:p>
          <a:p>
            <a:pPr marL="285750" lvl="0" indent="-228600" defTabSz="512763">
              <a:buFont typeface="Wingdings" panose="05000000000000000000" pitchFamily="2" charset="2"/>
              <a:buChar char="§"/>
              <a:defRPr/>
            </a:pPr>
            <a:endParaRPr lang="en-US" sz="2000" b="1" dirty="0">
              <a:solidFill>
                <a:srgbClr val="FFFFFF"/>
              </a:solidFill>
              <a:latin typeface="Arial" panose="020B0604020202020204"/>
              <a:ea typeface="Helvetica Neue" charset="0"/>
              <a:cs typeface="Helvetica Neue" charset="0"/>
            </a:endParaRPr>
          </a:p>
          <a:p>
            <a:pPr marL="285750" lvl="0" indent="-228600" defTabSz="512763">
              <a:buFont typeface="Wingdings" panose="05000000000000000000" pitchFamily="2" charset="2"/>
              <a:buChar char="§"/>
              <a:defRPr/>
            </a:pPr>
            <a:r>
              <a:rPr lang="en-US" sz="2000" b="1" dirty="0">
                <a:solidFill>
                  <a:srgbClr val="FFFFFF"/>
                </a:solidFill>
                <a:ea typeface="Helvetica Neue" charset="0"/>
                <a:cs typeface="Helvetica Neue" charset="0"/>
              </a:rPr>
              <a:t>Predictive model may reduce the 	processing time for accepted 	applications by two thirds</a:t>
            </a:r>
            <a:endPar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sp>
        <p:nvSpPr>
          <p:cNvPr id="11" name="TextBox 10">
            <a:extLst>
              <a:ext uri="{FF2B5EF4-FFF2-40B4-BE49-F238E27FC236}">
                <a16:creationId xmlns:a16="http://schemas.microsoft.com/office/drawing/2014/main" id="{6DF7BACD-83A1-45FF-90AF-6FEC575DD0D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24</a:t>
            </a:r>
          </a:p>
        </p:txBody>
      </p:sp>
    </p:spTree>
    <p:extLst>
      <p:ext uri="{BB962C8B-B14F-4D97-AF65-F5344CB8AC3E}">
        <p14:creationId xmlns:p14="http://schemas.microsoft.com/office/powerpoint/2010/main" val="41427734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0975"/>
            <a:ext cx="12192000" cy="639763"/>
          </a:xfrm>
        </p:spPr>
        <p:txBody>
          <a:bodyPr>
            <a:noAutofit/>
          </a:bodyPr>
          <a:lstStyle/>
          <a:p>
            <a:pPr lvl="0" algn="ctr">
              <a:lnSpc>
                <a:spcPct val="100000"/>
              </a:lnSpc>
              <a:spcBef>
                <a:spcPts val="0"/>
              </a:spcBef>
              <a:defRPr/>
            </a:pPr>
            <a:r>
              <a:rPr lang="en-US" sz="3600" dirty="0">
                <a:solidFill>
                  <a:srgbClr val="5FE0D4"/>
                </a:solidFill>
                <a:latin typeface="Arial" charset="0"/>
                <a:cs typeface="Arial" charset="0"/>
              </a:rPr>
              <a:t>Human Biomolecular Atlas Program (</a:t>
            </a:r>
            <a:r>
              <a:rPr lang="en-US" sz="3600" dirty="0" err="1">
                <a:solidFill>
                  <a:srgbClr val="5FE0D4"/>
                </a:solidFill>
                <a:latin typeface="Arial" charset="0"/>
                <a:cs typeface="Arial" charset="0"/>
              </a:rPr>
              <a:t>HuBMAP</a:t>
            </a:r>
            <a:r>
              <a:rPr lang="en-US" sz="3600" dirty="0">
                <a:solidFill>
                  <a:srgbClr val="5FE0D4"/>
                </a:solidFill>
                <a:latin typeface="Arial" charset="0"/>
                <a:cs typeface="Arial" charset="0"/>
              </a:rPr>
              <a:t>)</a:t>
            </a:r>
            <a:endParaRPr lang="en-US" sz="3600" dirty="0">
              <a:solidFill>
                <a:srgbClr val="FFFF00"/>
              </a:solidFill>
              <a:latin typeface="Arial" pitchFamily="34" charset="0"/>
              <a:cs typeface="Arial" pitchFamily="34" charset="0"/>
            </a:endParaRPr>
          </a:p>
        </p:txBody>
      </p:sp>
      <p:pic>
        <p:nvPicPr>
          <p:cNvPr id="17" name="Picture 16" descr="A picture containing clothing&#10;&#10;Description generated with high confidence">
            <a:extLst>
              <a:ext uri="{FF2B5EF4-FFF2-40B4-BE49-F238E27FC236}">
                <a16:creationId xmlns:a16="http://schemas.microsoft.com/office/drawing/2014/main" id="{39D281EE-45C0-1047-835B-A792D5A2FC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5022" l="7263" r="88827">
                        <a14:foregroundMark x1="51955" y1="4978" x2="51955" y2="4978"/>
                        <a14:foregroundMark x1="89385" y1="40693" x2="89385" y2="40693"/>
                        <a14:foregroundMark x1="7821" y1="46970" x2="7821" y2="46970"/>
                        <a14:foregroundMark x1="59777" y1="95022" x2="59777" y2="95022"/>
                        <a14:foregroundMark x1="41899" y1="95022" x2="41899" y2="95022"/>
                        <a14:foregroundMark x1="59777" y1="94589" x2="59777" y2="94589"/>
                        <a14:foregroundMark x1="61453" y1="95022" x2="61453" y2="95022"/>
                      </a14:backgroundRemoval>
                    </a14:imgEffect>
                  </a14:imgLayer>
                </a14:imgProps>
              </a:ext>
              <a:ext uri="{28A0092B-C50C-407E-A947-70E740481C1C}">
                <a14:useLocalDpi xmlns:a14="http://schemas.microsoft.com/office/drawing/2010/main" val="0"/>
              </a:ext>
            </a:extLst>
          </a:blip>
          <a:stretch>
            <a:fillRect/>
          </a:stretch>
        </p:blipFill>
        <p:spPr>
          <a:xfrm>
            <a:off x="1244508" y="862309"/>
            <a:ext cx="1375848" cy="3551070"/>
          </a:xfrm>
          <a:prstGeom prst="rect">
            <a:avLst/>
          </a:prstGeom>
        </p:spPr>
      </p:pic>
      <p:sp>
        <p:nvSpPr>
          <p:cNvPr id="7" name="TextBox 6">
            <a:extLst>
              <a:ext uri="{FF2B5EF4-FFF2-40B4-BE49-F238E27FC236}">
                <a16:creationId xmlns:a16="http://schemas.microsoft.com/office/drawing/2014/main" id="{389EF7B2-C739-42F6-B87B-B4AD9453DC7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
        <p:nvSpPr>
          <p:cNvPr id="8" name="Rectangle 7">
            <a:extLst>
              <a:ext uri="{FF2B5EF4-FFF2-40B4-BE49-F238E27FC236}">
                <a16:creationId xmlns:a16="http://schemas.microsoft.com/office/drawing/2014/main" id="{D5416FBF-BC27-4421-9223-0B22DB12FC05}"/>
              </a:ext>
            </a:extLst>
          </p:cNvPr>
          <p:cNvSpPr/>
          <p:nvPr/>
        </p:nvSpPr>
        <p:spPr>
          <a:xfrm>
            <a:off x="158985" y="4674828"/>
            <a:ext cx="11874030" cy="1800493"/>
          </a:xfrm>
          <a:prstGeom prst="rect">
            <a:avLst/>
          </a:prstGeom>
        </p:spPr>
        <p:txBody>
          <a:bodyPr wrap="square">
            <a:spAutoFit/>
          </a:bodyPr>
          <a:lstStyle/>
          <a:p>
            <a:pPr marL="158750" lvl="2" defTabSz="627063" eaLnBrk="0" hangingPunct="0">
              <a:spcBef>
                <a:spcPts val="1800"/>
              </a:spcBef>
              <a:buClr>
                <a:srgbClr val="FFFFFF"/>
              </a:buClr>
              <a:buSzPct val="95000"/>
              <a:defRPr/>
            </a:pPr>
            <a:r>
              <a:rPr lang="en-US" b="1" dirty="0">
                <a:solidFill>
                  <a:srgbClr val="FFFFFF"/>
                </a:solidFill>
                <a:latin typeface="Arial" charset="0"/>
              </a:rPr>
              <a:t>Community effort to relate anatomical structures and cell types to ontologies</a:t>
            </a:r>
          </a:p>
          <a:p>
            <a:pPr marL="158750" lvl="2" defTabSz="627063" eaLnBrk="0" hangingPunct="0">
              <a:spcBef>
                <a:spcPts val="1800"/>
              </a:spcBef>
              <a:buClr>
                <a:srgbClr val="FFFFFF"/>
              </a:buClr>
              <a:buSzPct val="95000"/>
              <a:defRPr/>
            </a:pPr>
            <a:r>
              <a:rPr lang="en-US" b="1" dirty="0"/>
              <a:t>Opportunities for trainees and early career investigators:</a:t>
            </a:r>
          </a:p>
          <a:p>
            <a:pPr marL="844550" lvl="3" indent="-228600" defTabSz="627063" eaLnBrk="0" hangingPunct="0">
              <a:buClr>
                <a:srgbClr val="FFFFFF"/>
              </a:buClr>
              <a:buSzPct val="95000"/>
              <a:buFont typeface="Wingdings" pitchFamily="2" charset="2"/>
              <a:buChar char=""/>
              <a:defRPr/>
            </a:pPr>
            <a:r>
              <a:rPr lang="en-US" b="1" dirty="0">
                <a:solidFill>
                  <a:schemeClr val="bg2">
                    <a:lumMod val="40000"/>
                    <a:lumOff val="60000"/>
                  </a:schemeClr>
                </a:solidFill>
                <a:cs typeface="Arial" pitchFamily="34" charset="0"/>
              </a:rPr>
              <a:t>Student Genome Internship Program for Undergraduates</a:t>
            </a:r>
            <a:endParaRPr lang="en-US" b="1" dirty="0">
              <a:solidFill>
                <a:schemeClr val="bg2">
                  <a:lumMod val="40000"/>
                  <a:lumOff val="60000"/>
                </a:schemeClr>
              </a:solidFill>
            </a:endParaRPr>
          </a:p>
          <a:p>
            <a:pPr marL="844550" lvl="3" indent="-228600" defTabSz="627063" eaLnBrk="0" hangingPunct="0">
              <a:buClr>
                <a:srgbClr val="FFFFFF"/>
              </a:buClr>
              <a:buSzPct val="95000"/>
              <a:buFont typeface="Wingdings" pitchFamily="2" charset="2"/>
              <a:buChar char=""/>
              <a:defRPr/>
            </a:pPr>
            <a:r>
              <a:rPr lang="en-US" b="1" dirty="0">
                <a:solidFill>
                  <a:schemeClr val="bg2">
                    <a:lumMod val="40000"/>
                    <a:lumOff val="60000"/>
                  </a:schemeClr>
                </a:solidFill>
                <a:cs typeface="Arial" pitchFamily="34" charset="0"/>
              </a:rPr>
              <a:t>Jump Start Program for Junior Investigators</a:t>
            </a:r>
          </a:p>
        </p:txBody>
      </p:sp>
      <p:pic>
        <p:nvPicPr>
          <p:cNvPr id="10" name="Picture 9">
            <a:extLst>
              <a:ext uri="{FF2B5EF4-FFF2-40B4-BE49-F238E27FC236}">
                <a16:creationId xmlns:a16="http://schemas.microsoft.com/office/drawing/2014/main" id="{D1493FCA-0176-4227-B467-379FC0716415}"/>
              </a:ext>
            </a:extLst>
          </p:cNvPr>
          <p:cNvPicPr/>
          <p:nvPr/>
        </p:nvPicPr>
        <p:blipFill rotWithShape="1">
          <a:blip r:embed="rId5"/>
          <a:srcRect t="10617"/>
          <a:stretch/>
        </p:blipFill>
        <p:spPr bwMode="auto">
          <a:xfrm>
            <a:off x="2987040" y="890236"/>
            <a:ext cx="7960452" cy="3361723"/>
          </a:xfrm>
          <a:prstGeom prst="rect">
            <a:avLst/>
          </a:prstGeom>
          <a:ln>
            <a:noFill/>
          </a:ln>
          <a:effectLst>
            <a:glow rad="152400">
              <a:schemeClr val="bg1">
                <a:lumMod val="50000"/>
                <a:lumOff val="5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266225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B9FA7-E65D-4A00-A529-081D35D2EB74}"/>
              </a:ext>
            </a:extLst>
          </p:cNvPr>
          <p:cNvSpPr/>
          <p:nvPr/>
        </p:nvSpPr>
        <p:spPr>
          <a:xfrm>
            <a:off x="0" y="-17336"/>
            <a:ext cx="12192000" cy="646331"/>
          </a:xfrm>
          <a:prstGeom prst="rect">
            <a:avLst/>
          </a:prstGeom>
        </p:spPr>
        <p:txBody>
          <a:bodyPr wrap="square">
            <a:spAutoFit/>
          </a:bodyPr>
          <a:lstStyle/>
          <a:p>
            <a:pPr marL="158750" lvl="2" algn="ctr" defTabSz="627063" eaLnBrk="0" hangingPunct="0">
              <a:spcBef>
                <a:spcPts val="1800"/>
              </a:spcBef>
              <a:buClr>
                <a:srgbClr val="FFFFFF"/>
              </a:buClr>
              <a:buSzPct val="95000"/>
              <a:defRPr/>
            </a:pPr>
            <a:r>
              <a:rPr lang="en-US" sz="3600" b="1" dirty="0">
                <a:solidFill>
                  <a:srgbClr val="5EDFD3"/>
                </a:solidFill>
                <a:latin typeface="Arial" charset="0"/>
                <a:cs typeface="Arial" charset="0"/>
              </a:rPr>
              <a:t>Bridge to Artificial Intelligence (Bridge2AI)</a:t>
            </a:r>
            <a:endParaRPr kumimoji="0" lang="en-US" sz="3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593D116C-C0D0-448D-809E-7C923AB365AE}"/>
              </a:ext>
            </a:extLst>
          </p:cNvPr>
          <p:cNvSpPr txBox="1"/>
          <p:nvPr/>
        </p:nvSpPr>
        <p:spPr>
          <a:xfrm>
            <a:off x="0" y="669180"/>
            <a:ext cx="12191999"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New NIH Common Fund Program</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descr="Text&#10;&#10;Description automatically generated">
            <a:extLst>
              <a:ext uri="{FF2B5EF4-FFF2-40B4-BE49-F238E27FC236}">
                <a16:creationId xmlns:a16="http://schemas.microsoft.com/office/drawing/2014/main" id="{9A312D6F-370B-4D16-9658-29B319A2931F}"/>
              </a:ext>
            </a:extLst>
          </p:cNvPr>
          <p:cNvPicPr>
            <a:picLocks noChangeAspect="1"/>
          </p:cNvPicPr>
          <p:nvPr/>
        </p:nvPicPr>
        <p:blipFill>
          <a:blip r:embed="rId3"/>
          <a:stretch>
            <a:fillRect/>
          </a:stretch>
        </p:blipFill>
        <p:spPr>
          <a:xfrm>
            <a:off x="456470" y="2576828"/>
            <a:ext cx="4734346" cy="2645613"/>
          </a:xfrm>
          <a:prstGeom prst="rect">
            <a:avLst/>
          </a:prstGeom>
          <a:effectLst>
            <a:softEdge rad="127000"/>
          </a:effectLst>
        </p:spPr>
      </p:pic>
      <p:pic>
        <p:nvPicPr>
          <p:cNvPr id="11" name="Picture 10">
            <a:extLst>
              <a:ext uri="{FF2B5EF4-FFF2-40B4-BE49-F238E27FC236}">
                <a16:creationId xmlns:a16="http://schemas.microsoft.com/office/drawing/2014/main" id="{F3913E12-03DB-406B-A7BA-4C79F289F3C8}"/>
              </a:ext>
            </a:extLst>
          </p:cNvPr>
          <p:cNvPicPr>
            <a:picLocks noChangeAspect="1"/>
          </p:cNvPicPr>
          <p:nvPr/>
        </p:nvPicPr>
        <p:blipFill>
          <a:blip r:embed="rId4"/>
          <a:stretch>
            <a:fillRect/>
          </a:stretch>
        </p:blipFill>
        <p:spPr>
          <a:xfrm>
            <a:off x="5848753" y="4137514"/>
            <a:ext cx="5658177" cy="1676394"/>
          </a:xfrm>
          <a:prstGeom prst="rect">
            <a:avLst/>
          </a:prstGeom>
          <a:effectLst>
            <a:glow rad="152400">
              <a:srgbClr val="5FE0D4"/>
            </a:glow>
          </a:effectLst>
        </p:spPr>
      </p:pic>
      <p:pic>
        <p:nvPicPr>
          <p:cNvPr id="12" name="Picture 11">
            <a:extLst>
              <a:ext uri="{FF2B5EF4-FFF2-40B4-BE49-F238E27FC236}">
                <a16:creationId xmlns:a16="http://schemas.microsoft.com/office/drawing/2014/main" id="{51B554B0-B129-48FD-A54A-42E83083BC69}"/>
              </a:ext>
            </a:extLst>
          </p:cNvPr>
          <p:cNvPicPr>
            <a:picLocks noChangeAspect="1"/>
          </p:cNvPicPr>
          <p:nvPr/>
        </p:nvPicPr>
        <p:blipFill rotWithShape="1">
          <a:blip r:embed="rId5"/>
          <a:srcRect l="8541" t="1001" r="1" b="-1001"/>
          <a:stretch/>
        </p:blipFill>
        <p:spPr>
          <a:xfrm>
            <a:off x="5848753" y="2212639"/>
            <a:ext cx="5658177" cy="1602884"/>
          </a:xfrm>
          <a:prstGeom prst="rect">
            <a:avLst/>
          </a:prstGeom>
          <a:effectLst>
            <a:glow rad="152400">
              <a:srgbClr val="5FE0D4"/>
            </a:glow>
          </a:effectLst>
        </p:spPr>
      </p:pic>
      <p:sp>
        <p:nvSpPr>
          <p:cNvPr id="9" name="TextBox 8">
            <a:extLst>
              <a:ext uri="{FF2B5EF4-FFF2-40B4-BE49-F238E27FC236}">
                <a16:creationId xmlns:a16="http://schemas.microsoft.com/office/drawing/2014/main" id="{C2EA4EE0-B1C8-4599-B2BC-954AC26A0BF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spTree>
    <p:extLst>
      <p:ext uri="{BB962C8B-B14F-4D97-AF65-F5344CB8AC3E}">
        <p14:creationId xmlns:p14="http://schemas.microsoft.com/office/powerpoint/2010/main" val="2258251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6" name="Title 1">
            <a:extLst>
              <a:ext uri="{FF2B5EF4-FFF2-40B4-BE49-F238E27FC236}">
                <a16:creationId xmlns:a16="http://schemas.microsoft.com/office/drawing/2014/main" id="{F37BB2C7-143B-4C1A-AE3F-A8E7A96D44FC}"/>
              </a:ext>
            </a:extLst>
          </p:cNvPr>
          <p:cNvSpPr txBox="1">
            <a:spLocks/>
          </p:cNvSpPr>
          <p:nvPr/>
        </p:nvSpPr>
        <p:spPr bwMode="auto">
          <a:xfrm>
            <a:off x="320840" y="864843"/>
            <a:ext cx="11327821" cy="6070352"/>
          </a:xfrm>
          <a:prstGeom prst="rect">
            <a:avLst/>
          </a:prstGeom>
          <a:noFill/>
          <a:ln w="9525" algn="ctr">
            <a:noFill/>
            <a:miter lim="800000"/>
            <a:headEnd/>
            <a:tailEnd/>
          </a:ln>
        </p:spPr>
        <p:txBody>
          <a:bodyPr/>
          <a:lstStyle/>
          <a:p>
            <a:pPr marL="457200" marR="0" lvl="1" indent="0" algn="l" defTabSz="685800" rtl="0" eaLnBrk="0" fontAlgn="auto" latinLnBrk="0" hangingPunct="0">
              <a:lnSpc>
                <a:spcPct val="100000"/>
              </a:lnSpc>
              <a:spcBef>
                <a:spcPts val="0"/>
              </a:spcBef>
              <a:spcAft>
                <a:spcPts val="600"/>
              </a:spcAft>
              <a:buClr>
                <a:prstClr val="white"/>
              </a:buClr>
              <a:buSzPct val="95000"/>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Concept Clearances:</a:t>
            </a:r>
          </a:p>
          <a:p>
            <a:pPr marL="463550" marR="0" lvl="1" indent="-231775" algn="l" defTabSz="685800" rtl="0" eaLnBrk="0" fontAlgn="auto" latinLnBrk="0" hangingPunct="0">
              <a:lnSpc>
                <a:spcPct val="100000"/>
              </a:lnSpc>
              <a:spcBef>
                <a:spcPts val="0"/>
              </a:spcBef>
              <a:spcAft>
                <a:spcPts val="600"/>
              </a:spcAft>
              <a:buClr>
                <a:prstClr val="white"/>
              </a:buClr>
              <a:buSzPct val="95000"/>
              <a:buFont typeface="Wingdings" pitchFamily="2" charset="2"/>
              <a:buChar char=""/>
              <a:tabLst/>
              <a:defRPr/>
            </a:pPr>
            <a:endPar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Supporting Talented Early Career Researchers in Genomics </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Lisa Chadwick </a:t>
            </a: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Centers of Excellence in Genomic Science (CEGS) Program </a:t>
            </a:r>
            <a:endParaRPr kumimoji="0" lang="en-US" sz="27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688975" lvl="2" defTabSz="550863" eaLnBrk="0" hangingPunct="0">
              <a:buClr>
                <a:prstClr val="white"/>
              </a:buClr>
              <a:buSzPct val="95000"/>
              <a:defRPr/>
            </a:pPr>
            <a:r>
              <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rPr>
              <a:t>		</a:t>
            </a:r>
            <a:r>
              <a:rPr lang="en-US" sz="2700" b="1" dirty="0">
                <a:solidFill>
                  <a:srgbClr val="E57200"/>
                </a:solidFill>
              </a:rPr>
              <a:t>Adam Felsenfeld </a:t>
            </a:r>
          </a:p>
          <a:p>
            <a:pPr marL="688975" lvl="2" defTabSz="550863" eaLnBrk="0" hangingPunct="0">
              <a:buClr>
                <a:prstClr val="white"/>
              </a:buClr>
              <a:buSzPct val="95000"/>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lvl="2" defTabSz="457200" eaLnBrk="0" hangingPunct="0">
              <a:buClr>
                <a:prstClr val="white"/>
              </a:buClr>
              <a:buSzPct val="95000"/>
              <a:defRPr/>
            </a:pPr>
            <a:r>
              <a:rPr lang="en-US" sz="2700" b="1" dirty="0">
                <a:solidFill>
                  <a:prstClr val="white"/>
                </a:solidFill>
              </a:rPr>
              <a:t>The Knockout Mouse Phenotyping Program </a:t>
            </a:r>
          </a:p>
          <a:p>
            <a:pPr marL="688975" lvl="2" defTabSz="550863" eaLnBrk="0" hangingPunct="0">
              <a:buClr>
                <a:prstClr val="white"/>
              </a:buClr>
              <a:buSzPct val="95000"/>
              <a:defRPr/>
            </a:pPr>
            <a:r>
              <a:rPr lang="en-US" sz="2700" b="1" dirty="0">
                <a:solidFill>
                  <a:srgbClr val="E57200"/>
                </a:solidFill>
              </a:rPr>
              <a:t>		Colin Fletcher</a:t>
            </a:r>
          </a:p>
          <a:p>
            <a:pPr marL="688975" lvl="2" defTabSz="457200" eaLnBrk="0" hangingPunct="0">
              <a:buClr>
                <a:prstClr val="white"/>
              </a:buClr>
              <a:buSzPct val="95000"/>
              <a:defRPr/>
            </a:pPr>
            <a:endParaRPr lang="en-US" sz="2700" b="1" dirty="0">
              <a:solidFill>
                <a:prstClr val="white"/>
              </a:solidFill>
            </a:endParaRPr>
          </a:p>
          <a:p>
            <a:pPr marL="688975" lvl="2" defTabSz="457200" eaLnBrk="0" hangingPunct="0">
              <a:buClr>
                <a:prstClr val="white"/>
              </a:buClr>
              <a:buSzPct val="95000"/>
              <a:defRPr/>
            </a:pPr>
            <a:r>
              <a:rPr lang="en-US" sz="2700" b="1" dirty="0">
                <a:solidFill>
                  <a:prstClr val="white"/>
                </a:solidFill>
              </a:rPr>
              <a:t>Curriculum Development in Genomics, Genetics, or Genomic 	Informatics for Medical Students</a:t>
            </a:r>
          </a:p>
          <a:p>
            <a:pPr marL="688975" lvl="2" defTabSz="550863" eaLnBrk="0" hangingPunct="0">
              <a:buClr>
                <a:prstClr val="white"/>
              </a:buClr>
              <a:buSzPct val="95000"/>
              <a:defRPr/>
            </a:pPr>
            <a:r>
              <a:rPr lang="en-US" sz="2700" b="1" dirty="0">
                <a:solidFill>
                  <a:srgbClr val="E57200"/>
                </a:solidFill>
              </a:rPr>
              <a:t>		Heather Colley</a:t>
            </a:r>
          </a:p>
          <a:p>
            <a:pPr marL="688975" lvl="2" defTabSz="550863" eaLnBrk="0" hangingPunct="0">
              <a:buClr>
                <a:prstClr val="white"/>
              </a:buClr>
              <a:buSzPct val="95000"/>
              <a:defRPr/>
            </a:pPr>
            <a:endParaRPr kumimoji="0" lang="en-US" sz="2700" b="1" i="0" u="none" strike="noStrike" kern="1200" cap="none" spc="0" normalizeH="0" baseline="0" noProof="0" dirty="0">
              <a:ln>
                <a:noFill/>
              </a:ln>
              <a:solidFill>
                <a:srgbClr val="E57200"/>
              </a:solidFill>
              <a:effectLst/>
              <a:uLnTx/>
              <a:uFillTx/>
              <a:latin typeface="Arial" panose="020B0604020202020204"/>
              <a:ea typeface="+mn-ea"/>
              <a:cs typeface="+mn-cs"/>
            </a:endParaRPr>
          </a:p>
          <a:p>
            <a:pPr marL="688975" marR="0" lvl="2" indent="0" algn="l" defTabSz="550863" rtl="0" eaLnBrk="0" fontAlgn="auto" latinLnBrk="0" hangingPunct="0">
              <a:lnSpc>
                <a:spcPct val="100000"/>
              </a:lnSpc>
              <a:spcBef>
                <a:spcPts val="0"/>
              </a:spcBef>
              <a:spcAft>
                <a:spcPts val="0"/>
              </a:spcAft>
              <a:buClr>
                <a:prstClr val="white"/>
              </a:buClr>
              <a:buSzPct val="95000"/>
              <a:buFontTx/>
              <a:buNone/>
              <a:tabLst/>
              <a:defRPr/>
            </a:pPr>
            <a:endParaRPr lang="en-US" sz="2700" b="1" dirty="0">
              <a:solidFill>
                <a:srgbClr val="E57200"/>
              </a:solidFill>
              <a:latin typeface="Arial" panose="020B0604020202020204"/>
            </a:endParaRPr>
          </a:p>
        </p:txBody>
      </p:sp>
    </p:spTree>
    <p:extLst>
      <p:ext uri="{BB962C8B-B14F-4D97-AF65-F5344CB8AC3E}">
        <p14:creationId xmlns:p14="http://schemas.microsoft.com/office/powerpoint/2010/main" val="6741533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Communications, </a:t>
            </a:r>
            <a:r>
              <a:rPr lang="en-US" sz="3400" b="1" dirty="0">
                <a:solidFill>
                  <a:srgbClr val="E57200"/>
                </a:solidFill>
              </a:rPr>
              <a:t>Policy, and </a:t>
            </a: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B9FA7-E65D-4A00-A529-081D35D2EB74}"/>
              </a:ext>
            </a:extLst>
          </p:cNvPr>
          <p:cNvSpPr/>
          <p:nvPr/>
        </p:nvSpPr>
        <p:spPr>
          <a:xfrm>
            <a:off x="962527" y="-21670"/>
            <a:ext cx="10266947" cy="1200329"/>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NHGRI Guidance for Third-Party Involvement in Extramural Research</a:t>
            </a:r>
            <a:endParaRPr lang="en-US" sz="3600" b="1" dirty="0">
              <a:solidFill>
                <a:prstClr val="white"/>
              </a:solidFill>
              <a:latin typeface="Arial" charset="0"/>
            </a:endParaRPr>
          </a:p>
        </p:txBody>
      </p:sp>
      <p:pic>
        <p:nvPicPr>
          <p:cNvPr id="6" name="Picture 5">
            <a:extLst>
              <a:ext uri="{FF2B5EF4-FFF2-40B4-BE49-F238E27FC236}">
                <a16:creationId xmlns:a16="http://schemas.microsoft.com/office/drawing/2014/main" id="{5B3D32FD-DF33-487A-A86B-965BA32A25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00274" y="1452401"/>
            <a:ext cx="8991452" cy="4729032"/>
          </a:xfrm>
          <a:prstGeom prst="rect">
            <a:avLst/>
          </a:prstGeom>
          <a:effectLst>
            <a:glow rad="228600">
              <a:schemeClr val="accent3">
                <a:satMod val="175000"/>
                <a:alpha val="40000"/>
              </a:schemeClr>
            </a:glow>
          </a:effectLst>
        </p:spPr>
      </p:pic>
      <p:sp>
        <p:nvSpPr>
          <p:cNvPr id="5" name="TextBox 4">
            <a:extLst>
              <a:ext uri="{FF2B5EF4-FFF2-40B4-BE49-F238E27FC236}">
                <a16:creationId xmlns:a16="http://schemas.microsoft.com/office/drawing/2014/main" id="{EC97FFAA-E608-4C89-952B-6A348994E42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2767153190"/>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102270" y="1445650"/>
            <a:ext cx="8113144" cy="5275190"/>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158750" lvl="2" indent="0" defTabSz="627063" eaLnBrk="0" hangingPunct="0">
              <a:spcBef>
                <a:spcPts val="1800"/>
              </a:spcBef>
              <a:buClr>
                <a:schemeClr val="tx1"/>
              </a:buClr>
              <a:buSzPct val="95000"/>
              <a:buNone/>
              <a:defRPr/>
            </a:pPr>
            <a:r>
              <a:rPr lang="en-US" sz="3200" b="1" dirty="0">
                <a:solidFill>
                  <a:prstClr val="white"/>
                </a:solidFill>
                <a:latin typeface="Arial" charset="0"/>
              </a:rPr>
              <a:t>NHGRI-funded and -supported 	researchers are expected to:</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schemeClr val="bg2">
                    <a:lumMod val="40000"/>
                    <a:lumOff val="60000"/>
                  </a:schemeClr>
                </a:solidFill>
                <a:latin typeface="Arial" charset="0"/>
              </a:rPr>
              <a:t>Share metadata and phenotypic data 	associated with the study</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schemeClr val="bg2">
                    <a:lumMod val="40000"/>
                    <a:lumOff val="60000"/>
                  </a:schemeClr>
                </a:solidFill>
                <a:latin typeface="Arial" charset="0"/>
              </a:rPr>
              <a:t>Use standardized data-collection protocols 	and survey instruments for capturing data, 	as appropriate</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schemeClr val="bg2">
                    <a:lumMod val="40000"/>
                    <a:lumOff val="60000"/>
                  </a:schemeClr>
                </a:solidFill>
                <a:latin typeface="Arial" charset="0"/>
              </a:rPr>
              <a:t>Use standardized notation for metadata to 	enable the harmonization of datasets for 	secondary research analyses</a:t>
            </a:r>
            <a:endParaRPr lang="en-US" sz="2800" dirty="0">
              <a:solidFill>
                <a:schemeClr val="bg2">
                  <a:lumMod val="40000"/>
                  <a:lumOff val="60000"/>
                </a:schemeClr>
              </a:solidFill>
            </a:endParaRPr>
          </a:p>
        </p:txBody>
      </p:sp>
      <p:sp>
        <p:nvSpPr>
          <p:cNvPr id="2" name="Rectangle 1">
            <a:extLst>
              <a:ext uri="{FF2B5EF4-FFF2-40B4-BE49-F238E27FC236}">
                <a16:creationId xmlns:a16="http://schemas.microsoft.com/office/drawing/2014/main" id="{BE8B9FA7-E65D-4A00-A529-081D35D2EB74}"/>
              </a:ext>
            </a:extLst>
          </p:cNvPr>
          <p:cNvSpPr/>
          <p:nvPr/>
        </p:nvSpPr>
        <p:spPr>
          <a:xfrm>
            <a:off x="0" y="-17336"/>
            <a:ext cx="12192000" cy="1200329"/>
          </a:xfrm>
          <a:prstGeom prst="rect">
            <a:avLst/>
          </a:prstGeom>
        </p:spPr>
        <p:txBody>
          <a:bodyPr wrap="square">
            <a:spAutoFit/>
          </a:bodyPr>
          <a:lstStyle/>
          <a:p>
            <a:pPr marL="158750" lvl="2" algn="ctr" defTabSz="627063" eaLnBrk="0" hangingPunct="0">
              <a:buClr>
                <a:schemeClr val="tx1"/>
              </a:buClr>
              <a:buSzPct val="95000"/>
              <a:defRPr/>
            </a:pPr>
            <a:r>
              <a:rPr lang="en-US" sz="3600" b="1" dirty="0">
                <a:solidFill>
                  <a:srgbClr val="5FE0D4"/>
                </a:solidFill>
                <a:latin typeface="Arial" charset="0"/>
                <a:cs typeface="Arial" charset="0"/>
              </a:rPr>
              <a:t>NHGRI Data Sharing Expectations: </a:t>
            </a:r>
          </a:p>
          <a:p>
            <a:pPr marL="158750" lvl="2" algn="ctr" defTabSz="627063" eaLnBrk="0" hangingPunct="0">
              <a:buClr>
                <a:schemeClr val="tx1"/>
              </a:buClr>
              <a:buSzPct val="95000"/>
              <a:defRPr/>
            </a:pPr>
            <a:r>
              <a:rPr lang="en-US" sz="3600" b="1" dirty="0">
                <a:solidFill>
                  <a:srgbClr val="5FE0D4"/>
                </a:solidFill>
                <a:latin typeface="Arial" charset="0"/>
                <a:cs typeface="Arial" charset="0"/>
              </a:rPr>
              <a:t>Sharing Quality Metadata and Phenotypic Data</a:t>
            </a:r>
            <a:endParaRPr lang="en-US" sz="3600" b="1" dirty="0">
              <a:solidFill>
                <a:prstClr val="white"/>
              </a:solidFill>
              <a:latin typeface="Arial" charset="0"/>
            </a:endParaRPr>
          </a:p>
        </p:txBody>
      </p:sp>
      <p:pic>
        <p:nvPicPr>
          <p:cNvPr id="3" name="Picture 3">
            <a:extLst>
              <a:ext uri="{FF2B5EF4-FFF2-40B4-BE49-F238E27FC236}">
                <a16:creationId xmlns:a16="http://schemas.microsoft.com/office/drawing/2014/main" id="{D7F72596-C724-405E-AB1D-F7D85974B251}"/>
              </a:ext>
            </a:extLst>
          </p:cNvPr>
          <p:cNvPicPr>
            <a:picLocks noChangeAspect="1"/>
          </p:cNvPicPr>
          <p:nvPr/>
        </p:nvPicPr>
        <p:blipFill rotWithShape="1">
          <a:blip r:embed="rId3"/>
          <a:srcRect l="1" r="42422" b="20705"/>
          <a:stretch/>
        </p:blipFill>
        <p:spPr>
          <a:xfrm>
            <a:off x="8456044" y="2070452"/>
            <a:ext cx="3066036" cy="3517315"/>
          </a:xfrm>
          <a:prstGeom prst="rect">
            <a:avLst/>
          </a:prstGeom>
          <a:effectLst>
            <a:glow rad="228600">
              <a:schemeClr val="accent1">
                <a:satMod val="175000"/>
                <a:alpha val="40000"/>
              </a:schemeClr>
            </a:glow>
          </a:effectLst>
        </p:spPr>
      </p:pic>
      <p:sp>
        <p:nvSpPr>
          <p:cNvPr id="6" name="TextBox 5">
            <a:extLst>
              <a:ext uri="{FF2B5EF4-FFF2-40B4-BE49-F238E27FC236}">
                <a16:creationId xmlns:a16="http://schemas.microsoft.com/office/drawing/2014/main" id="{6971114A-2BC4-41BD-8217-B656BDC3415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spTree>
    <p:extLst>
      <p:ext uri="{BB962C8B-B14F-4D97-AF65-F5344CB8AC3E}">
        <p14:creationId xmlns:p14="http://schemas.microsoft.com/office/powerpoint/2010/main" val="34470582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44970" y="837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EDFD3"/>
                </a:solidFill>
                <a:cs typeface="Arial"/>
              </a:rPr>
              <a:t>NHGRI Communications Video Wins Journalism Award</a:t>
            </a: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A53CD28-1FDB-FC40-9602-720C88A869AB}"/>
              </a:ext>
            </a:extLst>
          </p:cNvPr>
          <p:cNvSpPr txBox="1"/>
          <p:nvPr/>
        </p:nvSpPr>
        <p:spPr>
          <a:xfrm>
            <a:off x="0" y="1693921"/>
            <a:ext cx="12191999" cy="523220"/>
          </a:xfrm>
          <a:prstGeom prst="rect">
            <a:avLst/>
          </a:prstGeom>
        </p:spPr>
        <p:txBody>
          <a:bodyPr wrap="square">
            <a:spAutoFit/>
          </a:bodyPr>
          <a:lstStyle>
            <a:defPPr>
              <a:defRPr lang="en-US"/>
            </a:defPPr>
            <a:lvl3pPr marL="615950" lvl="2" indent="-328613" defTabSz="457200" eaLnBrk="0" hangingPunct="0">
              <a:spcBef>
                <a:spcPts val="600"/>
              </a:spcBef>
              <a:spcAft>
                <a:spcPts val="600"/>
              </a:spcAft>
              <a:buClr>
                <a:srgbClr val="FFFFFF"/>
              </a:buClr>
              <a:buSzPct val="95000"/>
              <a:buFont typeface="Wingdings" panose="05000000000000000000" pitchFamily="2" charset="2"/>
              <a:buChar char="§"/>
              <a:defRPr sz="2800" b="1">
                <a:solidFill>
                  <a:srgbClr val="FFFFFF"/>
                </a:solidFill>
                <a:latin typeface="Arial" charset="0"/>
              </a:defRPr>
            </a:lvl3pPr>
            <a:lvl4pPr marL="896921" lvl="3" defTabSz="457200" eaLnBrk="0" hangingPunct="0">
              <a:spcBef>
                <a:spcPts val="600"/>
              </a:spcBef>
              <a:spcAft>
                <a:spcPts val="600"/>
              </a:spcAft>
              <a:buClr>
                <a:srgbClr val="FFFFFF"/>
              </a:buClr>
              <a:buSzPct val="95000"/>
              <a:defRPr sz="2800" b="1">
                <a:solidFill>
                  <a:schemeClr val="bg2"/>
                </a:solidFill>
                <a:latin typeface="Arial" charset="0"/>
              </a:defRPr>
            </a:lvl4pPr>
          </a:lstStyle>
          <a:p>
            <a:pPr marL="457200" marR="0" lvl="0" indent="-4572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C82EE29-86C4-45E2-9B59-D791B30EDFC4}"/>
              </a:ext>
            </a:extLst>
          </p:cNvPr>
          <p:cNvSpPr txBox="1"/>
          <p:nvPr/>
        </p:nvSpPr>
        <p:spPr>
          <a:xfrm>
            <a:off x="352925" y="943576"/>
            <a:ext cx="11486147" cy="954107"/>
          </a:xfrm>
          <a:prstGeom prst="rect">
            <a:avLst/>
          </a:prstGeom>
          <a:noFill/>
        </p:spPr>
        <p:txBody>
          <a:bodyPr wrap="square" lIns="91440" tIns="45720" rIns="91440" bIns="45720" rtlCol="0" anchor="t">
            <a:spAutoFit/>
          </a:bodyPr>
          <a:lstStyle/>
          <a:p>
            <a:pPr marL="608965" lvl="1" algn="ctr">
              <a:defRPr/>
            </a:pPr>
            <a:r>
              <a:rPr lang="en-US" sz="2800" b="1" dirty="0">
                <a:solidFill>
                  <a:srgbClr val="FFFFFF"/>
                </a:solidFill>
                <a:latin typeface="Arial"/>
                <a:cs typeface="Arial"/>
              </a:rPr>
              <a:t>NHGRI science writer Prabarna Ganguly wins DCSWA </a:t>
            </a:r>
            <a:r>
              <a:rPr lang="en-US" sz="2800" b="1" dirty="0" err="1">
                <a:solidFill>
                  <a:srgbClr val="FFFFFF"/>
                </a:solidFill>
                <a:latin typeface="Arial"/>
                <a:cs typeface="Arial"/>
              </a:rPr>
              <a:t>Newsbrief</a:t>
            </a:r>
            <a:r>
              <a:rPr lang="en-US" sz="2800" b="1" dirty="0">
                <a:solidFill>
                  <a:srgbClr val="FFFFFF"/>
                </a:solidFill>
                <a:latin typeface="Arial"/>
                <a:cs typeface="Arial"/>
              </a:rPr>
              <a:t> Award for “The Human Pangenome” video</a:t>
            </a:r>
            <a:endParaRPr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 name="Picture 13">
            <a:extLst>
              <a:ext uri="{FF2B5EF4-FFF2-40B4-BE49-F238E27FC236}">
                <a16:creationId xmlns:a16="http://schemas.microsoft.com/office/drawing/2014/main" id="{3F05102C-0D46-4693-B776-1BE79A0E98EF}"/>
              </a:ext>
            </a:extLst>
          </p:cNvPr>
          <p:cNvPicPr>
            <a:picLocks noChangeAspect="1"/>
          </p:cNvPicPr>
          <p:nvPr/>
        </p:nvPicPr>
        <p:blipFill>
          <a:blip r:embed="rId3"/>
          <a:stretch>
            <a:fillRect/>
          </a:stretch>
        </p:blipFill>
        <p:spPr>
          <a:xfrm>
            <a:off x="774457" y="2617845"/>
            <a:ext cx="6227425" cy="3211897"/>
          </a:xfrm>
          <a:prstGeom prst="rect">
            <a:avLst/>
          </a:prstGeom>
          <a:effectLst>
            <a:glow rad="228600">
              <a:schemeClr val="accent3">
                <a:satMod val="175000"/>
                <a:alpha val="40000"/>
              </a:schemeClr>
            </a:glow>
          </a:effectLst>
        </p:spPr>
      </p:pic>
      <p:pic>
        <p:nvPicPr>
          <p:cNvPr id="11" name="Picture 11">
            <a:extLst>
              <a:ext uri="{FF2B5EF4-FFF2-40B4-BE49-F238E27FC236}">
                <a16:creationId xmlns:a16="http://schemas.microsoft.com/office/drawing/2014/main" id="{12FC0233-7A48-4899-A988-AB68F52B44E2}"/>
              </a:ext>
            </a:extLst>
          </p:cNvPr>
          <p:cNvPicPr>
            <a:picLocks noChangeAspect="1"/>
          </p:cNvPicPr>
          <p:nvPr/>
        </p:nvPicPr>
        <p:blipFill>
          <a:blip r:embed="rId4"/>
          <a:stretch>
            <a:fillRect/>
          </a:stretch>
        </p:blipFill>
        <p:spPr>
          <a:xfrm>
            <a:off x="7776338" y="3600445"/>
            <a:ext cx="3696443" cy="1297358"/>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C4A63B33-AC41-B545-837B-FD2BC9C4A27E}"/>
              </a:ext>
            </a:extLst>
          </p:cNvPr>
          <p:cNvSpPr txBox="1"/>
          <p:nvPr/>
        </p:nvSpPr>
        <p:spPr>
          <a:xfrm>
            <a:off x="4385460" y="5990634"/>
            <a:ext cx="2616422" cy="297454"/>
          </a:xfrm>
          <a:prstGeom prst="rect">
            <a:avLst/>
          </a:prstGeom>
          <a:noFill/>
        </p:spPr>
        <p:txBody>
          <a:bodyPr wrap="none" rtlCol="0">
            <a:spAutoFit/>
          </a:bodyPr>
          <a:lstStyle/>
          <a:p>
            <a:r>
              <a:rPr lang="en-US" sz="1333" b="0" i="1" kern="1200" baseline="0">
                <a:effectLst/>
                <a:latin typeface="+mj-lt"/>
                <a:ea typeface="12 pt. Helvetica* 56 Italic   1" charset="0"/>
                <a:cs typeface="12 pt. Helvetica* 56 Italic   1" charset="0"/>
              </a:rPr>
              <a:t>Credit: Massive Science/NHGRI</a:t>
            </a:r>
          </a:p>
        </p:txBody>
      </p:sp>
      <p:sp>
        <p:nvSpPr>
          <p:cNvPr id="14" name="TextBox 13">
            <a:extLst>
              <a:ext uri="{FF2B5EF4-FFF2-40B4-BE49-F238E27FC236}">
                <a16:creationId xmlns:a16="http://schemas.microsoft.com/office/drawing/2014/main" id="{B2C6B176-5144-4A0F-ABC2-560A965AC70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29</a:t>
            </a:r>
          </a:p>
        </p:txBody>
      </p:sp>
    </p:spTree>
    <p:extLst>
      <p:ext uri="{BB962C8B-B14F-4D97-AF65-F5344CB8AC3E}">
        <p14:creationId xmlns:p14="http://schemas.microsoft.com/office/powerpoint/2010/main" val="2308659384"/>
      </p:ext>
    </p:extLst>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A2CAEA7E-BDE6-F144-BC75-3AF840F1AF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6290" y="1583189"/>
            <a:ext cx="11559421" cy="4960438"/>
          </a:xfrm>
          <a:prstGeom prst="rect">
            <a:avLst/>
          </a:prstGeom>
        </p:spPr>
      </p:pic>
      <p:sp>
        <p:nvSpPr>
          <p:cNvPr id="29" name="Rectangle 28">
            <a:extLst>
              <a:ext uri="{FF2B5EF4-FFF2-40B4-BE49-F238E27FC236}">
                <a16:creationId xmlns:a16="http://schemas.microsoft.com/office/drawing/2014/main" id="{C0B837C7-6DCC-904D-A300-948249B5B475}"/>
              </a:ext>
            </a:extLst>
          </p:cNvPr>
          <p:cNvSpPr/>
          <p:nvPr/>
        </p:nvSpPr>
        <p:spPr>
          <a:xfrm>
            <a:off x="8421311" y="4062737"/>
            <a:ext cx="3454399" cy="1200329"/>
          </a:xfrm>
          <a:prstGeom prst="rect">
            <a:avLst/>
          </a:prstGeom>
        </p:spPr>
        <p:txBody>
          <a:bodyPr wrap="square">
            <a:spAutoFit/>
          </a:bodyPr>
          <a:lstStyle/>
          <a:p>
            <a:pPr marL="20638" marR="0" lvl="2" indent="0" defTabSz="280988" rtl="0" eaLnBrk="0" fontAlgn="auto" latinLnBrk="0" hangingPunct="0">
              <a:lnSpc>
                <a:spcPct val="100000"/>
              </a:lnSpc>
              <a:spcBef>
                <a:spcPts val="600"/>
              </a:spcBef>
              <a:spcAft>
                <a:spcPts val="600"/>
              </a:spcAft>
              <a:buClr>
                <a:srgbClr val="FFFFFF"/>
              </a:buClr>
              <a:buSzPct val="95000"/>
              <a:buFontTx/>
              <a:buNone/>
              <a:tabLst/>
              <a:defRPr/>
            </a:pPr>
            <a:r>
              <a:rPr kumimoji="0" lang="en-US" b="1" i="0" u="none" strike="noStrike" kern="1200" cap="none" spc="0" normalizeH="0" baseline="0" noProof="0" dirty="0">
                <a:ln>
                  <a:noFill/>
                </a:ln>
                <a:effectLst/>
                <a:uLnTx/>
                <a:uFillTx/>
                <a:latin typeface="Arial" charset="0"/>
                <a:ea typeface="+mn-ea"/>
                <a:cs typeface="+mn-cs"/>
              </a:rPr>
              <a:t>Conversations with 	trailblazing science 	communicators</a:t>
            </a:r>
          </a:p>
        </p:txBody>
      </p:sp>
      <p:pic>
        <p:nvPicPr>
          <p:cNvPr id="26" name="Picture 25" descr="Text&#10;&#10;Description automatically generated">
            <a:extLst>
              <a:ext uri="{FF2B5EF4-FFF2-40B4-BE49-F238E27FC236}">
                <a16:creationId xmlns:a16="http://schemas.microsoft.com/office/drawing/2014/main" id="{32DE506B-5FD9-C74A-8BD3-ABE243C94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149" y="173707"/>
            <a:ext cx="4711700" cy="1208368"/>
          </a:xfrm>
          <a:prstGeom prst="rect">
            <a:avLst/>
          </a:prstGeom>
        </p:spPr>
      </p:pic>
      <p:sp>
        <p:nvSpPr>
          <p:cNvPr id="11" name="TextBox 10">
            <a:extLst>
              <a:ext uri="{FF2B5EF4-FFF2-40B4-BE49-F238E27FC236}">
                <a16:creationId xmlns:a16="http://schemas.microsoft.com/office/drawing/2014/main" id="{E5B9F551-DE29-4DE4-930D-1EF67A269BCF}"/>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30</a:t>
            </a:r>
          </a:p>
        </p:txBody>
      </p:sp>
    </p:spTree>
    <p:extLst>
      <p:ext uri="{BB962C8B-B14F-4D97-AF65-F5344CB8AC3E}">
        <p14:creationId xmlns:p14="http://schemas.microsoft.com/office/powerpoint/2010/main" val="2600793278"/>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C5951-4ED4-6D49-8408-24A8DF4A046B}"/>
              </a:ext>
            </a:extLst>
          </p:cNvPr>
          <p:cNvSpPr>
            <a:spLocks noGrp="1"/>
          </p:cNvSpPr>
          <p:nvPr>
            <p:ph type="title"/>
          </p:nvPr>
        </p:nvSpPr>
        <p:spPr>
          <a:xfrm>
            <a:off x="576071" y="-78012"/>
            <a:ext cx="11039858" cy="811062"/>
          </a:xfrm>
        </p:spPr>
        <p:txBody>
          <a:bodyPr>
            <a:normAutofit/>
          </a:bodyPr>
          <a:lstStyle/>
          <a:p>
            <a:pPr algn="ctr"/>
            <a:r>
              <a:rPr lang="en-US" sz="3600" dirty="0"/>
              <a:t>National DNA Day 2021</a:t>
            </a:r>
          </a:p>
        </p:txBody>
      </p:sp>
      <p:pic>
        <p:nvPicPr>
          <p:cNvPr id="5" name="Picture 4" descr="A person smiling in front of a screen&#10;&#10;Description automatically generated with low confidence">
            <a:extLst>
              <a:ext uri="{FF2B5EF4-FFF2-40B4-BE49-F238E27FC236}">
                <a16:creationId xmlns:a16="http://schemas.microsoft.com/office/drawing/2014/main" id="{310DD4AE-2958-4F41-A634-8D7613803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790" y="3984494"/>
            <a:ext cx="4161884" cy="2341060"/>
          </a:xfrm>
          <a:prstGeom prst="rect">
            <a:avLst/>
          </a:prstGeom>
          <a:effectLst>
            <a:glow rad="228600">
              <a:schemeClr val="accent1">
                <a:satMod val="175000"/>
                <a:alpha val="40000"/>
              </a:schemeClr>
            </a:glow>
          </a:effectLst>
        </p:spPr>
      </p:pic>
      <p:pic>
        <p:nvPicPr>
          <p:cNvPr id="7" name="Picture 6" descr="Graphical user interface, application&#10;&#10;Description automatically generated">
            <a:extLst>
              <a:ext uri="{FF2B5EF4-FFF2-40B4-BE49-F238E27FC236}">
                <a16:creationId xmlns:a16="http://schemas.microsoft.com/office/drawing/2014/main" id="{4501C37B-689E-9149-AFFB-EE371046C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327" y="1133903"/>
            <a:ext cx="4161884" cy="2341060"/>
          </a:xfrm>
          <a:prstGeom prst="rect">
            <a:avLst/>
          </a:prstGeom>
          <a:effectLst>
            <a:glow rad="228600">
              <a:schemeClr val="accent1">
                <a:satMod val="175000"/>
                <a:alpha val="40000"/>
              </a:schemeClr>
            </a:glow>
          </a:effectLst>
        </p:spPr>
      </p:pic>
      <p:pic>
        <p:nvPicPr>
          <p:cNvPr id="9" name="Picture 8" descr="Graphical user interface, application&#10;&#10;Description automatically generated">
            <a:extLst>
              <a:ext uri="{FF2B5EF4-FFF2-40B4-BE49-F238E27FC236}">
                <a16:creationId xmlns:a16="http://schemas.microsoft.com/office/drawing/2014/main" id="{D60F5959-31D6-DB41-BFD7-50366ED22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790" y="1120568"/>
            <a:ext cx="4161884" cy="2341060"/>
          </a:xfrm>
          <a:prstGeom prst="rect">
            <a:avLst/>
          </a:prstGeom>
          <a:effectLst>
            <a:glow rad="228600">
              <a:schemeClr val="accent1">
                <a:satMod val="175000"/>
                <a:alpha val="40000"/>
              </a:schemeClr>
            </a:glow>
          </a:effectLst>
        </p:spPr>
      </p:pic>
      <p:pic>
        <p:nvPicPr>
          <p:cNvPr id="11" name="Picture 10" descr="Graphical user interface, website&#10;&#10;Description automatically generated">
            <a:extLst>
              <a:ext uri="{FF2B5EF4-FFF2-40B4-BE49-F238E27FC236}">
                <a16:creationId xmlns:a16="http://schemas.microsoft.com/office/drawing/2014/main" id="{9945D8DA-5DC2-EC43-BCC4-505D80CDA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6327" y="3984493"/>
            <a:ext cx="4161884" cy="2341060"/>
          </a:xfrm>
          <a:prstGeom prst="rect">
            <a:avLst/>
          </a:prstGeom>
          <a:effectLst>
            <a:glow rad="228600">
              <a:schemeClr val="accent1">
                <a:satMod val="175000"/>
                <a:alpha val="40000"/>
              </a:schemeClr>
            </a:glow>
          </a:effectLst>
        </p:spPr>
      </p:pic>
      <p:sp>
        <p:nvSpPr>
          <p:cNvPr id="8" name="TextBox 7">
            <a:extLst>
              <a:ext uri="{FF2B5EF4-FFF2-40B4-BE49-F238E27FC236}">
                <a16:creationId xmlns:a16="http://schemas.microsoft.com/office/drawing/2014/main" id="{56B011CF-DBD3-4F0B-AB6F-2E004EE66FF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31</a:t>
            </a:r>
          </a:p>
        </p:txBody>
      </p:sp>
    </p:spTree>
    <p:extLst>
      <p:ext uri="{BB962C8B-B14F-4D97-AF65-F5344CB8AC3E}">
        <p14:creationId xmlns:p14="http://schemas.microsoft.com/office/powerpoint/2010/main" val="29507974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642904A-788F-45FD-A825-78D591ECECBF}"/>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88B9C8DB-18D3-4E8E-AE46-2D0E0E5D3D49}"/>
              </a:ext>
            </a:extLst>
          </p:cNvPr>
          <p:cNvSpPr txBox="1"/>
          <p:nvPr/>
        </p:nvSpPr>
        <p:spPr>
          <a:xfrm>
            <a:off x="0" y="91006"/>
            <a:ext cx="12192000" cy="978729"/>
          </a:xfrm>
          <a:prstGeom prst="rect">
            <a:avLst/>
          </a:prstGeom>
          <a:noFill/>
        </p:spPr>
        <p:txBody>
          <a:bodyPr wrap="square" rtlCol="0">
            <a:spAutoFit/>
          </a:bodyPr>
          <a:lstStyle/>
          <a:p>
            <a:pPr lvl="0" algn="ctr" defTabSz="1219169">
              <a:lnSpc>
                <a:spcPct val="80000"/>
              </a:lnSpc>
              <a:defRPr sz="1800" b="0" i="0" u="none" strike="noStrike" kern="0" cap="none" spc="0" baseline="0">
                <a:solidFill>
                  <a:srgbClr val="000000"/>
                </a:solidFill>
                <a:uFillTx/>
              </a:defRPr>
            </a:pPr>
            <a:r>
              <a:rPr lang="en-US" sz="3600" b="1" dirty="0">
                <a:solidFill>
                  <a:srgbClr val="5FE0D3"/>
                </a:solidFill>
              </a:rPr>
              <a:t>Inter-Society Coordinating Committee for </a:t>
            </a:r>
          </a:p>
          <a:p>
            <a:pPr lvl="0" algn="ctr" defTabSz="1219169">
              <a:lnSpc>
                <a:spcPct val="80000"/>
              </a:lnSpc>
              <a:defRPr sz="1800" b="0" i="0" u="none" strike="noStrike" kern="0" cap="none" spc="0" baseline="0">
                <a:solidFill>
                  <a:srgbClr val="000000"/>
                </a:solidFill>
                <a:uFillTx/>
              </a:defRPr>
            </a:pPr>
            <a:r>
              <a:rPr lang="en-US" sz="3600" b="1" dirty="0">
                <a:solidFill>
                  <a:srgbClr val="5FE0D3"/>
                </a:solidFill>
              </a:rPr>
              <a:t>Practitioner Education in Genomics </a:t>
            </a:r>
            <a:endParaRPr lang="en-US" sz="3600" b="1" dirty="0">
              <a:solidFill>
                <a:srgbClr val="5FE0D4"/>
              </a:solidFill>
            </a:endParaRPr>
          </a:p>
        </p:txBody>
      </p:sp>
      <p:pic>
        <p:nvPicPr>
          <p:cNvPr id="9" name="Picture 8">
            <a:extLst>
              <a:ext uri="{FF2B5EF4-FFF2-40B4-BE49-F238E27FC236}">
                <a16:creationId xmlns:a16="http://schemas.microsoft.com/office/drawing/2014/main" id="{4FCAEC9E-B071-4FF4-8758-ACECADE43CB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1791" y="3276600"/>
            <a:ext cx="4287078" cy="2863774"/>
          </a:xfrm>
          <a:prstGeom prst="rect">
            <a:avLst/>
          </a:prstGeom>
        </p:spPr>
      </p:pic>
      <p:pic>
        <p:nvPicPr>
          <p:cNvPr id="13" name="Picture 12">
            <a:extLst>
              <a:ext uri="{FF2B5EF4-FFF2-40B4-BE49-F238E27FC236}">
                <a16:creationId xmlns:a16="http://schemas.microsoft.com/office/drawing/2014/main" id="{53544CE8-A8D6-4435-B7EB-C6CFB52997B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53132" y="3189460"/>
            <a:ext cx="4287078" cy="2882589"/>
          </a:xfrm>
          <a:prstGeom prst="rect">
            <a:avLst/>
          </a:prstGeom>
        </p:spPr>
      </p:pic>
      <p:pic>
        <p:nvPicPr>
          <p:cNvPr id="15" name="Picture 14">
            <a:extLst>
              <a:ext uri="{FF2B5EF4-FFF2-40B4-BE49-F238E27FC236}">
                <a16:creationId xmlns:a16="http://schemas.microsoft.com/office/drawing/2014/main" id="{0FC64636-B6A6-41A4-BD3C-4F5F1173C89E}"/>
              </a:ext>
            </a:extLst>
          </p:cNvPr>
          <p:cNvPicPr>
            <a:picLocks noChangeAspect="1"/>
          </p:cNvPicPr>
          <p:nvPr/>
        </p:nvPicPr>
        <p:blipFill>
          <a:blip r:embed="rId5"/>
          <a:stretch>
            <a:fillRect/>
          </a:stretch>
        </p:blipFill>
        <p:spPr>
          <a:xfrm>
            <a:off x="4509444" y="1998550"/>
            <a:ext cx="3143688" cy="2400635"/>
          </a:xfrm>
          <a:prstGeom prst="rect">
            <a:avLst/>
          </a:prstGeom>
        </p:spPr>
      </p:pic>
      <p:sp>
        <p:nvSpPr>
          <p:cNvPr id="8" name="TextBox 7">
            <a:extLst>
              <a:ext uri="{FF2B5EF4-FFF2-40B4-BE49-F238E27FC236}">
                <a16:creationId xmlns:a16="http://schemas.microsoft.com/office/drawing/2014/main" id="{A5BF6B53-540B-4E42-8FB9-F16CC7D0B45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32</a:t>
            </a:r>
          </a:p>
        </p:txBody>
      </p:sp>
      <p:sp>
        <p:nvSpPr>
          <p:cNvPr id="10" name="TextBox 9">
            <a:extLst>
              <a:ext uri="{FF2B5EF4-FFF2-40B4-BE49-F238E27FC236}">
                <a16:creationId xmlns:a16="http://schemas.microsoft.com/office/drawing/2014/main" id="{325CD2CB-F408-4324-8AAA-B2DAD91E3F27}"/>
              </a:ext>
            </a:extLst>
          </p:cNvPr>
          <p:cNvSpPr txBox="1"/>
          <p:nvPr/>
        </p:nvSpPr>
        <p:spPr>
          <a:xfrm>
            <a:off x="-14712" y="1093795"/>
            <a:ext cx="12192000" cy="437043"/>
          </a:xfrm>
          <a:prstGeom prst="rect">
            <a:avLst/>
          </a:prstGeom>
          <a:noFill/>
        </p:spPr>
        <p:txBody>
          <a:bodyPr wrap="square" rtlCol="0">
            <a:spAutoFit/>
          </a:bodyPr>
          <a:lstStyle/>
          <a:p>
            <a:pPr lvl="0" algn="ctr" defTabSz="1219169">
              <a:lnSpc>
                <a:spcPct val="80000"/>
              </a:lnSpc>
              <a:defRPr sz="1800" b="0" i="0" u="none" strike="noStrike" kern="0" cap="none" spc="0" baseline="0">
                <a:solidFill>
                  <a:srgbClr val="000000"/>
                </a:solidFill>
                <a:uFillTx/>
              </a:defRPr>
            </a:pPr>
            <a:r>
              <a:rPr lang="en-US" sz="2800" b="1" dirty="0">
                <a:solidFill>
                  <a:srgbClr val="FFFFFF"/>
                </a:solidFill>
              </a:rPr>
              <a:t>10</a:t>
            </a:r>
            <a:r>
              <a:rPr lang="en-US" sz="2800" b="1" baseline="30000" dirty="0">
                <a:solidFill>
                  <a:srgbClr val="FFFFFF"/>
                </a:solidFill>
              </a:rPr>
              <a:t>th</a:t>
            </a:r>
            <a:r>
              <a:rPr lang="en-US" sz="2800" b="1" dirty="0">
                <a:solidFill>
                  <a:srgbClr val="FFFFFF"/>
                </a:solidFill>
              </a:rPr>
              <a:t> “In-Person” Meeting </a:t>
            </a:r>
            <a:endParaRPr lang="en-US" sz="2800" b="0" i="0" kern="1200" baseline="0" dirty="0">
              <a:solidFill>
                <a:srgbClr val="FFFFFF"/>
              </a:solidFill>
              <a:effectLst/>
              <a:latin typeface="+mj-lt"/>
              <a:ea typeface="Helvetica Neue" charset="0"/>
              <a:cs typeface="Helvetica Neue" charset="0"/>
            </a:endParaRPr>
          </a:p>
        </p:txBody>
      </p:sp>
    </p:spTree>
    <p:extLst>
      <p:ext uri="{BB962C8B-B14F-4D97-AF65-F5344CB8AC3E}">
        <p14:creationId xmlns:p14="http://schemas.microsoft.com/office/powerpoint/2010/main" val="436658842"/>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 </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837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EDFD3"/>
                </a:solidFill>
                <a:cs typeface="Arial"/>
              </a:rPr>
              <a:t>Genome Sequencing on Prime-Time TV</a:t>
            </a:r>
          </a:p>
        </p:txBody>
      </p:sp>
      <p:sp>
        <p:nvSpPr>
          <p:cNvPr id="2" name="AutoShape 4" descr="Image result for stanford medicine logo">
            <a:extLst>
              <a:ext uri="{FF2B5EF4-FFF2-40B4-BE49-F238E27FC236}">
                <a16:creationId xmlns:a16="http://schemas.microsoft.com/office/drawing/2014/main" id="{5EF2C35D-4768-469F-ABB8-A6B51DDEFE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utoShape 6" descr="Image result for stanford medicine logo">
            <a:extLst>
              <a:ext uri="{FF2B5EF4-FFF2-40B4-BE49-F238E27FC236}">
                <a16:creationId xmlns:a16="http://schemas.microsoft.com/office/drawing/2014/main" id="{69D14FC3-09EF-42A4-9565-0665A7EF51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AutoShape 14" descr="Image result for massachusetts general hospital logo">
            <a:extLst>
              <a:ext uri="{FF2B5EF4-FFF2-40B4-BE49-F238E27FC236}">
                <a16:creationId xmlns:a16="http://schemas.microsoft.com/office/drawing/2014/main" id="{514408E7-224C-4159-9F12-C5A1935A144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utoShape 16" descr="Image result for massachusetts general hospital logo">
            <a:extLst>
              <a:ext uri="{FF2B5EF4-FFF2-40B4-BE49-F238E27FC236}">
                <a16:creationId xmlns:a16="http://schemas.microsoft.com/office/drawing/2014/main" id="{B7B1620A-6E56-46F5-B645-05D2F55C3A4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A53CD28-1FDB-FC40-9602-720C88A869AB}"/>
              </a:ext>
            </a:extLst>
          </p:cNvPr>
          <p:cNvSpPr txBox="1"/>
          <p:nvPr/>
        </p:nvSpPr>
        <p:spPr>
          <a:xfrm>
            <a:off x="0" y="1693921"/>
            <a:ext cx="12191999" cy="523220"/>
          </a:xfrm>
          <a:prstGeom prst="rect">
            <a:avLst/>
          </a:prstGeom>
        </p:spPr>
        <p:txBody>
          <a:bodyPr wrap="square">
            <a:spAutoFit/>
          </a:bodyPr>
          <a:lstStyle>
            <a:defPPr>
              <a:defRPr lang="en-US"/>
            </a:defPPr>
            <a:lvl3pPr marL="615950" lvl="2" indent="-328613" defTabSz="457200" eaLnBrk="0" hangingPunct="0">
              <a:spcBef>
                <a:spcPts val="600"/>
              </a:spcBef>
              <a:spcAft>
                <a:spcPts val="600"/>
              </a:spcAft>
              <a:buClr>
                <a:srgbClr val="FFFFFF"/>
              </a:buClr>
              <a:buSzPct val="95000"/>
              <a:buFont typeface="Wingdings" panose="05000000000000000000" pitchFamily="2" charset="2"/>
              <a:buChar char="§"/>
              <a:defRPr sz="2800" b="1">
                <a:solidFill>
                  <a:srgbClr val="FFFFFF"/>
                </a:solidFill>
                <a:latin typeface="Arial" charset="0"/>
              </a:defRPr>
            </a:lvl3pPr>
            <a:lvl4pPr marL="896921" lvl="3" defTabSz="457200" eaLnBrk="0" hangingPunct="0">
              <a:spcBef>
                <a:spcPts val="600"/>
              </a:spcBef>
              <a:spcAft>
                <a:spcPts val="600"/>
              </a:spcAft>
              <a:buClr>
                <a:srgbClr val="FFFFFF"/>
              </a:buClr>
              <a:buSzPct val="95000"/>
              <a:defRPr sz="2800" b="1">
                <a:solidFill>
                  <a:schemeClr val="bg2"/>
                </a:solidFill>
                <a:latin typeface="Arial" charset="0"/>
              </a:defRPr>
            </a:lvl4pPr>
          </a:lstStyle>
          <a:p>
            <a:pPr marL="457200" marR="0" lvl="0" indent="-4572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8C3B86D-A77B-CD43-8B13-B358EBF8A1EB}"/>
              </a:ext>
            </a:extLst>
          </p:cNvPr>
          <p:cNvSpPr/>
          <p:nvPr/>
        </p:nvSpPr>
        <p:spPr>
          <a:xfrm>
            <a:off x="1" y="3254008"/>
            <a:ext cx="12191998" cy="52322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5374828F-8931-438C-9160-421CD6B5A6F8}"/>
              </a:ext>
            </a:extLst>
          </p:cNvPr>
          <p:cNvPicPr>
            <a:picLocks noChangeAspect="1"/>
          </p:cNvPicPr>
          <p:nvPr/>
        </p:nvPicPr>
        <p:blipFill rotWithShape="1">
          <a:blip r:embed="rId3"/>
          <a:srcRect l="3840" t="22848" r="5102" b="10668"/>
          <a:stretch/>
        </p:blipFill>
        <p:spPr>
          <a:xfrm>
            <a:off x="5366962" y="1713728"/>
            <a:ext cx="6536997" cy="3430543"/>
          </a:xfrm>
          <a:prstGeom prst="rect">
            <a:avLst/>
          </a:prstGeom>
          <a:effectLst>
            <a:glow rad="228600">
              <a:schemeClr val="accent3">
                <a:satMod val="175000"/>
                <a:alpha val="40000"/>
              </a:schemeClr>
            </a:glow>
          </a:effectLst>
        </p:spPr>
      </p:pic>
      <p:pic>
        <p:nvPicPr>
          <p:cNvPr id="6" name="Picture 5">
            <a:extLst>
              <a:ext uri="{FF2B5EF4-FFF2-40B4-BE49-F238E27FC236}">
                <a16:creationId xmlns:a16="http://schemas.microsoft.com/office/drawing/2014/main" id="{459A2358-1A5F-4A6A-9503-387C0983F989}"/>
              </a:ext>
            </a:extLst>
          </p:cNvPr>
          <p:cNvPicPr>
            <a:picLocks noChangeAspect="1"/>
          </p:cNvPicPr>
          <p:nvPr/>
        </p:nvPicPr>
        <p:blipFill>
          <a:blip r:embed="rId4"/>
          <a:stretch>
            <a:fillRect/>
          </a:stretch>
        </p:blipFill>
        <p:spPr>
          <a:xfrm>
            <a:off x="168603" y="1826889"/>
            <a:ext cx="4812804" cy="3204220"/>
          </a:xfrm>
          <a:prstGeom prst="rect">
            <a:avLst/>
          </a:prstGeom>
        </p:spPr>
      </p:pic>
      <p:sp>
        <p:nvSpPr>
          <p:cNvPr id="8" name="TextBox 7">
            <a:extLst>
              <a:ext uri="{FF2B5EF4-FFF2-40B4-BE49-F238E27FC236}">
                <a16:creationId xmlns:a16="http://schemas.microsoft.com/office/drawing/2014/main" id="{0D1E725C-D2A4-4924-B160-32A33B175369}"/>
              </a:ext>
            </a:extLst>
          </p:cNvPr>
          <p:cNvSpPr txBox="1"/>
          <p:nvPr/>
        </p:nvSpPr>
        <p:spPr>
          <a:xfrm>
            <a:off x="3210936" y="5050269"/>
            <a:ext cx="1811714" cy="461665"/>
          </a:xfrm>
          <a:prstGeom prst="rect">
            <a:avLst/>
          </a:prstGeom>
          <a:noFill/>
        </p:spPr>
        <p:txBody>
          <a:bodyPr wrap="none" rtlCol="0">
            <a:spAutoFit/>
          </a:bodyPr>
          <a:lstStyle/>
          <a:p>
            <a:r>
              <a:rPr lang="en-US" b="1" i="1" kern="1200" baseline="0" dirty="0">
                <a:effectLst/>
                <a:latin typeface="+mj-lt"/>
                <a:ea typeface="Helvetica Neue" charset="0"/>
                <a:cs typeface="Helvetica Neue" charset="0"/>
              </a:rPr>
              <a:t>NEJM</a:t>
            </a:r>
            <a:r>
              <a:rPr lang="en-US" b="1" i="0" kern="1200" baseline="0" dirty="0">
                <a:effectLst/>
                <a:latin typeface="+mj-lt"/>
                <a:ea typeface="Helvetica Neue" charset="0"/>
                <a:cs typeface="Helvetica Neue" charset="0"/>
              </a:rPr>
              <a:t> 2020</a:t>
            </a:r>
          </a:p>
        </p:txBody>
      </p:sp>
    </p:spTree>
    <p:extLst>
      <p:ext uri="{BB962C8B-B14F-4D97-AF65-F5344CB8AC3E}">
        <p14:creationId xmlns:p14="http://schemas.microsoft.com/office/powerpoint/2010/main" val="1597858977"/>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646A4-69F3-1745-9684-060D9CF658F7}"/>
              </a:ext>
            </a:extLst>
          </p:cNvPr>
          <p:cNvSpPr>
            <a:spLocks noGrp="1"/>
          </p:cNvSpPr>
          <p:nvPr>
            <p:ph type="title"/>
          </p:nvPr>
        </p:nvSpPr>
        <p:spPr>
          <a:xfrm>
            <a:off x="0" y="-16618"/>
            <a:ext cx="12192000" cy="700088"/>
          </a:xfrm>
        </p:spPr>
        <p:txBody>
          <a:bodyPr>
            <a:normAutofit/>
          </a:bodyPr>
          <a:lstStyle/>
          <a:p>
            <a:pPr algn="ctr"/>
            <a:r>
              <a:rPr lang="en-US" sz="3600" dirty="0"/>
              <a:t>NHGRI Director on Twitter</a:t>
            </a:r>
          </a:p>
        </p:txBody>
      </p:sp>
      <p:pic>
        <p:nvPicPr>
          <p:cNvPr id="5" name="Picture 4" descr="A picture containing device&#10;&#10;Description automatically generated">
            <a:extLst>
              <a:ext uri="{FF2B5EF4-FFF2-40B4-BE49-F238E27FC236}">
                <a16:creationId xmlns:a16="http://schemas.microsoft.com/office/drawing/2014/main" id="{6A107DE1-E8CB-4041-A4EB-CFF0CC580A3C}"/>
              </a:ext>
            </a:extLst>
          </p:cNvPr>
          <p:cNvPicPr>
            <a:picLocks noChangeAspect="1"/>
          </p:cNvPicPr>
          <p:nvPr/>
        </p:nvPicPr>
        <p:blipFill rotWithShape="1">
          <a:blip r:embed="rId3">
            <a:extLst>
              <a:ext uri="{28A0092B-C50C-407E-A947-70E740481C1C}">
                <a14:useLocalDpi xmlns:a14="http://schemas.microsoft.com/office/drawing/2010/main" val="0"/>
              </a:ext>
            </a:extLst>
          </a:blip>
          <a:srcRect l="638" t="1807" r="1636" b="25243"/>
          <a:stretch/>
        </p:blipFill>
        <p:spPr>
          <a:xfrm>
            <a:off x="1406611" y="896987"/>
            <a:ext cx="9378779" cy="5364003"/>
          </a:xfrm>
          <a:prstGeom prst="rect">
            <a:avLst/>
          </a:prstGeom>
          <a:effectLst>
            <a:glow rad="228600">
              <a:schemeClr val="accent3">
                <a:satMod val="175000"/>
                <a:alpha val="40000"/>
              </a:schemeClr>
            </a:glow>
          </a:effectLst>
        </p:spPr>
      </p:pic>
      <p:sp>
        <p:nvSpPr>
          <p:cNvPr id="6" name="TextBox 5">
            <a:extLst>
              <a:ext uri="{FF2B5EF4-FFF2-40B4-BE49-F238E27FC236}">
                <a16:creationId xmlns:a16="http://schemas.microsoft.com/office/drawing/2014/main" id="{1240F01C-C0A4-495A-9C1A-2E0FA98DA8A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33</a:t>
            </a:r>
          </a:p>
        </p:txBody>
      </p:sp>
    </p:spTree>
    <p:extLst>
      <p:ext uri="{BB962C8B-B14F-4D97-AF65-F5344CB8AC3E}">
        <p14:creationId xmlns:p14="http://schemas.microsoft.com/office/powerpoint/2010/main" val="727321757"/>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75985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14268"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07" y="329094"/>
            <a:ext cx="11182452" cy="3057702"/>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AE8B3640-A5B8-42B5-8025-A86445AED653}"/>
              </a:ext>
            </a:extLst>
          </p:cNvPr>
          <p:cNvPicPr>
            <a:picLocks noChangeAspect="1"/>
          </p:cNvPicPr>
          <p:nvPr/>
        </p:nvPicPr>
        <p:blipFill rotWithShape="1">
          <a:blip r:embed="rId4"/>
          <a:srcRect l="19960" t="34624" r="21008" b="37419"/>
          <a:stretch/>
        </p:blipFill>
        <p:spPr>
          <a:xfrm>
            <a:off x="1576260" y="3864405"/>
            <a:ext cx="9060746" cy="2413725"/>
          </a:xfrm>
          <a:prstGeom prst="rect">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id="{C076159C-6FB3-4ECF-8D92-3DB306EF2C1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34</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379617"/>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1" y="5956184"/>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23" name="Picture 22">
            <a:extLst>
              <a:ext uri="{FF2B5EF4-FFF2-40B4-BE49-F238E27FC236}">
                <a16:creationId xmlns:a16="http://schemas.microsoft.com/office/drawing/2014/main" id="{0458394A-81A4-49F7-B8AC-36FDF6E67A95}"/>
              </a:ext>
            </a:extLst>
          </p:cNvPr>
          <p:cNvPicPr>
            <a:picLocks noChangeAspect="1"/>
          </p:cNvPicPr>
          <p:nvPr/>
        </p:nvPicPr>
        <p:blipFill rotWithShape="1">
          <a:blip r:embed="rId4"/>
          <a:srcRect t="4350" b="11218"/>
          <a:stretch/>
        </p:blipFill>
        <p:spPr>
          <a:xfrm>
            <a:off x="4026325" y="2466302"/>
            <a:ext cx="4139350" cy="335029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anim calcmode="lin" valueType="num">
                                      <p:cBhvr additive="base">
                                        <p:cTn id="7" dur="500" fill="hold"/>
                                        <p:tgtEl>
                                          <p:spTgt spid="94214"/>
                                        </p:tgtEl>
                                        <p:attrNameLst>
                                          <p:attrName>ppt_x</p:attrName>
                                        </p:attrNameLst>
                                      </p:cBhvr>
                                      <p:tavLst>
                                        <p:tav tm="0">
                                          <p:val>
                                            <p:strVal val="#ppt_x"/>
                                          </p:val>
                                        </p:tav>
                                        <p:tav tm="100000">
                                          <p:val>
                                            <p:strVal val="#ppt_x"/>
                                          </p:val>
                                        </p:tav>
                                      </p:tavLst>
                                    </p:anim>
                                    <p:anim calcmode="lin" valueType="num">
                                      <p:cBhvr additive="base">
                                        <p:cTn id="8" dur="500" fill="hold"/>
                                        <p:tgtEl>
                                          <p:spTgt spid="942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106716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lvl="0" indent="-787400">
              <a:spcBef>
                <a:spcPts val="1800"/>
              </a:spcBef>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Communications, </a:t>
            </a:r>
            <a:r>
              <a:rPr lang="en-US" sz="3400" b="1" dirty="0">
                <a:solidFill>
                  <a:srgbClr val="FFFFFF">
                    <a:lumMod val="75000"/>
                  </a:srgbClr>
                </a:solidFill>
              </a:rPr>
              <a:t>Policy, and</a:t>
            </a: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Education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New NHGRI Brochure</a:t>
            </a:r>
            <a:endParaRPr lang="en-US" sz="3600" dirty="0">
              <a:solidFill>
                <a:srgbClr val="5FE0D4"/>
              </a:solidFill>
              <a:latin typeface="Arial" pitchFamily="34" charset="0"/>
              <a:cs typeface="Arial" pitchFamily="34" charset="0"/>
            </a:endParaRPr>
          </a:p>
        </p:txBody>
      </p:sp>
      <p:sp>
        <p:nvSpPr>
          <p:cNvPr id="42" name="Rectangle 41"/>
          <p:cNvSpPr/>
          <p:nvPr/>
        </p:nvSpPr>
        <p:spPr>
          <a:xfrm>
            <a:off x="239146" y="4740025"/>
            <a:ext cx="11854377" cy="184665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NHGRI’s history, organization, values, and major research areas </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PDF and ‘flipbook’ versions available at genome.gov/brochure</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Printed copies will be available on request</a:t>
            </a:r>
          </a:p>
        </p:txBody>
      </p:sp>
      <p:sp>
        <p:nvSpPr>
          <p:cNvPr id="12" name="TextBox 11">
            <a:extLst>
              <a:ext uri="{FF2B5EF4-FFF2-40B4-BE49-F238E27FC236}">
                <a16:creationId xmlns:a16="http://schemas.microsoft.com/office/drawing/2014/main" id="{F8959B8F-B054-47F7-8DF1-60C2FE011C15}"/>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1</a:t>
            </a:r>
          </a:p>
        </p:txBody>
      </p:sp>
      <p:pic>
        <p:nvPicPr>
          <p:cNvPr id="16" name="Picture 15" descr="Text, letter&#10;&#10;Description automatically generated">
            <a:extLst>
              <a:ext uri="{FF2B5EF4-FFF2-40B4-BE49-F238E27FC236}">
                <a16:creationId xmlns:a16="http://schemas.microsoft.com/office/drawing/2014/main" id="{2EBE88B7-45B8-6246-95E7-A51D3F8AA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474" y="776904"/>
            <a:ext cx="6203147" cy="3963122"/>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980662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ACD364-511C-4502-A012-EFF20C6CF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101" y="1622067"/>
            <a:ext cx="3669805" cy="4857958"/>
          </a:xfrm>
          <a:prstGeom prst="rect">
            <a:avLst/>
          </a:prstGeom>
          <a:ln>
            <a:noFill/>
          </a:ln>
          <a:effectLst>
            <a:glow rad="127000">
              <a:schemeClr val="bg2">
                <a:alpha val="80000"/>
              </a:schemeClr>
            </a:glow>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E8B9FA7-E65D-4A00-A529-081D35D2EB74}"/>
              </a:ext>
            </a:extLst>
          </p:cNvPr>
          <p:cNvSpPr/>
          <p:nvPr/>
        </p:nvSpPr>
        <p:spPr>
          <a:xfrm>
            <a:off x="0" y="-26004"/>
            <a:ext cx="12192000" cy="1231106"/>
          </a:xfrm>
          <a:prstGeom prst="rect">
            <a:avLst/>
          </a:prstGeom>
        </p:spPr>
        <p:txBody>
          <a:bodyPr wrap="square">
            <a:spAutoFit/>
          </a:bodyPr>
          <a:lstStyle/>
          <a:p>
            <a:pPr marL="158750" lvl="2" algn="ctr" defTabSz="627063" eaLnBrk="0" hangingPunct="0">
              <a:spcAft>
                <a:spcPts val="1200"/>
              </a:spcAft>
              <a:buClr>
                <a:schemeClr val="tx1"/>
              </a:buClr>
              <a:buSzPct val="95000"/>
              <a:defRPr/>
            </a:pPr>
            <a:r>
              <a:rPr lang="en-US" sz="3600" b="1" dirty="0">
                <a:solidFill>
                  <a:srgbClr val="5FE0D4"/>
                </a:solidFill>
                <a:latin typeface="Arial" charset="0"/>
                <a:cs typeface="Arial" charset="0"/>
              </a:rPr>
              <a:t>Bold Predictions for Human Genomics by 2030 </a:t>
            </a:r>
          </a:p>
          <a:p>
            <a:pPr marL="158750" lvl="2" algn="ctr" defTabSz="627063" eaLnBrk="0" hangingPunct="0">
              <a:spcAft>
                <a:spcPts val="1200"/>
              </a:spcAft>
              <a:buClr>
                <a:schemeClr val="tx1"/>
              </a:buClr>
              <a:buSzPct val="95000"/>
              <a:defRPr/>
            </a:pPr>
            <a:r>
              <a:rPr lang="en-US" sz="2800" b="1" dirty="0">
                <a:latin typeface="Arial" charset="0"/>
                <a:cs typeface="Arial" charset="0"/>
              </a:rPr>
              <a:t>NHGRI Seminar Series</a:t>
            </a:r>
            <a:endParaRPr lang="en-US" sz="2800" b="1" dirty="0">
              <a:latin typeface="Arial" charset="0"/>
            </a:endParaRPr>
          </a:p>
        </p:txBody>
      </p:sp>
      <p:pic>
        <p:nvPicPr>
          <p:cNvPr id="8" name="Picture 7">
            <a:extLst>
              <a:ext uri="{FF2B5EF4-FFF2-40B4-BE49-F238E27FC236}">
                <a16:creationId xmlns:a16="http://schemas.microsoft.com/office/drawing/2014/main" id="{529AA384-1F77-4B33-8AB5-FF6140008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997" y="1799988"/>
            <a:ext cx="3669804" cy="4857957"/>
          </a:xfrm>
          <a:prstGeom prst="rect">
            <a:avLst/>
          </a:prstGeom>
          <a:ln>
            <a:noFill/>
          </a:ln>
          <a:effectLst>
            <a:glow rad="114300">
              <a:schemeClr val="bg2">
                <a:alpha val="80000"/>
              </a:schemeClr>
            </a:glow>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3DCEC8F6-5EC1-4FF1-9975-D8181E01475F}"/>
              </a:ext>
            </a:extLst>
          </p:cNvPr>
          <p:cNvGrpSpPr/>
          <p:nvPr/>
        </p:nvGrpSpPr>
        <p:grpSpPr>
          <a:xfrm>
            <a:off x="640078" y="3177593"/>
            <a:ext cx="11386028" cy="2581691"/>
            <a:chOff x="640078" y="3177593"/>
            <a:chExt cx="11386028" cy="2581691"/>
          </a:xfrm>
        </p:grpSpPr>
        <p:pic>
          <p:nvPicPr>
            <p:cNvPr id="16" name="Picture 15">
              <a:extLst>
                <a:ext uri="{FF2B5EF4-FFF2-40B4-BE49-F238E27FC236}">
                  <a16:creationId xmlns:a16="http://schemas.microsoft.com/office/drawing/2014/main" id="{6B065C98-11DF-4714-8672-F66CB14C9C3A}"/>
                </a:ext>
              </a:extLst>
            </p:cNvPr>
            <p:cNvPicPr>
              <a:picLocks noChangeAspect="1"/>
            </p:cNvPicPr>
            <p:nvPr/>
          </p:nvPicPr>
          <p:blipFill>
            <a:blip r:embed="rId5"/>
            <a:stretch>
              <a:fillRect/>
            </a:stretch>
          </p:blipFill>
          <p:spPr>
            <a:xfrm>
              <a:off x="4959714" y="3180785"/>
              <a:ext cx="7066392" cy="2578499"/>
            </a:xfrm>
            <a:prstGeom prst="rect">
              <a:avLst/>
            </a:prstGeom>
            <a:effectLst>
              <a:glow rad="127000">
                <a:srgbClr val="FF0000"/>
              </a:glow>
            </a:effectLst>
          </p:spPr>
        </p:pic>
        <p:sp>
          <p:nvSpPr>
            <p:cNvPr id="17" name="Rectangle 16">
              <a:extLst>
                <a:ext uri="{FF2B5EF4-FFF2-40B4-BE49-F238E27FC236}">
                  <a16:creationId xmlns:a16="http://schemas.microsoft.com/office/drawing/2014/main" id="{32442C5E-B807-42C5-846B-58BCDF2EB9A0}"/>
                </a:ext>
              </a:extLst>
            </p:cNvPr>
            <p:cNvSpPr/>
            <p:nvPr/>
          </p:nvSpPr>
          <p:spPr>
            <a:xfrm>
              <a:off x="640078" y="4441643"/>
              <a:ext cx="1881052" cy="71845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0F5AE4E5-D772-4A0D-BF1B-85E432C0E856}"/>
                </a:ext>
              </a:extLst>
            </p:cNvPr>
            <p:cNvCxnSpPr>
              <a:cxnSpLocks/>
            </p:cNvCxnSpPr>
            <p:nvPr/>
          </p:nvCxnSpPr>
          <p:spPr>
            <a:xfrm flipV="1">
              <a:off x="2521130" y="3177593"/>
              <a:ext cx="2438584" cy="12615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58CD12-7D53-4C4B-85AE-4844FE2EAA36}"/>
                </a:ext>
              </a:extLst>
            </p:cNvPr>
            <p:cNvCxnSpPr>
              <a:cxnSpLocks/>
            </p:cNvCxnSpPr>
            <p:nvPr/>
          </p:nvCxnSpPr>
          <p:spPr>
            <a:xfrm>
              <a:off x="2521130" y="5157610"/>
              <a:ext cx="2438584" cy="597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C19DC663-569D-4991-9C5D-DAC24C43AA06}"/>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a:t>
            </a:r>
          </a:p>
        </p:txBody>
      </p:sp>
    </p:spTree>
    <p:extLst>
      <p:ext uri="{BB962C8B-B14F-4D97-AF65-F5344CB8AC3E}">
        <p14:creationId xmlns:p14="http://schemas.microsoft.com/office/powerpoint/2010/main" val="3840558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ppt_w/2"/>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2DD476B-0E43-4F85-B6CA-2DF2EEFC57BE}"/>
              </a:ext>
            </a:extLst>
          </p:cNvPr>
          <p:cNvSpPr txBox="1">
            <a:spLocks/>
          </p:cNvSpPr>
          <p:nvPr/>
        </p:nvSpPr>
        <p:spPr>
          <a:xfrm>
            <a:off x="355600" y="4781753"/>
            <a:ext cx="11506200" cy="2172499"/>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NIH Institutes/Centers required to submit a plan every 5 years</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Companion document to go with 2020 NHGRI Strategic Vision</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Develop a framework for crafting next plan in 5 years</a:t>
            </a:r>
          </a:p>
          <a:p>
            <a:pPr marL="387350" lvl="2" indent="-228600"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a:p>
            <a:endParaRPr lang="en-US" sz="2800" dirty="0"/>
          </a:p>
          <a:p>
            <a:pPr lvl="1"/>
            <a:endParaRPr lang="en-US" sz="2800" dirty="0"/>
          </a:p>
          <a:p>
            <a:endParaRPr lang="en-US" sz="2800" dirty="0"/>
          </a:p>
          <a:p>
            <a:endParaRPr lang="en-US" sz="2800" dirty="0"/>
          </a:p>
          <a:p>
            <a:pPr marL="609585" lvl="1" indent="0">
              <a:buFont typeface="Arial"/>
              <a:buNone/>
            </a:pPr>
            <a:endParaRPr lang="en-US" sz="2800" dirty="0"/>
          </a:p>
        </p:txBody>
      </p:sp>
      <p:sp>
        <p:nvSpPr>
          <p:cNvPr id="2" name="Rectangle 1">
            <a:extLst>
              <a:ext uri="{FF2B5EF4-FFF2-40B4-BE49-F238E27FC236}">
                <a16:creationId xmlns:a16="http://schemas.microsoft.com/office/drawing/2014/main" id="{BE8B9FA7-E65D-4A00-A529-081D35D2EB74}"/>
              </a:ext>
            </a:extLst>
          </p:cNvPr>
          <p:cNvSpPr/>
          <p:nvPr/>
        </p:nvSpPr>
        <p:spPr>
          <a:xfrm>
            <a:off x="0" y="-17336"/>
            <a:ext cx="12192000" cy="646331"/>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3600" b="1" dirty="0">
                <a:solidFill>
                  <a:srgbClr val="5FE0D4"/>
                </a:solidFill>
                <a:latin typeface="Arial" charset="0"/>
                <a:cs typeface="Arial" charset="0"/>
              </a:rPr>
              <a:t>NHGRI Strategic Plan for Congress</a:t>
            </a:r>
            <a:endParaRPr lang="en-US" sz="3600" b="1" dirty="0">
              <a:solidFill>
                <a:prstClr val="white"/>
              </a:solidFill>
              <a:latin typeface="Arial" charset="0"/>
            </a:endParaRPr>
          </a:p>
        </p:txBody>
      </p:sp>
      <p:pic>
        <p:nvPicPr>
          <p:cNvPr id="3" name="Picture 2">
            <a:extLst>
              <a:ext uri="{FF2B5EF4-FFF2-40B4-BE49-F238E27FC236}">
                <a16:creationId xmlns:a16="http://schemas.microsoft.com/office/drawing/2014/main" id="{32259472-7D24-462D-9F23-FE08143E28D6}"/>
              </a:ext>
            </a:extLst>
          </p:cNvPr>
          <p:cNvPicPr>
            <a:picLocks noChangeAspect="1"/>
          </p:cNvPicPr>
          <p:nvPr/>
        </p:nvPicPr>
        <p:blipFill>
          <a:blip r:embed="rId3"/>
          <a:stretch>
            <a:fillRect/>
          </a:stretch>
        </p:blipFill>
        <p:spPr>
          <a:xfrm>
            <a:off x="1250529" y="905412"/>
            <a:ext cx="6303052" cy="3545467"/>
          </a:xfrm>
          <a:prstGeom prst="rect">
            <a:avLst/>
          </a:prstGeom>
          <a:effectLst>
            <a:glow rad="241300">
              <a:srgbClr val="0070C0"/>
            </a:glow>
          </a:effectLst>
        </p:spPr>
      </p:pic>
      <p:sp>
        <p:nvSpPr>
          <p:cNvPr id="7" name="TextBox 6">
            <a:extLst>
              <a:ext uri="{FF2B5EF4-FFF2-40B4-BE49-F238E27FC236}">
                <a16:creationId xmlns:a16="http://schemas.microsoft.com/office/drawing/2014/main" id="{20BB4FFB-F756-4D8D-AB72-D18571D112E2}"/>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a:t>
            </a:r>
          </a:p>
        </p:txBody>
      </p:sp>
      <p:pic>
        <p:nvPicPr>
          <p:cNvPr id="8" name="Picture 7">
            <a:extLst>
              <a:ext uri="{FF2B5EF4-FFF2-40B4-BE49-F238E27FC236}">
                <a16:creationId xmlns:a16="http://schemas.microsoft.com/office/drawing/2014/main" id="{40CC0AE0-7861-448D-A3A5-BAA6077DF03B}"/>
              </a:ext>
            </a:extLst>
          </p:cNvPr>
          <p:cNvPicPr>
            <a:picLocks noChangeAspect="1"/>
          </p:cNvPicPr>
          <p:nvPr/>
        </p:nvPicPr>
        <p:blipFill>
          <a:blip r:embed="rId4"/>
          <a:stretch>
            <a:fillRect/>
          </a:stretch>
        </p:blipFill>
        <p:spPr>
          <a:xfrm>
            <a:off x="8277560" y="828023"/>
            <a:ext cx="2663911" cy="3700244"/>
          </a:xfrm>
          <a:prstGeom prst="rect">
            <a:avLst/>
          </a:prstGeom>
          <a:effectLst/>
        </p:spPr>
      </p:pic>
    </p:spTree>
    <p:extLst>
      <p:ext uri="{BB962C8B-B14F-4D97-AF65-F5344CB8AC3E}">
        <p14:creationId xmlns:p14="http://schemas.microsoft.com/office/powerpoint/2010/main" val="56455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Lst>
  </p:timing>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12 pt. Helvetica* 76 Bold Itali" charset="0"/>
            <a:cs typeface="12 pt. Helvetica* 76 Bold Itali"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14417</TotalTime>
  <Words>8333</Words>
  <Application>Microsoft Office PowerPoint</Application>
  <PresentationFormat>Widescreen</PresentationFormat>
  <Paragraphs>592</Paragraphs>
  <Slides>52</Slides>
  <Notes>52</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52</vt:i4>
      </vt:variant>
    </vt:vector>
  </HeadingPairs>
  <TitlesOfParts>
    <vt:vector size="66" baseType="lpstr">
      <vt:lpstr>Arial</vt:lpstr>
      <vt:lpstr>Calibri</vt:lpstr>
      <vt:lpstr>Calibri Light</vt:lpstr>
      <vt:lpstr>Wingdings</vt:lpstr>
      <vt:lpstr>2_Custom Design</vt:lpstr>
      <vt:lpstr>3_Custom Design</vt:lpstr>
      <vt:lpstr>Custom Design</vt:lpstr>
      <vt:lpstr>4_Custom Design</vt:lpstr>
      <vt:lpstr>5_Custom Design</vt:lpstr>
      <vt:lpstr>6_Custom Design</vt:lpstr>
      <vt:lpstr>7_Custom Design</vt:lpstr>
      <vt:lpstr>8_Custom Design</vt:lpstr>
      <vt:lpstr>9_Custom Design</vt:lpstr>
      <vt:lpstr>10_Custom Design</vt:lpstr>
      <vt:lpstr>PowerPoint Presentation</vt:lpstr>
      <vt:lpstr>PowerPoint Presentation</vt:lpstr>
      <vt:lpstr>Open Session Presentations</vt:lpstr>
      <vt:lpstr>Open Session Presentations</vt:lpstr>
      <vt:lpstr>Director’s Report Outline</vt:lpstr>
      <vt:lpstr>Director’s Report Outline</vt:lpstr>
      <vt:lpstr>New NHGRI Brochure</vt:lpstr>
      <vt:lpstr>PowerPoint Presentation</vt:lpstr>
      <vt:lpstr>PowerPoint Presentation</vt:lpstr>
      <vt:lpstr>PowerPoint Presentation</vt:lpstr>
      <vt:lpstr>Director’s Report Outline</vt:lpstr>
      <vt:lpstr>PowerPoint Presentation</vt:lpstr>
      <vt:lpstr>PowerPoint Presentation</vt:lpstr>
      <vt:lpstr>PowerPoint Presentation</vt:lpstr>
      <vt:lpstr>NIH COVID-19 Information Resources</vt:lpstr>
      <vt:lpstr>Fiscal Year 2022 Appropriations</vt:lpstr>
      <vt:lpstr>NIH Feline-in-Chief and Head NIH Zoom Bomber</vt:lpstr>
      <vt:lpstr>Director’s Report Outline</vt:lpstr>
      <vt:lpstr>Mourning the Loss of Mark Boguski</vt:lpstr>
      <vt:lpstr> Elected to National Academy of Sciences</vt:lpstr>
      <vt:lpstr> Elected to American Academy of Arts &amp; Sciences</vt:lpstr>
      <vt:lpstr>2021 ACMG David L. Rimoin Lifetime Achievement  Award in Medical Genetics</vt:lpstr>
      <vt:lpstr>Director’s Report Outline</vt:lpstr>
      <vt:lpstr>PowerPoint Presentation</vt:lpstr>
      <vt:lpstr>PowerPoint Presentation</vt:lpstr>
      <vt:lpstr>Technology Development Program</vt:lpstr>
      <vt:lpstr>NHGRI Analysis, Visualization, and  Informatics Lab-space (AnVIL)</vt:lpstr>
      <vt:lpstr>NHGRI Genomic Data Science Working Group</vt:lpstr>
      <vt:lpstr>PowerPoint Presentation</vt:lpstr>
      <vt:lpstr>PowerPoint Presentation</vt:lpstr>
      <vt:lpstr>Clinical Sequencing Evidence-Generating  Research Program</vt:lpstr>
      <vt:lpstr>PowerPoint Presentation</vt:lpstr>
      <vt:lpstr>PowerPoint Presentation</vt:lpstr>
      <vt:lpstr>PowerPoint Presentation</vt:lpstr>
      <vt:lpstr>PowerPoint Presentation</vt:lpstr>
      <vt:lpstr>Director’s Report Outline</vt:lpstr>
      <vt:lpstr>PowerPoint Presentation</vt:lpstr>
      <vt:lpstr>Human Biomolecular Atlas Program (HuBMAP)</vt:lpstr>
      <vt:lpstr>PowerPoint Presentation</vt:lpstr>
      <vt:lpstr>Director’s Report Outline</vt:lpstr>
      <vt:lpstr>PowerPoint Presentation</vt:lpstr>
      <vt:lpstr>PowerPoint Presentation</vt:lpstr>
      <vt:lpstr>PowerPoint Presentation</vt:lpstr>
      <vt:lpstr>PowerPoint Presentation</vt:lpstr>
      <vt:lpstr>National DNA Day 2021</vt:lpstr>
      <vt:lpstr>PowerPoint Presentation</vt:lpstr>
      <vt:lpstr>Director’s Report Outline</vt:lpstr>
      <vt:lpstr>PowerPoint Presentation</vt:lpstr>
      <vt:lpstr>NHGRI Director on Twitter</vt:lpstr>
      <vt:lpstr>PowerPoint Presentation</vt:lpstr>
      <vt:lpstr>PowerPoint Presentation</vt:lpstr>
      <vt:lpstr>PowerPoint Presentation</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 Aguila, Ernesto (NIH/NHGRI) [C]</dc:creator>
  <cp:lastModifiedBy>Eric Green</cp:lastModifiedBy>
  <cp:revision>988</cp:revision>
  <cp:lastPrinted>2021-05-16T12:56:13Z</cp:lastPrinted>
  <dcterms:created xsi:type="dcterms:W3CDTF">2016-02-09T15:15:29Z</dcterms:created>
  <dcterms:modified xsi:type="dcterms:W3CDTF">2021-05-16T12:58:29Z</dcterms:modified>
</cp:coreProperties>
</file>